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8" r:id="rId3"/>
    <p:sldId id="279" r:id="rId4"/>
    <p:sldId id="280" r:id="rId5"/>
    <p:sldId id="273" r:id="rId6"/>
    <p:sldId id="281" r:id="rId7"/>
    <p:sldId id="288" r:id="rId8"/>
    <p:sldId id="289" r:id="rId9"/>
    <p:sldId id="290" r:id="rId10"/>
    <p:sldId id="287" r:id="rId11"/>
    <p:sldId id="265" r:id="rId12"/>
    <p:sldId id="285" r:id="rId13"/>
    <p:sldId id="286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C41B3-B5B6-49BF-AF8A-4A1AC67C9906}" type="datetimeFigureOut">
              <a:rPr lang="en-US" smtClean="0"/>
              <a:t>04/06/2015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CAA8C-6B80-4667-8EE8-56B231EAC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61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CAA8C-6B80-4667-8EE8-56B231EAC8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93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41FCC-4D43-48E2-A8A5-C8EBF207E25E}" type="datetime1">
              <a:rPr lang="en-US" smtClean="0"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3C704-ECD7-4CA8-B87E-DF6D003FE387}" type="datetime1">
              <a:rPr lang="en-US" smtClean="0"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D7F88-B2A2-44E9-A600-8A660949B1E4}" type="datetime1">
              <a:rPr lang="en-US" smtClean="0"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835A5-BFAA-4262-8667-A7F7115A8297}" type="datetime1">
              <a:rPr lang="en-US" smtClean="0"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DC1B0-AB4B-4F13-8E30-9BC5CA1A613F}" type="datetime1">
              <a:rPr lang="en-US" smtClean="0"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E46A8-2429-458E-AFAE-7BC09F556A2E}" type="datetime1">
              <a:rPr lang="en-US" smtClean="0"/>
              <a:t>04/06/2015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D0FC-267E-4865-B98F-0D630C8BE5DE}" type="datetime1">
              <a:rPr lang="en-US" smtClean="0"/>
              <a:t>04/06/2015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471-0D6A-43CF-825B-20227322A663}" type="datetime1">
              <a:rPr lang="en-US" smtClean="0"/>
              <a:t>04/06/2015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B6CFC-328C-4016-918A-8A639C5684E9}" type="datetime1">
              <a:rPr lang="en-US" smtClean="0"/>
              <a:t>04/06/2015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50F9-5C10-4430-BD3F-F23224D5508C}" type="datetime1">
              <a:rPr lang="en-US" smtClean="0"/>
              <a:t>04/06/2015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7C83-C7D0-476F-8614-C01940AC8FBB}" type="datetime1">
              <a:rPr lang="en-US" smtClean="0"/>
              <a:t>04/06/2015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C41D7-AB15-47FC-9AAD-FDC6189F0B1D}" type="datetime1">
              <a:rPr lang="en-US" smtClean="0"/>
              <a:t>04/06/2015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FCDE5-8584-4806-B61F-536927F2E2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Economic.comm@representatives.j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ver 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52400"/>
            <a:ext cx="8534400" cy="3124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" y="3523813"/>
            <a:ext cx="78486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3600" dirty="0" smtClean="0"/>
              <a:t>Economic Legislation Reforms In Jordan</a:t>
            </a:r>
            <a:endParaRPr lang="ar-JO" sz="3600" dirty="0" smtClean="0"/>
          </a:p>
          <a:p>
            <a:pPr algn="ctr" rtl="1"/>
            <a:endParaRPr lang="en-US" sz="2500" dirty="0" smtClean="0">
              <a:solidFill>
                <a:srgbClr val="FF0000"/>
              </a:solidFill>
            </a:endParaRPr>
          </a:p>
          <a:p>
            <a:pPr algn="ctr" rtl="1"/>
            <a:r>
              <a:rPr lang="en-US" sz="2500" dirty="0" smtClean="0">
                <a:solidFill>
                  <a:srgbClr val="FF0000"/>
                </a:solidFill>
              </a:rPr>
              <a:t>House of Representatives – Economic Committee</a:t>
            </a:r>
            <a:endParaRPr lang="ar-JO" sz="2500" dirty="0" smtClean="0">
              <a:solidFill>
                <a:srgbClr val="FF0000"/>
              </a:solidFill>
            </a:endParaRPr>
          </a:p>
          <a:p>
            <a:pPr algn="ctr" rtl="1"/>
            <a:endParaRPr lang="ar-JO" sz="2500" dirty="0" smtClean="0">
              <a:solidFill>
                <a:srgbClr val="FF0000"/>
              </a:solidFill>
            </a:endParaRPr>
          </a:p>
          <a:p>
            <a:pPr algn="ctr" rtl="1"/>
            <a:r>
              <a:rPr lang="en-US" sz="2500" dirty="0" smtClean="0">
                <a:solidFill>
                  <a:srgbClr val="0070C0"/>
                </a:solidFill>
              </a:rPr>
              <a:t>MP, </a:t>
            </a:r>
            <a:r>
              <a:rPr lang="en-US" sz="2500" dirty="0" err="1" smtClean="0">
                <a:solidFill>
                  <a:srgbClr val="0070C0"/>
                </a:solidFill>
              </a:rPr>
              <a:t>khair</a:t>
            </a:r>
            <a:r>
              <a:rPr lang="en-US" sz="2500" dirty="0" smtClean="0">
                <a:solidFill>
                  <a:srgbClr val="0070C0"/>
                </a:solidFill>
              </a:rPr>
              <a:t> A. </a:t>
            </a:r>
            <a:r>
              <a:rPr lang="en-US" sz="2500" dirty="0" err="1" smtClean="0">
                <a:solidFill>
                  <a:srgbClr val="0070C0"/>
                </a:solidFill>
              </a:rPr>
              <a:t>Saalik</a:t>
            </a:r>
            <a:endParaRPr lang="en-US" sz="2500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Income Tax Law:</a:t>
            </a:r>
          </a:p>
          <a:p>
            <a:pPr algn="l"/>
            <a:r>
              <a:rPr lang="ar-JO" dirty="0" smtClean="0"/>
              <a:t> </a:t>
            </a:r>
            <a:r>
              <a:rPr lang="en-US" dirty="0" smtClean="0">
                <a:solidFill>
                  <a:srgbClr val="002060"/>
                </a:solidFill>
              </a:rPr>
              <a:t>R</a:t>
            </a:r>
            <a:r>
              <a:rPr lang="en-US" sz="2600" dirty="0" smtClean="0">
                <a:solidFill>
                  <a:srgbClr val="002060"/>
                </a:solidFill>
              </a:rPr>
              <a:t>ates of income tax on companies and banks the following was approved :</a:t>
            </a:r>
          </a:p>
          <a:p>
            <a:pPr algn="l"/>
            <a:endParaRPr lang="en-US" dirty="0" smtClean="0"/>
          </a:p>
          <a:p>
            <a:pPr algn="r"/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7010400" y="6487188"/>
            <a:ext cx="2133600" cy="365125"/>
          </a:xfrm>
        </p:spPr>
        <p:txBody>
          <a:bodyPr/>
          <a:lstStyle/>
          <a:p>
            <a:r>
              <a:rPr lang="en-US" sz="1400" dirty="0" smtClean="0">
                <a:solidFill>
                  <a:srgbClr val="FF0000"/>
                </a:solidFill>
              </a:rPr>
              <a:t>Jordan Parliament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1066800"/>
            <a:ext cx="3200400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032967"/>
              </p:ext>
            </p:extLst>
          </p:nvPr>
        </p:nvGraphicFramePr>
        <p:xfrm>
          <a:off x="609600" y="2209800"/>
          <a:ext cx="7772400" cy="4277389"/>
        </p:xfrm>
        <a:graphic>
          <a:graphicData uri="http://schemas.openxmlformats.org/drawingml/2006/table">
            <a:tbl>
              <a:tblPr/>
              <a:tblGrid>
                <a:gridCol w="5710072"/>
                <a:gridCol w="2062328"/>
              </a:tblGrid>
              <a:tr h="676450">
                <a:tc>
                  <a:txBody>
                    <a:bodyPr/>
                    <a:lstStyle/>
                    <a:p>
                      <a:pPr marL="0" marR="0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 Sector </a:t>
                      </a:r>
                      <a:endParaRPr lang="en-US" sz="1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8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 Exemption %</a:t>
                      </a:r>
                      <a:endParaRPr lang="en-US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6764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Agricultural Sector </a:t>
                      </a:r>
                      <a:endParaRPr lang="en-US" sz="1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0%  </a:t>
                      </a:r>
                      <a:endParaRPr lang="en-US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764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Industrial Sector  </a:t>
                      </a:r>
                      <a:endParaRPr lang="en-US" sz="1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14% </a:t>
                      </a:r>
                      <a:endParaRPr lang="en-US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5715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Telecom companies , Mining basic materials and legal persons who exercise the leasing and brokerage and financial firms, generating and distributing electricity activities companies.</a:t>
                      </a: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24%</a:t>
                      </a: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6764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Banks</a:t>
                      </a:r>
                      <a:endParaRPr lang="en-US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rial"/>
                        </a:rPr>
                        <a:t>35% / One Dinar </a:t>
                      </a:r>
                      <a:endParaRPr lang="en-US" sz="1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0876" marR="80876" marT="40438" marB="404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488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04799"/>
            <a:ext cx="7467600" cy="6165921"/>
          </a:xfrm>
        </p:spPr>
        <p:txBody>
          <a:bodyPr>
            <a:normAutofit fontScale="85000" lnSpcReduction="20000"/>
          </a:bodyPr>
          <a:lstStyle/>
          <a:p>
            <a:pPr algn="l" rtl="1"/>
            <a:r>
              <a:rPr lang="en-US" sz="36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Securities Law</a:t>
            </a:r>
          </a:p>
          <a:p>
            <a:pPr algn="l" rtl="1"/>
            <a:endParaRPr lang="en-US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dirty="0">
                <a:solidFill>
                  <a:srgbClr val="002060"/>
                </a:solidFill>
              </a:rPr>
              <a:t>The Law aims to achieve the following: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2060"/>
                </a:solidFill>
              </a:rPr>
              <a:t>Protect </a:t>
            </a:r>
            <a:r>
              <a:rPr lang="en-US" dirty="0" smtClean="0">
                <a:solidFill>
                  <a:srgbClr val="002060"/>
                </a:solidFill>
              </a:rPr>
              <a:t>investors.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Protect </a:t>
            </a:r>
            <a:r>
              <a:rPr lang="en-US" dirty="0">
                <a:solidFill>
                  <a:srgbClr val="002060"/>
                </a:solidFill>
              </a:rPr>
              <a:t>the </a:t>
            </a:r>
            <a:r>
              <a:rPr lang="en-US" dirty="0" smtClean="0">
                <a:solidFill>
                  <a:srgbClr val="002060"/>
                </a:solidFill>
              </a:rPr>
              <a:t>stock market </a:t>
            </a:r>
            <a:r>
              <a:rPr lang="en-US" dirty="0">
                <a:solidFill>
                  <a:srgbClr val="002060"/>
                </a:solidFill>
              </a:rPr>
              <a:t>from the </a:t>
            </a:r>
            <a:r>
              <a:rPr lang="en-US" dirty="0" smtClean="0">
                <a:solidFill>
                  <a:srgbClr val="002060"/>
                </a:solidFill>
              </a:rPr>
              <a:t>risks.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Regulate </a:t>
            </a:r>
            <a:r>
              <a:rPr lang="en-US" dirty="0">
                <a:solidFill>
                  <a:srgbClr val="002060"/>
                </a:solidFill>
              </a:rPr>
              <a:t>and control the issuance of the Securities 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Regulate </a:t>
            </a:r>
            <a:r>
              <a:rPr lang="en-US" dirty="0">
                <a:solidFill>
                  <a:srgbClr val="002060"/>
                </a:solidFill>
              </a:rPr>
              <a:t>and monitor licensing, accreditation and its activities in the </a:t>
            </a:r>
            <a:r>
              <a:rPr lang="en-US" dirty="0" smtClean="0">
                <a:solidFill>
                  <a:srgbClr val="002060"/>
                </a:solidFill>
              </a:rPr>
              <a:t>stock market.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Regulation </a:t>
            </a:r>
            <a:r>
              <a:rPr lang="en-US" dirty="0">
                <a:solidFill>
                  <a:srgbClr val="002060"/>
                </a:solidFill>
              </a:rPr>
              <a:t>of mutual funds and investment </a:t>
            </a:r>
            <a:r>
              <a:rPr lang="en-US" dirty="0" smtClean="0">
                <a:solidFill>
                  <a:srgbClr val="002060"/>
                </a:solidFill>
              </a:rPr>
              <a:t>companies.</a:t>
            </a:r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2060"/>
                </a:solidFill>
              </a:rPr>
              <a:t>Regulate the </a:t>
            </a:r>
            <a:r>
              <a:rPr lang="en-US" dirty="0">
                <a:solidFill>
                  <a:srgbClr val="002060"/>
                </a:solidFill>
              </a:rPr>
              <a:t>market and its developing  to ensure fairness, efficiency, transparency, regulation and control of the stock market and markets trading.</a:t>
            </a:r>
          </a:p>
          <a:p>
            <a:pPr marL="457200" indent="-457200" algn="r" rtl="1">
              <a:buFont typeface="Wingdings" panose="05000000000000000000" pitchFamily="2" charset="2"/>
              <a:buChar char="q"/>
            </a:pPr>
            <a:endParaRPr lang="en-US" dirty="0" smtClean="0">
              <a:solidFill>
                <a:schemeClr val="tx1"/>
              </a:solidFill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833281" y="6446837"/>
            <a:ext cx="3276600" cy="365125"/>
          </a:xfrm>
        </p:spPr>
        <p:txBody>
          <a:bodyPr/>
          <a:lstStyle/>
          <a:p>
            <a:r>
              <a:rPr lang="en-US" sz="1400" dirty="0" smtClean="0">
                <a:solidFill>
                  <a:srgbClr val="FF0000"/>
                </a:solidFill>
              </a:rPr>
              <a:t>Jordan Parliament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762000"/>
            <a:ext cx="2667000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" y="266699"/>
            <a:ext cx="3020330" cy="304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399" y="-182563"/>
            <a:ext cx="5954973" cy="1312048"/>
          </a:xfrm>
        </p:spPr>
        <p:txBody>
          <a:bodyPr>
            <a:normAutofit/>
          </a:bodyPr>
          <a:lstStyle/>
          <a:p>
            <a:pPr algn="r" rtl="1"/>
            <a:endParaRPr lang="en-US" b="1" dirty="0" smtClean="0">
              <a:solidFill>
                <a:schemeClr val="tx1"/>
              </a:solidFill>
            </a:endParaRPr>
          </a:p>
          <a:p>
            <a:pPr algn="l"/>
            <a:r>
              <a:rPr lang="en-US" sz="2800" b="1" u="sng" dirty="0" smtClean="0">
                <a:solidFill>
                  <a:schemeClr val="tx1"/>
                </a:solidFill>
              </a:rPr>
              <a:t>Jordan Vision 2025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r" rtl="1"/>
            <a:endParaRPr lang="en-US" dirty="0" smtClean="0">
              <a:solidFill>
                <a:schemeClr val="tx1"/>
              </a:solidFill>
            </a:endParaRPr>
          </a:p>
          <a:p>
            <a:pPr algn="r" rtl="1"/>
            <a:endParaRPr lang="en-US" dirty="0" smtClean="0">
              <a:solidFill>
                <a:schemeClr val="tx1"/>
              </a:solidFill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7196919" y="6400800"/>
            <a:ext cx="1870881" cy="365125"/>
          </a:xfrm>
        </p:spPr>
        <p:txBody>
          <a:bodyPr/>
          <a:lstStyle/>
          <a:p>
            <a:r>
              <a:rPr lang="en-US" sz="1400" dirty="0" smtClean="0">
                <a:solidFill>
                  <a:srgbClr val="FF0000"/>
                </a:solidFill>
              </a:rPr>
              <a:t>Jordan Parliament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47999" y="838200"/>
            <a:ext cx="6070979" cy="450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adopted </a:t>
            </a:r>
            <a:r>
              <a:rPr lang="en-US" sz="2400" dirty="0"/>
              <a:t>following dialogue-based participatory </a:t>
            </a:r>
            <a:endParaRPr lang="en-US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00" dirty="0" smtClean="0"/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Mistry of planning will work </a:t>
            </a:r>
            <a:r>
              <a:rPr lang="en-US" sz="2400" dirty="0"/>
              <a:t>on translating the </a:t>
            </a:r>
            <a:r>
              <a:rPr lang="en-US" sz="2400" dirty="0" smtClean="0"/>
              <a:t>vision </a:t>
            </a:r>
            <a:r>
              <a:rPr lang="en-US" sz="2400" dirty="0"/>
              <a:t>through three </a:t>
            </a:r>
            <a:r>
              <a:rPr lang="en-US" sz="2400" dirty="0" smtClean="0"/>
              <a:t>executive </a:t>
            </a:r>
            <a:r>
              <a:rPr lang="en-US" sz="2400" dirty="0"/>
              <a:t>development </a:t>
            </a:r>
            <a:r>
              <a:rPr lang="en-US" sz="2400" dirty="0" smtClean="0"/>
              <a:t>plans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vision </a:t>
            </a:r>
            <a:r>
              <a:rPr lang="en-US" sz="2400" dirty="0" smtClean="0"/>
              <a:t>has </a:t>
            </a:r>
            <a:r>
              <a:rPr lang="en-US" sz="2400" dirty="0"/>
              <a:t>tangible improvements to key economic indicators, </a:t>
            </a:r>
            <a:r>
              <a:rPr lang="en-US" sz="2400" dirty="0" smtClean="0"/>
              <a:t>GDP , growth </a:t>
            </a:r>
            <a:r>
              <a:rPr lang="en-US" sz="2400" dirty="0"/>
              <a:t>rate </a:t>
            </a:r>
            <a:r>
              <a:rPr lang="en-US" sz="2400" dirty="0" smtClean="0"/>
              <a:t>, government </a:t>
            </a:r>
            <a:r>
              <a:rPr lang="en-US" sz="2400" dirty="0"/>
              <a:t>efficiency </a:t>
            </a:r>
            <a:r>
              <a:rPr lang="en-US" sz="2400" dirty="0" smtClean="0"/>
              <a:t>, </a:t>
            </a:r>
            <a:r>
              <a:rPr lang="en-US" sz="2400" dirty="0"/>
              <a:t>boosting women’s participation in the </a:t>
            </a:r>
            <a:r>
              <a:rPr lang="en-US" sz="2400" dirty="0" smtClean="0"/>
              <a:t>labor market, </a:t>
            </a:r>
            <a:r>
              <a:rPr lang="en-US" sz="2400" dirty="0"/>
              <a:t>decreasing poverty rate </a:t>
            </a:r>
            <a:r>
              <a:rPr lang="en-US" sz="2400" dirty="0" smtClean="0"/>
              <a:t>and unemployment. </a:t>
            </a:r>
            <a:endParaRPr kumimoji="0" lang="ar-JO" sz="24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lvl="0" algn="just" rtl="1" eaLnBrk="0" fontAlgn="base" hangingPunct="0">
              <a:spcBef>
                <a:spcPct val="0"/>
              </a:spcBef>
              <a:spcAft>
                <a:spcPct val="0"/>
              </a:spcAft>
            </a:pPr>
            <a:endParaRPr lang="ar-JO" sz="2400" dirty="0" smtClean="0">
              <a:solidFill>
                <a:srgbClr val="FF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79126" y="4979207"/>
            <a:ext cx="7924800" cy="141879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Vision: Towards a secure and prosperous Jordan that provides economic opportunities on a large scale. Jordan is part of the region and carries a message of moderation and Justice and stability in the Middle East and the world.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48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0"/>
            <a:ext cx="7620000" cy="1219200"/>
          </a:xfrm>
        </p:spPr>
        <p:txBody>
          <a:bodyPr>
            <a:normAutofit/>
          </a:bodyPr>
          <a:lstStyle/>
          <a:p>
            <a:pPr algn="r" rtl="1"/>
            <a:endParaRPr lang="en-US" b="1" dirty="0" smtClean="0">
              <a:solidFill>
                <a:schemeClr val="tx1"/>
              </a:solidFill>
            </a:endParaRPr>
          </a:p>
          <a:p>
            <a:pPr algn="l"/>
            <a:r>
              <a:rPr lang="en-US" sz="3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Jordan Vision (2015—2025)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r" rtl="1"/>
            <a:endParaRPr lang="en-US" dirty="0" smtClean="0">
              <a:solidFill>
                <a:schemeClr val="tx1"/>
              </a:solidFill>
            </a:endParaRPr>
          </a:p>
          <a:p>
            <a:pPr algn="r" rtl="1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7238999" y="6446837"/>
            <a:ext cx="1870881" cy="365125"/>
          </a:xfrm>
        </p:spPr>
        <p:txBody>
          <a:bodyPr/>
          <a:lstStyle/>
          <a:p>
            <a:r>
              <a:rPr lang="en-US" sz="1400" dirty="0" smtClean="0">
                <a:solidFill>
                  <a:srgbClr val="FF0000"/>
                </a:solidFill>
              </a:rPr>
              <a:t>Jordan Parliament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02814"/>
              </p:ext>
            </p:extLst>
          </p:nvPr>
        </p:nvGraphicFramePr>
        <p:xfrm>
          <a:off x="228599" y="1982806"/>
          <a:ext cx="8763001" cy="431103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36618"/>
                <a:gridCol w="858982"/>
                <a:gridCol w="734290"/>
                <a:gridCol w="852056"/>
                <a:gridCol w="1129144"/>
                <a:gridCol w="1310600"/>
                <a:gridCol w="1841311"/>
              </a:tblGrid>
              <a:tr h="652878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Logical base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2025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Arial"/>
                        </a:rPr>
                        <a:t>2021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Main Line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Source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Indicator</a:t>
                      </a:r>
                    </a:p>
                  </a:txBody>
                  <a:tcPr marL="68580" marR="68580" marT="0" marB="0"/>
                </a:tc>
              </a:tr>
              <a:tr h="1128039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Expanding the target if the participation rate increases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8%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9%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12.2%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Jordanian Department of Statistics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Unemployment rate </a:t>
                      </a:r>
                    </a:p>
                  </a:txBody>
                  <a:tcPr marL="68580" marR="68580" marT="0" marB="0"/>
                </a:tc>
              </a:tr>
              <a:tr h="1128039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Modest if taking into account the large number of working-age of Syrian refugees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25%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27%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29%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30%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Calibri"/>
                          <a:ea typeface="Calibri"/>
                          <a:cs typeface="Arial"/>
                        </a:rPr>
                        <a:t>Jordanian Department of Statistics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The percentage of foreign workers out of the total </a:t>
                      </a:r>
                      <a:r>
                        <a:rPr lang="en-US" sz="1600" b="1" dirty="0" smtClean="0">
                          <a:latin typeface="Calibri"/>
                          <a:ea typeface="Calibri"/>
                          <a:cs typeface="Arial"/>
                        </a:rPr>
                        <a:t>labor </a:t>
                      </a: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force</a:t>
                      </a:r>
                    </a:p>
                  </a:txBody>
                  <a:tcPr marL="68580" marR="68580" marT="0" marB="0"/>
                </a:tc>
              </a:tr>
              <a:tr h="1128039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Modest in order not to increase unemployment . Croatia : 31% , Hungary : 27%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30%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Arial"/>
                        </a:rPr>
                        <a:t>32%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35%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38%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International Labour Organization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Arial"/>
                        </a:rPr>
                        <a:t>Percentage of the public sector staff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04800" y="1447800"/>
            <a:ext cx="64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a typeface="Calibri" panose="020F0502020204030204" pitchFamily="34" charset="0"/>
                <a:cs typeface="Simplified Arabic" panose="02020603050405020304" pitchFamily="18" charset="-78"/>
              </a:rPr>
              <a:t>Example: Main performance indicators </a:t>
            </a:r>
            <a:r>
              <a:rPr lang="ar-JO" sz="2000" b="1" dirty="0" smtClean="0">
                <a:solidFill>
                  <a:srgbClr val="0070C0"/>
                </a:solidFill>
                <a:ea typeface="Calibri" panose="020F0502020204030204" pitchFamily="34" charset="0"/>
                <a:cs typeface="Simplified Arabic" panose="02020603050405020304" pitchFamily="18" charset="-78"/>
              </a:rPr>
              <a:t>- </a:t>
            </a:r>
            <a:r>
              <a:rPr lang="en-US" sz="2000" b="1" dirty="0" smtClean="0">
                <a:solidFill>
                  <a:srgbClr val="0070C0"/>
                </a:solidFill>
                <a:ea typeface="Calibri" panose="020F0502020204030204" pitchFamily="34" charset="0"/>
                <a:cs typeface="Simplified Arabic" panose="02020603050405020304" pitchFamily="18" charset="-78"/>
              </a:rPr>
              <a:t> Employment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1143000"/>
            <a:ext cx="4724400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72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ar-JO" b="1" dirty="0" smtClean="0"/>
          </a:p>
          <a:p>
            <a:pPr algn="ctr" rtl="1">
              <a:buNone/>
            </a:pPr>
            <a:r>
              <a:rPr lang="en-US" sz="6400" b="1" dirty="0" smtClean="0"/>
              <a:t>Thank You</a:t>
            </a:r>
            <a:endParaRPr lang="ar-JO" sz="6400" b="1" dirty="0" smtClean="0"/>
          </a:p>
          <a:p>
            <a:pPr algn="ctr" rtl="1">
              <a:buNone/>
            </a:pPr>
            <a:r>
              <a:rPr lang="en-US" sz="2200" dirty="0">
                <a:hlinkClick r:id="rId2"/>
              </a:rPr>
              <a:t>Economic.comm@representatives.jo</a:t>
            </a:r>
            <a:r>
              <a:rPr lang="ar-JO" sz="2200" dirty="0"/>
              <a:t/>
            </a:r>
            <a:br>
              <a:rPr lang="ar-JO" sz="2200" dirty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Facebook: Jordanian Parliamentary Economic Committee</a:t>
            </a:r>
            <a:br>
              <a:rPr lang="en-US" sz="2200" dirty="0"/>
            </a:br>
            <a:r>
              <a:rPr lang="en-US" sz="2200" dirty="0"/>
              <a:t>http://www.representatives.jo/</a:t>
            </a:r>
            <a:r>
              <a:rPr lang="ar-JO" sz="2200" b="1" dirty="0" smtClean="0"/>
              <a:t> </a:t>
            </a:r>
          </a:p>
          <a:p>
            <a:pPr algn="ctr" rtl="1">
              <a:buNone/>
            </a:pPr>
            <a:endParaRPr lang="en-US" sz="44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Jordan Parliament</a:t>
            </a:r>
            <a:endParaRPr lang="en-US" dirty="0"/>
          </a:p>
        </p:txBody>
      </p:sp>
      <p:pic>
        <p:nvPicPr>
          <p:cNvPr id="4" name="Picture 3" descr="cover p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52400"/>
            <a:ext cx="85344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28599" y="333375"/>
            <a:ext cx="7772401" cy="11509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>
                <a:solidFill>
                  <a:srgbClr val="00B0F0"/>
                </a:solidFill>
              </a:rPr>
              <a:t>Challenges Facing Jordanian Economy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47130" y="1716088"/>
            <a:ext cx="7430070" cy="3778250"/>
          </a:xfrm>
        </p:spPr>
        <p:txBody>
          <a:bodyPr/>
          <a:lstStyle/>
          <a:p>
            <a:pPr algn="l" eaLnBrk="1" hangingPunct="1"/>
            <a:endParaRPr lang="ar-JO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High energy cost due to </a:t>
            </a:r>
            <a:r>
              <a:rPr lang="en-US" dirty="0">
                <a:solidFill>
                  <a:srgbClr val="002060"/>
                </a:solidFill>
              </a:rPr>
              <a:t>the disruption of gas supplies from </a:t>
            </a:r>
            <a:r>
              <a:rPr lang="en-US" dirty="0" smtClean="0">
                <a:solidFill>
                  <a:srgbClr val="002060"/>
                </a:solidFill>
              </a:rPr>
              <a:t>Egypt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Syrian conflict and refuges flux to Jordan</a:t>
            </a:r>
            <a:endParaRPr lang="en-GB" dirty="0" smtClean="0">
              <a:solidFill>
                <a:srgbClr val="00206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1600200"/>
            <a:ext cx="7010400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Jordan Parliament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58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97875" cy="1150938"/>
          </a:xfrm>
        </p:spPr>
        <p:txBody>
          <a:bodyPr/>
          <a:lstStyle/>
          <a:p>
            <a:pPr algn="l" eaLnBrk="1" hangingPunct="1"/>
            <a:r>
              <a:rPr lang="en-US" sz="2800" b="1" dirty="0" smtClean="0">
                <a:solidFill>
                  <a:srgbClr val="00B0F0"/>
                </a:solidFill>
              </a:rPr>
              <a:t>Legislative Reforms In 2014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33400" y="2362200"/>
            <a:ext cx="6096000" cy="2209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000" dirty="0" smtClean="0">
                <a:solidFill>
                  <a:srgbClr val="002060"/>
                </a:solidFill>
              </a:rPr>
              <a:t>Investment law</a:t>
            </a:r>
          </a:p>
          <a:p>
            <a:pPr eaLnBrk="1" hangingPunct="1"/>
            <a:r>
              <a:rPr lang="en-US" sz="3000" dirty="0" smtClean="0">
                <a:solidFill>
                  <a:srgbClr val="002060"/>
                </a:solidFill>
              </a:rPr>
              <a:t>Public Private Partnership law</a:t>
            </a:r>
            <a:r>
              <a:rPr lang="ar-JO" sz="3000" dirty="0" smtClean="0">
                <a:solidFill>
                  <a:srgbClr val="002060"/>
                </a:solidFill>
              </a:rPr>
              <a:t> </a:t>
            </a:r>
            <a:endParaRPr lang="en-US" sz="3000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en-US" sz="3000" dirty="0" smtClean="0">
                <a:solidFill>
                  <a:srgbClr val="002060"/>
                </a:solidFill>
              </a:rPr>
              <a:t>Income Tax law</a:t>
            </a:r>
            <a:endParaRPr lang="en-GB" sz="3000" dirty="0" smtClean="0">
              <a:solidFill>
                <a:srgbClr val="00206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1531938"/>
            <a:ext cx="4114800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867400" y="6459893"/>
            <a:ext cx="3276600" cy="365125"/>
          </a:xfrm>
        </p:spPr>
        <p:txBody>
          <a:bodyPr/>
          <a:lstStyle/>
          <a:p>
            <a:pPr algn="r"/>
            <a:r>
              <a:rPr lang="en-US" sz="1400" dirty="0" smtClean="0">
                <a:solidFill>
                  <a:srgbClr val="FF0000"/>
                </a:solidFill>
              </a:rPr>
              <a:t>Jordan Parliament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07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62001" y="304800"/>
            <a:ext cx="4038600" cy="9906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2800" b="1" dirty="0">
                <a:solidFill>
                  <a:srgbClr val="00B0F0"/>
                </a:solidFill>
              </a:rPr>
              <a:t/>
            </a:r>
            <a:br>
              <a:rPr lang="en-US" sz="2800" b="1" dirty="0">
                <a:solidFill>
                  <a:srgbClr val="00B0F0"/>
                </a:solidFill>
              </a:rPr>
            </a:br>
            <a:r>
              <a:rPr lang="en-US" sz="2800" b="1" dirty="0" smtClean="0">
                <a:solidFill>
                  <a:srgbClr val="00B0F0"/>
                </a:solidFill>
              </a:rPr>
              <a:t>legislative Reforms in 2015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762001" y="1600200"/>
            <a:ext cx="7238999" cy="4648200"/>
          </a:xfrm>
        </p:spPr>
        <p:txBody>
          <a:bodyPr>
            <a:normAutofit/>
          </a:bodyPr>
          <a:lstStyle/>
          <a:p>
            <a:pPr algn="r" rtl="1" eaLnBrk="1" hangingPunct="1"/>
            <a:endParaRPr lang="ar-JO" dirty="0" smtClean="0"/>
          </a:p>
          <a:p>
            <a:pPr algn="l" eaLnBrk="1" hangingPunct="1"/>
            <a:r>
              <a:rPr lang="en-US" sz="2500" dirty="0" smtClean="0">
                <a:solidFill>
                  <a:srgbClr val="002060"/>
                </a:solidFill>
              </a:rPr>
              <a:t>Securities Commission Law</a:t>
            </a:r>
            <a:endParaRPr lang="ar-JO" sz="2500" dirty="0" smtClean="0">
              <a:solidFill>
                <a:srgbClr val="002060"/>
              </a:solidFill>
            </a:endParaRPr>
          </a:p>
          <a:p>
            <a:pPr marL="0" indent="0" algn="l" eaLnBrk="1" hangingPunct="1">
              <a:buNone/>
            </a:pPr>
            <a:endParaRPr lang="en-GB" sz="2500" dirty="0" smtClean="0">
              <a:solidFill>
                <a:srgbClr val="002060"/>
              </a:solidFill>
            </a:endParaRPr>
          </a:p>
          <a:p>
            <a:pPr algn="l" eaLnBrk="1" hangingPunct="1"/>
            <a:r>
              <a:rPr lang="en-US" sz="2500" dirty="0" smtClean="0">
                <a:solidFill>
                  <a:srgbClr val="002060"/>
                </a:solidFill>
              </a:rPr>
              <a:t>Corporate Law</a:t>
            </a:r>
            <a:r>
              <a:rPr lang="ar-JO" sz="2500" dirty="0" smtClean="0">
                <a:solidFill>
                  <a:srgbClr val="002060"/>
                </a:solidFill>
              </a:rPr>
              <a:t> </a:t>
            </a:r>
          </a:p>
          <a:p>
            <a:pPr marL="0" indent="0" algn="l" eaLnBrk="1" hangingPunct="1">
              <a:buNone/>
            </a:pPr>
            <a:endParaRPr lang="ar-JO" sz="2500" dirty="0" smtClean="0">
              <a:solidFill>
                <a:srgbClr val="002060"/>
              </a:solidFill>
            </a:endParaRPr>
          </a:p>
          <a:p>
            <a:pPr algn="l" eaLnBrk="1" hangingPunct="1"/>
            <a:r>
              <a:rPr lang="en-US" sz="2500" dirty="0" smtClean="0">
                <a:solidFill>
                  <a:srgbClr val="002060"/>
                </a:solidFill>
              </a:rPr>
              <a:t>Insolvency Law</a:t>
            </a:r>
            <a:endParaRPr lang="ar-JO" sz="2500" dirty="0" smtClean="0">
              <a:solidFill>
                <a:srgbClr val="002060"/>
              </a:solidFill>
            </a:endParaRPr>
          </a:p>
          <a:p>
            <a:pPr algn="l" eaLnBrk="1" hangingPunct="1"/>
            <a:endParaRPr lang="ar-JO" sz="2500" dirty="0" smtClean="0">
              <a:solidFill>
                <a:srgbClr val="002060"/>
              </a:solidFill>
            </a:endParaRPr>
          </a:p>
          <a:p>
            <a:pPr algn="l" eaLnBrk="1" hangingPunct="1"/>
            <a:r>
              <a:rPr lang="en-US" sz="2500" dirty="0" smtClean="0">
                <a:solidFill>
                  <a:srgbClr val="002060"/>
                </a:solidFill>
              </a:rPr>
              <a:t>Electronic Transactions Law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762001" y="1447800"/>
            <a:ext cx="4038600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896100" y="6492875"/>
            <a:ext cx="2209800" cy="365125"/>
          </a:xfrm>
        </p:spPr>
        <p:txBody>
          <a:bodyPr/>
          <a:lstStyle/>
          <a:p>
            <a:r>
              <a:rPr lang="en-US" sz="1400" dirty="0" smtClean="0">
                <a:solidFill>
                  <a:srgbClr val="FF0000"/>
                </a:solidFill>
              </a:rPr>
              <a:t>Jordan Parliament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73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11"/>
          <p:cNvSpPr>
            <a:spLocks noChangeArrowheads="1"/>
          </p:cNvSpPr>
          <p:nvPr/>
        </p:nvSpPr>
        <p:spPr bwMode="auto">
          <a:xfrm rot="10800000" flipV="1">
            <a:off x="771525" y="4144714"/>
            <a:ext cx="1349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endParaRPr lang="ar-JO" sz="25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l" rtl="0">
              <a:spcBef>
                <a:spcPct val="0"/>
              </a:spcBef>
              <a:buClrTx/>
              <a:buFontTx/>
              <a:buNone/>
            </a:pPr>
            <a:endParaRPr lang="en-US" sz="25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sp>
        <p:nvSpPr>
          <p:cNvPr id="68613" name="AutoShape 14"/>
          <p:cNvSpPr>
            <a:spLocks noChangeArrowheads="1"/>
          </p:cNvSpPr>
          <p:nvPr/>
        </p:nvSpPr>
        <p:spPr bwMode="auto">
          <a:xfrm>
            <a:off x="489943" y="5530174"/>
            <a:ext cx="3243857" cy="1176656"/>
          </a:xfrm>
          <a:prstGeom prst="roundRect">
            <a:avLst>
              <a:gd name="adj" fmla="val 0"/>
            </a:avLst>
          </a:prstGeom>
          <a:solidFill>
            <a:srgbClr val="2E7C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6576" tIns="36576" rIns="36576" bIns="36576"/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endParaRPr lang="ar-JO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8614" name="AutoShape 15"/>
          <p:cNvSpPr>
            <a:spLocks noChangeArrowheads="1"/>
          </p:cNvSpPr>
          <p:nvPr/>
        </p:nvSpPr>
        <p:spPr bwMode="auto">
          <a:xfrm>
            <a:off x="489942" y="2529521"/>
            <a:ext cx="2907920" cy="1613900"/>
          </a:xfrm>
          <a:prstGeom prst="downArrowCallout">
            <a:avLst>
              <a:gd name="adj1" fmla="val 97998"/>
              <a:gd name="adj2" fmla="val 77638"/>
              <a:gd name="adj3" fmla="val 26907"/>
              <a:gd name="adj4" fmla="val 61458"/>
            </a:avLst>
          </a:prstGeom>
          <a:gradFill rotWithShape="1">
            <a:gsLst>
              <a:gs pos="0">
                <a:srgbClr val="FFFFFF"/>
              </a:gs>
              <a:gs pos="100000">
                <a:srgbClr val="2E7CA8"/>
              </a:gs>
            </a:gsLst>
            <a:lin ang="5400000" scaled="1"/>
          </a:gradFill>
          <a:ln w="6350" cap="rnd" algn="ctr">
            <a:solidFill>
              <a:srgbClr val="356E8B"/>
            </a:solidFill>
            <a:miter lim="800000"/>
            <a:headEnd/>
            <a:tailEnd/>
          </a:ln>
        </p:spPr>
        <p:txBody>
          <a:bodyPr/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endParaRPr lang="ar-JO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8615" name="AutoShape 16"/>
          <p:cNvSpPr>
            <a:spLocks noChangeArrowheads="1"/>
          </p:cNvSpPr>
          <p:nvPr/>
        </p:nvSpPr>
        <p:spPr bwMode="auto">
          <a:xfrm>
            <a:off x="446484" y="977984"/>
            <a:ext cx="2923381" cy="1547742"/>
          </a:xfrm>
          <a:prstGeom prst="downArrowCallout">
            <a:avLst>
              <a:gd name="adj1" fmla="val 109001"/>
              <a:gd name="adj2" fmla="val 86344"/>
              <a:gd name="adj3" fmla="val 26907"/>
              <a:gd name="adj4" fmla="val 61458"/>
            </a:avLst>
          </a:prstGeom>
          <a:gradFill rotWithShape="1">
            <a:gsLst>
              <a:gs pos="0">
                <a:srgbClr val="FFFFFF"/>
              </a:gs>
              <a:gs pos="100000">
                <a:srgbClr val="2E7CA8"/>
              </a:gs>
            </a:gsLst>
            <a:lin ang="5400000" scaled="1"/>
          </a:gradFill>
          <a:ln w="6350" cap="rnd" algn="ctr">
            <a:solidFill>
              <a:srgbClr val="356E8B"/>
            </a:solidFill>
            <a:miter lim="800000"/>
            <a:headEnd/>
            <a:tailEnd/>
          </a:ln>
        </p:spPr>
        <p:txBody>
          <a:bodyPr/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endParaRPr lang="ar-JO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8616" name="AutoShape 17"/>
          <p:cNvSpPr>
            <a:spLocks noChangeArrowheads="1"/>
          </p:cNvSpPr>
          <p:nvPr/>
        </p:nvSpPr>
        <p:spPr bwMode="auto">
          <a:xfrm>
            <a:off x="489942" y="4162990"/>
            <a:ext cx="2907920" cy="1323409"/>
          </a:xfrm>
          <a:prstGeom prst="downArrowCallout">
            <a:avLst>
              <a:gd name="adj1" fmla="val 85210"/>
              <a:gd name="adj2" fmla="val 67507"/>
              <a:gd name="adj3" fmla="val 26907"/>
              <a:gd name="adj4" fmla="val 61458"/>
            </a:avLst>
          </a:prstGeom>
          <a:gradFill rotWithShape="1">
            <a:gsLst>
              <a:gs pos="0">
                <a:srgbClr val="FFFFFF"/>
              </a:gs>
              <a:gs pos="100000">
                <a:srgbClr val="2E7CA8"/>
              </a:gs>
            </a:gsLst>
            <a:lin ang="5400000" scaled="1"/>
          </a:gradFill>
          <a:ln w="6350" cap="rnd" algn="ctr">
            <a:solidFill>
              <a:srgbClr val="356E8B"/>
            </a:solidFill>
            <a:miter lim="800000"/>
            <a:headEnd/>
            <a:tailEnd/>
          </a:ln>
        </p:spPr>
        <p:txBody>
          <a:bodyPr/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endParaRPr lang="ar-JO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8617" name="Rectangle 19"/>
          <p:cNvSpPr>
            <a:spLocks noChangeArrowheads="1"/>
          </p:cNvSpPr>
          <p:nvPr/>
        </p:nvSpPr>
        <p:spPr bwMode="auto">
          <a:xfrm>
            <a:off x="669589" y="2807756"/>
            <a:ext cx="2561569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r>
              <a:rPr lang="en-US" sz="23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Investment Board</a:t>
            </a:r>
            <a:endParaRPr lang="en-US" sz="23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8618" name="Rectangle 20"/>
          <p:cNvSpPr>
            <a:spLocks noChangeArrowheads="1"/>
          </p:cNvSpPr>
          <p:nvPr/>
        </p:nvSpPr>
        <p:spPr bwMode="auto">
          <a:xfrm>
            <a:off x="533400" y="4206765"/>
            <a:ext cx="283000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r>
              <a:rPr lang="en-US" sz="23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Export development </a:t>
            </a:r>
          </a:p>
          <a:p>
            <a:pPr algn="l" rtl="0">
              <a:spcBef>
                <a:spcPct val="0"/>
              </a:spcBef>
              <a:buClrTx/>
              <a:buFontTx/>
              <a:buNone/>
            </a:pPr>
            <a:r>
              <a:rPr lang="en-US" sz="23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           Center</a:t>
            </a:r>
            <a:endParaRPr lang="ar-JO" sz="2300" b="1" dirty="0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8620" name="Rectangle 23"/>
          <p:cNvSpPr>
            <a:spLocks noChangeArrowheads="1"/>
          </p:cNvSpPr>
          <p:nvPr/>
        </p:nvSpPr>
        <p:spPr bwMode="auto">
          <a:xfrm>
            <a:off x="824557" y="5550556"/>
            <a:ext cx="267503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r>
              <a:rPr lang="en-US" sz="35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Investment Commission</a:t>
            </a:r>
            <a:endParaRPr lang="ar-JO" sz="35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8621" name="Rectangle 11"/>
          <p:cNvSpPr>
            <a:spLocks noChangeArrowheads="1"/>
          </p:cNvSpPr>
          <p:nvPr/>
        </p:nvSpPr>
        <p:spPr bwMode="auto">
          <a:xfrm rot="10800000" flipV="1">
            <a:off x="7191375" y="2439442"/>
            <a:ext cx="21415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endParaRPr lang="ar-JO" sz="25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l" rtl="0">
              <a:spcBef>
                <a:spcPct val="0"/>
              </a:spcBef>
              <a:buClrTx/>
              <a:buFontTx/>
              <a:buNone/>
            </a:pPr>
            <a:endParaRPr lang="en-US" sz="25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sp>
        <p:nvSpPr>
          <p:cNvPr id="68622" name="Title 1"/>
          <p:cNvSpPr>
            <a:spLocks noGrp="1"/>
          </p:cNvSpPr>
          <p:nvPr>
            <p:ph type="title"/>
          </p:nvPr>
        </p:nvSpPr>
        <p:spPr>
          <a:xfrm>
            <a:off x="304800" y="65088"/>
            <a:ext cx="4724400" cy="854075"/>
          </a:xfrm>
        </p:spPr>
        <p:txBody>
          <a:bodyPr/>
          <a:lstStyle/>
          <a:p>
            <a:pPr algn="l" eaLnBrk="1" hangingPunct="1"/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Investment law - Features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2643" y="762000"/>
            <a:ext cx="4367957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962400" y="990600"/>
            <a:ext cx="51244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 smtClean="0">
                <a:solidFill>
                  <a:srgbClr val="002060"/>
                </a:solidFill>
              </a:rPr>
              <a:t>Removing existing distortion by merging 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investment entities </a:t>
            </a:r>
            <a:r>
              <a:rPr lang="en-US" sz="2800" dirty="0">
                <a:solidFill>
                  <a:srgbClr val="002060"/>
                </a:solidFill>
              </a:rPr>
              <a:t>into </a:t>
            </a:r>
            <a:endParaRPr lang="en-US" sz="2800" dirty="0" smtClean="0">
              <a:solidFill>
                <a:srgbClr val="002060"/>
              </a:solidFill>
            </a:endParaRPr>
          </a:p>
          <a:p>
            <a:pPr algn="just"/>
            <a:r>
              <a:rPr lang="en-US" sz="2800" dirty="0" smtClean="0">
                <a:solidFill>
                  <a:srgbClr val="002060"/>
                </a:solidFill>
              </a:rPr>
              <a:t>one </a:t>
            </a:r>
            <a:r>
              <a:rPr lang="en-US" sz="2800" dirty="0">
                <a:solidFill>
                  <a:srgbClr val="002060"/>
                </a:solidFill>
              </a:rPr>
              <a:t>reference, that </a:t>
            </a:r>
            <a:r>
              <a:rPr lang="en-US" sz="2800" dirty="0" smtClean="0">
                <a:solidFill>
                  <a:srgbClr val="002060"/>
                </a:solidFill>
              </a:rPr>
              <a:t>is</a:t>
            </a:r>
            <a:endParaRPr lang="ar-JO" sz="2800" dirty="0">
              <a:solidFill>
                <a:srgbClr val="002060"/>
              </a:solidFill>
            </a:endParaRP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pPr algn="ctr"/>
            <a:endParaRPr lang="en-US" sz="2800" dirty="0" smtClean="0">
              <a:solidFill>
                <a:srgbClr val="0070C0"/>
              </a:solidFill>
            </a:endParaRPr>
          </a:p>
          <a:p>
            <a:pPr algn="ctr"/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Investment Commission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010400" y="6485396"/>
            <a:ext cx="2076450" cy="365125"/>
          </a:xfrm>
        </p:spPr>
        <p:txBody>
          <a:bodyPr/>
          <a:lstStyle/>
          <a:p>
            <a:r>
              <a:rPr lang="en-US" sz="1400" dirty="0" smtClean="0">
                <a:solidFill>
                  <a:srgbClr val="FF0000"/>
                </a:solidFill>
              </a:rPr>
              <a:t>Jordan Parliament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598956" y="1018948"/>
            <a:ext cx="27424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r>
              <a:rPr lang="en-US" sz="23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Development Zones commission</a:t>
            </a:r>
            <a:endParaRPr lang="en-US" sz="23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4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11"/>
          <p:cNvSpPr>
            <a:spLocks noChangeArrowheads="1"/>
          </p:cNvSpPr>
          <p:nvPr/>
        </p:nvSpPr>
        <p:spPr bwMode="auto">
          <a:xfrm rot="10800000" flipV="1">
            <a:off x="771525" y="4144714"/>
            <a:ext cx="1349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endParaRPr lang="ar-JO" sz="25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l" rtl="0">
              <a:spcBef>
                <a:spcPct val="0"/>
              </a:spcBef>
              <a:buClrTx/>
              <a:buFontTx/>
              <a:buNone/>
            </a:pPr>
            <a:endParaRPr lang="en-US" sz="25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sp>
        <p:nvSpPr>
          <p:cNvPr id="68621" name="Rectangle 11"/>
          <p:cNvSpPr>
            <a:spLocks noChangeArrowheads="1"/>
          </p:cNvSpPr>
          <p:nvPr/>
        </p:nvSpPr>
        <p:spPr bwMode="auto">
          <a:xfrm rot="10800000" flipV="1">
            <a:off x="7162800" y="1886755"/>
            <a:ext cx="214153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 algn="r" rtl="1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algn="r" rtl="1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l" rtl="0">
              <a:spcBef>
                <a:spcPct val="0"/>
              </a:spcBef>
              <a:buClrTx/>
              <a:buFontTx/>
              <a:buNone/>
            </a:pPr>
            <a:endParaRPr lang="ar-JO" sz="2500" dirty="0">
              <a:solidFill>
                <a:srgbClr val="333333"/>
              </a:solidFill>
              <a:latin typeface="Arial" panose="020B0604020202020204" pitchFamily="34" charset="0"/>
            </a:endParaRPr>
          </a:p>
          <a:p>
            <a:pPr algn="l" rtl="0">
              <a:spcBef>
                <a:spcPct val="0"/>
              </a:spcBef>
              <a:buClrTx/>
              <a:buFontTx/>
              <a:buNone/>
            </a:pPr>
            <a:endParaRPr lang="en-US" sz="25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  <p:sp>
        <p:nvSpPr>
          <p:cNvPr id="68622" name="Title 1"/>
          <p:cNvSpPr>
            <a:spLocks noGrp="1"/>
          </p:cNvSpPr>
          <p:nvPr>
            <p:ph type="title"/>
          </p:nvPr>
        </p:nvSpPr>
        <p:spPr>
          <a:xfrm>
            <a:off x="239712" y="27106"/>
            <a:ext cx="6923088" cy="854075"/>
          </a:xfrm>
        </p:spPr>
        <p:txBody>
          <a:bodyPr/>
          <a:lstStyle/>
          <a:p>
            <a:pPr algn="l" eaLnBrk="1" hangingPunct="1"/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Investment Window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04800" y="729681"/>
            <a:ext cx="3396456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4800" y="729681"/>
            <a:ext cx="8627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A</a:t>
            </a:r>
            <a:r>
              <a:rPr lang="en-US" sz="3200" dirty="0" smtClean="0"/>
              <a:t>ims </a:t>
            </a:r>
            <a:r>
              <a:rPr lang="en-US" sz="3200" dirty="0"/>
              <a:t>to provide a single place </a:t>
            </a:r>
            <a:r>
              <a:rPr lang="en-US" sz="3200" dirty="0" smtClean="0"/>
              <a:t>service, licensing and simplify </a:t>
            </a:r>
            <a:r>
              <a:rPr lang="en-US" sz="3200" dirty="0"/>
              <a:t>the </a:t>
            </a:r>
            <a:r>
              <a:rPr lang="en-US" sz="3200" dirty="0" smtClean="0"/>
              <a:t>procedures to </a:t>
            </a:r>
            <a:r>
              <a:rPr lang="en-US" sz="3200" dirty="0"/>
              <a:t>grant the necessary approvals via an electronic system. </a:t>
            </a:r>
            <a:r>
              <a:rPr lang="en-US" sz="3200" dirty="0" smtClean="0"/>
              <a:t>electronic </a:t>
            </a:r>
            <a:r>
              <a:rPr lang="en-US" sz="3200" dirty="0"/>
              <a:t>investment window </a:t>
            </a:r>
            <a:r>
              <a:rPr lang="en-US" sz="3200" dirty="0" smtClean="0"/>
              <a:t>will </a:t>
            </a:r>
            <a:r>
              <a:rPr lang="en-US" sz="3200" dirty="0"/>
              <a:t>work in parallel with the physical </a:t>
            </a:r>
            <a:r>
              <a:rPr lang="en-US" sz="3200" dirty="0" smtClean="0"/>
              <a:t>one</a:t>
            </a:r>
            <a:r>
              <a:rPr lang="en-US" sz="32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87" y="3232535"/>
            <a:ext cx="4485643" cy="32444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769" y="3232535"/>
            <a:ext cx="4485644" cy="324446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7086599" y="6477000"/>
            <a:ext cx="2076813" cy="365125"/>
          </a:xfrm>
        </p:spPr>
        <p:txBody>
          <a:bodyPr/>
          <a:lstStyle/>
          <a:p>
            <a:r>
              <a:rPr lang="en-US" sz="1400" dirty="0" smtClean="0">
                <a:solidFill>
                  <a:srgbClr val="FF0000"/>
                </a:solidFill>
              </a:rPr>
              <a:t>Jordan Parliament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8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304801" y="404813"/>
            <a:ext cx="8382000" cy="854075"/>
          </a:xfrm>
        </p:spPr>
        <p:txBody>
          <a:bodyPr/>
          <a:lstStyle/>
          <a:p>
            <a:pPr algn="l"/>
            <a:r>
              <a:rPr lang="en-US" sz="3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 Law - Features</a:t>
            </a:r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713" y="1484313"/>
            <a:ext cx="7023100" cy="449897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JO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ar-JO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ar-JO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en-US" sz="3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1143000"/>
            <a:ext cx="4876800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52401" y="1486588"/>
            <a:ext cx="7848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002060"/>
                </a:solidFill>
              </a:rPr>
              <a:t>Automatic exemptions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002060"/>
                </a:solidFill>
              </a:rPr>
              <a:t>Automating investment incentives for economic activities, inputs , production requirements and exempted fixed assets .</a:t>
            </a:r>
          </a:p>
          <a:p>
            <a:pPr algn="l"/>
            <a:r>
              <a:rPr lang="ar-JO" sz="3000" dirty="0">
                <a:solidFill>
                  <a:srgbClr val="002060"/>
                </a:solidFill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57999" y="6435351"/>
            <a:ext cx="1928813" cy="3651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Jordan Parliament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34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228601" y="404813"/>
            <a:ext cx="8458200" cy="854075"/>
          </a:xfrm>
        </p:spPr>
        <p:txBody>
          <a:bodyPr/>
          <a:lstStyle/>
          <a:p>
            <a:pPr algn="l"/>
            <a:r>
              <a:rPr lang="en-US" sz="3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 Law - Features</a:t>
            </a:r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713" y="1484313"/>
            <a:ext cx="7023100" cy="449897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JO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ar-JO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ar-JO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en-US" sz="3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1219200"/>
            <a:ext cx="6767513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81001" y="1366639"/>
            <a:ext cx="82946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A (5%) Development Zones Income Tax Exemptions  for industrial Sector.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rgbClr val="002060"/>
                </a:solidFill>
              </a:rPr>
              <a:t>Customs duties and sales tax exemption on required goods for the following  economic activities :</a:t>
            </a:r>
          </a:p>
          <a:p>
            <a:endParaRPr lang="en-US" sz="2600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solidFill>
                  <a:srgbClr val="002060"/>
                </a:solidFill>
              </a:rPr>
              <a:t>Industry and Crafts 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solidFill>
                  <a:srgbClr val="002060"/>
                </a:solidFill>
              </a:rPr>
              <a:t>Agriculture.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solidFill>
                  <a:srgbClr val="002060"/>
                </a:solidFill>
              </a:rPr>
              <a:t>Hospitals and medical centers.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600" dirty="0" smtClean="0">
                <a:solidFill>
                  <a:srgbClr val="002060"/>
                </a:solidFill>
              </a:rPr>
              <a:t> Hotels and hotel suites.</a:t>
            </a:r>
          </a:p>
          <a:p>
            <a:pPr marL="514350" indent="-514350">
              <a:buFont typeface="+mj-lt"/>
              <a:buAutoNum type="arabicParenR"/>
            </a:pPr>
            <a:endParaRPr lang="en-US" sz="2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ar-JO" sz="2600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JO" smtClean="0"/>
              <a:t>مجلس النواب الاردني - لجنة الاقتصاد والاستثمار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0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228601" y="404813"/>
            <a:ext cx="7924799" cy="854075"/>
          </a:xfrm>
        </p:spPr>
        <p:txBody>
          <a:bodyPr/>
          <a:lstStyle/>
          <a:p>
            <a:pPr algn="l"/>
            <a:r>
              <a:rPr lang="en-US" sz="300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 Law - Features</a:t>
            </a:r>
            <a:endParaRPr lang="en-US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713" y="1484313"/>
            <a:ext cx="7023100" cy="449897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ar-JO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ar-JO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ar-JO" sz="3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"/>
              <a:defRPr/>
            </a:pPr>
            <a:endParaRPr lang="en-US" sz="3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1219200"/>
            <a:ext cx="6767513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81000" y="1484313"/>
            <a:ext cx="8077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2600" dirty="0" smtClean="0">
                <a:solidFill>
                  <a:srgbClr val="002060"/>
                </a:solidFill>
              </a:rPr>
              <a:t>5) Entertainment Parks, recreation and touristic resorts.</a:t>
            </a:r>
          </a:p>
          <a:p>
            <a:pPr marL="514350" indent="-514350"/>
            <a:r>
              <a:rPr lang="en-US" sz="2600" dirty="0" smtClean="0">
                <a:solidFill>
                  <a:srgbClr val="002060"/>
                </a:solidFill>
              </a:rPr>
              <a:t>6) Calling Centers.</a:t>
            </a:r>
          </a:p>
          <a:p>
            <a:pPr marL="514350" indent="-514350"/>
            <a:r>
              <a:rPr lang="en-US" sz="2600" dirty="0" smtClean="0">
                <a:solidFill>
                  <a:srgbClr val="002060"/>
                </a:solidFill>
              </a:rPr>
              <a:t>7) Scientific research centers and laboratories.</a:t>
            </a:r>
          </a:p>
          <a:p>
            <a:pPr marL="514350" indent="-514350"/>
            <a:r>
              <a:rPr lang="en-US" sz="2600" dirty="0" smtClean="0">
                <a:solidFill>
                  <a:srgbClr val="002060"/>
                </a:solidFill>
              </a:rPr>
              <a:t>8) Media and Production.</a:t>
            </a:r>
          </a:p>
          <a:p>
            <a:pPr marL="514350" indent="-514350"/>
            <a:r>
              <a:rPr lang="en-US" sz="2600" dirty="0" smtClean="0">
                <a:solidFill>
                  <a:srgbClr val="002060"/>
                </a:solidFill>
              </a:rPr>
              <a:t>9) Convention Centers and Exhibitions.</a:t>
            </a:r>
          </a:p>
          <a:p>
            <a:pPr marL="514350" indent="-514350"/>
            <a:r>
              <a:rPr lang="en-US" sz="2600" dirty="0" smtClean="0">
                <a:solidFill>
                  <a:srgbClr val="002060"/>
                </a:solidFill>
              </a:rPr>
              <a:t>10)  Transmission and/or distribution and/or extraction of water, gas, petroleum products pipelines.</a:t>
            </a:r>
          </a:p>
          <a:p>
            <a:pPr marL="514350" indent="-514350"/>
            <a:r>
              <a:rPr lang="en-US" sz="2600" dirty="0" smtClean="0">
                <a:solidFill>
                  <a:srgbClr val="002060"/>
                </a:solidFill>
              </a:rPr>
              <a:t>11) Maritime Transport and railways. </a:t>
            </a:r>
          </a:p>
          <a:p>
            <a:pPr marL="514350" indent="-514350">
              <a:buAutoNum type="arabicPeriod"/>
            </a:pPr>
            <a:endParaRPr lang="en-US" sz="2600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315200" y="6168296"/>
            <a:ext cx="1676400" cy="3651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Jordan Parliament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633</Words>
  <Application>Microsoft Office PowerPoint</Application>
  <PresentationFormat>On-screen Show (4:3)</PresentationFormat>
  <Paragraphs>146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Simplified Arabic</vt:lpstr>
      <vt:lpstr>Wingdings</vt:lpstr>
      <vt:lpstr>Wingdings 3</vt:lpstr>
      <vt:lpstr>Office Theme</vt:lpstr>
      <vt:lpstr>PowerPoint Presentation</vt:lpstr>
      <vt:lpstr>Challenges Facing Jordanian Economy</vt:lpstr>
      <vt:lpstr>Legislative Reforms In 2014</vt:lpstr>
      <vt:lpstr> legislative Reforms in 2015</vt:lpstr>
      <vt:lpstr>Investment law - Features</vt:lpstr>
      <vt:lpstr>Investment Window</vt:lpstr>
      <vt:lpstr>Investment  Law - Features</vt:lpstr>
      <vt:lpstr>Investment  Law - Features</vt:lpstr>
      <vt:lpstr>Investment  Law - Features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 630</dc:creator>
  <cp:lastModifiedBy>My-pc</cp:lastModifiedBy>
  <cp:revision>51</cp:revision>
  <dcterms:created xsi:type="dcterms:W3CDTF">2015-03-23T17:34:01Z</dcterms:created>
  <dcterms:modified xsi:type="dcterms:W3CDTF">2015-06-04T04:52:48Z</dcterms:modified>
</cp:coreProperties>
</file>