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0" r:id="rId2"/>
    <p:sldId id="292" r:id="rId3"/>
    <p:sldId id="293" r:id="rId4"/>
    <p:sldId id="294" r:id="rId5"/>
    <p:sldId id="303" r:id="rId6"/>
    <p:sldId id="295" r:id="rId7"/>
    <p:sldId id="296" r:id="rId8"/>
    <p:sldId id="297" r:id="rId9"/>
    <p:sldId id="298" r:id="rId10"/>
    <p:sldId id="299" r:id="rId11"/>
    <p:sldId id="302" r:id="rId12"/>
    <p:sldId id="300" r:id="rId13"/>
    <p:sldId id="301" r:id="rId14"/>
  </p:sldIdLst>
  <p:sldSz cx="9906000" cy="6858000" type="A4"/>
  <p:notesSz cx="6834188" cy="99790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9E"/>
    <a:srgbClr val="000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1115" autoAdjust="0"/>
    <p:restoredTop sz="82295" autoAdjust="0"/>
  </p:normalViewPr>
  <p:slideViewPr>
    <p:cSldViewPr>
      <p:cViewPr>
        <p:scale>
          <a:sx n="90" d="100"/>
          <a:sy n="90" d="100"/>
        </p:scale>
        <p:origin x="-1968" y="-22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6" d="100"/>
          <a:sy n="16" d="100"/>
        </p:scale>
        <p:origin x="-984" y="-108"/>
      </p:cViewPr>
      <p:guideLst>
        <p:guide orient="horz" pos="3143"/>
        <p:guide pos="215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pPr>
              <a:noFill/>
            </c:spPr>
            <c:txPr>
              <a:bodyPr/>
              <a:lstStyle/>
              <a:p>
                <a:pPr>
                  <a:defRPr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defRPr>
                </a:pPr>
                <a:endParaRPr lang="el-G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Power</c:v>
                </c:pt>
                <c:pt idx="1">
                  <c:v>EPAs</c:v>
                </c:pt>
                <c:pt idx="2">
                  <c:v>Industry &amp; Rest</c:v>
                </c:pt>
                <c:pt idx="3">
                  <c:v>Auctions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1.49</c:v>
                </c:pt>
                <c:pt idx="1">
                  <c:v>0.52</c:v>
                </c:pt>
                <c:pt idx="2">
                  <c:v>0.56000000000000005</c:v>
                </c:pt>
                <c:pt idx="3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66916692069892"/>
          <c:y val="4.0552736409825894E-2"/>
          <c:w val="0.66861825658220497"/>
          <c:h val="0.852535503964269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</c:spPr>
          <c:dPt>
            <c:idx val="0"/>
            <c:bubble3D val="0"/>
            <c:explosion val="8"/>
          </c:dPt>
          <c:dLbls>
            <c:dLbl>
              <c:idx val="0"/>
              <c:layout>
                <c:manualLayout>
                  <c:x val="-0.28129821347803591"/>
                  <c:y val="-0.154577140007699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52083523879806"/>
                  <c:y val="-0.2410881995023809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987923216766917"/>
                  <c:y val="6.361018026420836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9304059548226261E-2"/>
                  <c:y val="9.044537687027022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Power</c:v>
                </c:pt>
                <c:pt idx="1">
                  <c:v>EPAs</c:v>
                </c:pt>
                <c:pt idx="2">
                  <c:v>Industry &amp; Rest</c:v>
                </c:pt>
                <c:pt idx="3">
                  <c:v>EAFA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1.49</c:v>
                </c:pt>
                <c:pt idx="1">
                  <c:v>0.52</c:v>
                </c:pt>
                <c:pt idx="2">
                  <c:v>0.56000000000000005</c:v>
                </c:pt>
                <c:pt idx="3">
                  <c:v>0.14000000000000001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500">
          <a:ln>
            <a:solidFill>
              <a:schemeClr val="bg1"/>
            </a:solidFill>
          </a:ln>
          <a:solidFill>
            <a:schemeClr val="bg1"/>
          </a:solidFill>
        </a:defRPr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39465819232578"/>
          <c:y val="5.3564636450639247E-2"/>
          <c:w val="0.64222473086395271"/>
          <c:h val="0.7867820636665315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3"/>
              <c:layout>
                <c:manualLayout>
                  <c:x val="2.801245972851369E-2"/>
                  <c:y val="0.156384301826860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l-G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Gazprom</c:v>
                </c:pt>
                <c:pt idx="1">
                  <c:v>Botas</c:v>
                </c:pt>
                <c:pt idx="2">
                  <c:v>Sonatrach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1.65</c:v>
                </c:pt>
                <c:pt idx="1">
                  <c:v>0.6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7056255655170244"/>
          <c:y val="0.83856441350890121"/>
          <c:w val="0.77390903482869777"/>
          <c:h val="7.148672436127305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  <a:ln>
              <a:noFill/>
            </a:ln>
          </c:spPr>
          <c:dLbls>
            <c:dLbl>
              <c:idx val="0"/>
              <c:layout>
                <c:manualLayout>
                  <c:x val="-0.32031095292085809"/>
                  <c:y val="-5.594344958864114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4577550173675766E-2"/>
                  <c:y val="-4.328971924631064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102272711753438E-2"/>
                  <c:y val="0.190018324013263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l-G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Gazprom</c:v>
                </c:pt>
                <c:pt idx="1">
                  <c:v>Botas</c:v>
                </c:pt>
                <c:pt idx="2">
                  <c:v>Sonatrach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1.65</c:v>
                </c:pt>
                <c:pt idx="1">
                  <c:v>0.6</c:v>
                </c:pt>
                <c:pt idx="2">
                  <c:v>0.46</c:v>
                </c:pt>
                <c:pt idx="3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(€m)</a:t>
            </a:r>
          </a:p>
        </c:rich>
      </c:tx>
      <c:layout>
        <c:manualLayout>
          <c:xMode val="edge"/>
          <c:yMode val="edge"/>
          <c:x val="1.0457883105301239E-2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_-* #,##0\ _€_-;\-* #,##0\ _€_-;_-* "-"??\ _€_-;_-@_-</c:formatCode>
                <c:ptCount val="3"/>
                <c:pt idx="0">
                  <c:v>1942</c:v>
                </c:pt>
                <c:pt idx="1">
                  <c:v>1591</c:v>
                </c:pt>
                <c:pt idx="2">
                  <c:v>1159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85851520"/>
        <c:axId val="85922944"/>
      </c:barChart>
      <c:catAx>
        <c:axId val="85851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922944"/>
        <c:crosses val="autoZero"/>
        <c:auto val="1"/>
        <c:lblAlgn val="ctr"/>
        <c:lblOffset val="100"/>
        <c:noMultiLvlLbl val="0"/>
      </c:catAx>
      <c:valAx>
        <c:axId val="85922944"/>
        <c:scaling>
          <c:orientation val="minMax"/>
        </c:scaling>
        <c:delete val="0"/>
        <c:axPos val="l"/>
        <c:majorGridlines/>
        <c:numFmt formatCode="_-* #,##0\ _€_-;\-* #,##0\ _€_-;_-* &quot;-&quot;??\ _€_-;_-@_-" sourceLinked="1"/>
        <c:majorTickMark val="out"/>
        <c:minorTickMark val="none"/>
        <c:tickLblPos val="nextTo"/>
        <c:crossAx val="85851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EBITDA (</a:t>
            </a:r>
            <a:r>
              <a:rPr lang="en-US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€m)</a:t>
            </a:r>
          </a:p>
        </c:rich>
      </c:tx>
      <c:layout>
        <c:manualLayout>
          <c:xMode val="edge"/>
          <c:yMode val="edge"/>
          <c:x val="1.0457883105301239E-2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_-* #,##0\ _€_-;\-* #,##0\ _€_-;_-* "-"??\ _€_-;_-@_-</c:formatCode>
                <c:ptCount val="3"/>
                <c:pt idx="0">
                  <c:v>108</c:v>
                </c:pt>
                <c:pt idx="1">
                  <c:v>151</c:v>
                </c:pt>
                <c:pt idx="2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85992576"/>
        <c:axId val="85994112"/>
      </c:barChart>
      <c:catAx>
        <c:axId val="85992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994112"/>
        <c:crosses val="autoZero"/>
        <c:auto val="1"/>
        <c:lblAlgn val="ctr"/>
        <c:lblOffset val="100"/>
        <c:noMultiLvlLbl val="0"/>
      </c:catAx>
      <c:valAx>
        <c:axId val="85994112"/>
        <c:scaling>
          <c:orientation val="minMax"/>
        </c:scaling>
        <c:delete val="0"/>
        <c:axPos val="l"/>
        <c:majorGridlines/>
        <c:numFmt formatCode="_-* #,##0\ _€_-;\-* #,##0\ _€_-;_-* &quot;-&quot;??\ _€_-;_-@_-" sourceLinked="1"/>
        <c:majorTickMark val="out"/>
        <c:minorTickMark val="none"/>
        <c:tickLblPos val="nextTo"/>
        <c:crossAx val="85992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Assets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#,##0</c:formatCode>
                <c:ptCount val="3"/>
                <c:pt idx="0">
                  <c:v>2702</c:v>
                </c:pt>
                <c:pt idx="1">
                  <c:v>2449</c:v>
                </c:pt>
                <c:pt idx="2">
                  <c:v>2333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Fixed Assets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Sheet1!$C$2:$C$4</c:f>
              <c:numCache>
                <c:formatCode>#,##0</c:formatCode>
                <c:ptCount val="3"/>
                <c:pt idx="0">
                  <c:v>1736</c:v>
                </c:pt>
                <c:pt idx="1">
                  <c:v>1750</c:v>
                </c:pt>
                <c:pt idx="2">
                  <c:v>1678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Equity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Sheet1!$D$2:$D$4</c:f>
              <c:numCache>
                <c:formatCode>#,##0</c:formatCode>
                <c:ptCount val="3"/>
                <c:pt idx="0">
                  <c:v>1399</c:v>
                </c:pt>
                <c:pt idx="1">
                  <c:v>1507</c:v>
                </c:pt>
                <c:pt idx="2">
                  <c:v>1473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Debt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Sheet1!$E$2:$E$4</c:f>
              <c:numCache>
                <c:formatCode>#,##0</c:formatCode>
                <c:ptCount val="3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041344"/>
        <c:axId val="86042880"/>
      </c:barChart>
      <c:catAx>
        <c:axId val="86041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solidFill>
                  <a:srgbClr val="002060"/>
                </a:solidFill>
                <a:latin typeface="Trebuchet MS" panose="020B0603020202020204" pitchFamily="34" charset="0"/>
              </a:defRPr>
            </a:pPr>
            <a:endParaRPr lang="el-GR"/>
          </a:p>
        </c:txPr>
        <c:crossAx val="86042880"/>
        <c:crosses val="autoZero"/>
        <c:auto val="1"/>
        <c:lblAlgn val="ctr"/>
        <c:lblOffset val="100"/>
        <c:noMultiLvlLbl val="0"/>
      </c:catAx>
      <c:valAx>
        <c:axId val="860428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solidFill>
                  <a:srgbClr val="002060"/>
                </a:solidFill>
                <a:latin typeface="Trebuchet MS" panose="020B0603020202020204" pitchFamily="34" charset="0"/>
              </a:defRPr>
            </a:pPr>
            <a:endParaRPr lang="el-GR"/>
          </a:p>
        </c:txPr>
        <c:crossAx val="860413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000" b="1">
              <a:solidFill>
                <a:srgbClr val="002060"/>
              </a:solidFill>
              <a:latin typeface="Trebuchet MS" panose="020B0603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70325" y="0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B581ADD-A699-4B26-9736-15359B19A24E}" type="datetimeFigureOut">
              <a:rPr lang="el-GR"/>
              <a:pPr>
                <a:defRPr/>
              </a:pPr>
              <a:t>04/06/2015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70325" y="9478963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6447381-77D8-404C-8E79-B9997D6CEEA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34781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70325" y="0"/>
            <a:ext cx="2962275" cy="498475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B05B4D9-2C0B-4B5E-A2F3-355423450E65}" type="datetimeFigureOut">
              <a:rPr lang="el-GR"/>
              <a:pPr>
                <a:defRPr/>
              </a:pPr>
              <a:t>04/06/2015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749300"/>
            <a:ext cx="5402262" cy="3741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89450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77375"/>
            <a:ext cx="2962275" cy="500063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70325" y="9477375"/>
            <a:ext cx="2962275" cy="500063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F127042-A445-4B46-B5CC-EAA53F14B51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3065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4375" y="746125"/>
            <a:ext cx="5405438" cy="3743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7B2D145-8F56-4101-8466-AC7AB7158315}" type="slidenum">
              <a:rPr lang="el-GR" altLang="el-GR" smtClean="0">
                <a:latin typeface="Calibri" pitchFamily="34" charset="0"/>
              </a:rPr>
              <a:pPr eaLnBrk="1" hangingPunct="1"/>
              <a:t>1</a:t>
            </a:fld>
            <a:endParaRPr lang="el-GR" altLang="el-GR" smtClean="0">
              <a:latin typeface="Calibri" pitchFamily="34" charset="0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470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749300"/>
            <a:ext cx="5402262" cy="3741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443E5A-462B-4DBA-AFB5-FBC4F1670BE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3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429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8520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870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350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8037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2703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4471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0832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6178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27042-A445-4B46-B5CC-EAA53F14B516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2364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6149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25FF9-51D5-4CCF-9193-BA47D21D9B6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3473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0AF9D-A016-4953-ADD5-F1C81397C1C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7327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73050" y="274640"/>
            <a:ext cx="93599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567FF-812F-4D28-8D36-CA7063F6FEF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01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- Στρογγυλεμένο ορθογώνιο"/>
          <p:cNvSpPr/>
          <p:nvPr userDrawn="1"/>
        </p:nvSpPr>
        <p:spPr>
          <a:xfrm>
            <a:off x="344488" y="122099"/>
            <a:ext cx="9217024" cy="99784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>
              <a:solidFill>
                <a:srgbClr val="FFFFFF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95300" y="1214424"/>
            <a:ext cx="8915400" cy="44291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6604" y="13165"/>
            <a:ext cx="8992791" cy="1143000"/>
          </a:xfrm>
        </p:spPr>
        <p:txBody>
          <a:bodyPr/>
          <a:lstStyle>
            <a:lvl1pPr algn="ctr">
              <a:defRPr sz="3200">
                <a:solidFill>
                  <a:srgbClr val="002060"/>
                </a:solidFill>
              </a:defRPr>
            </a:lvl1pPr>
          </a:lstStyle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16568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82506" y="414337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82506" y="264318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71777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9ADB6-ABEF-417C-9EC0-2A3A2922C46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156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32EF-0B2F-4952-8F98-F70D4BDC00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714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- Στρογγυλεμένο ορθογώνιο"/>
          <p:cNvSpPr/>
          <p:nvPr userDrawn="1"/>
        </p:nvSpPr>
        <p:spPr>
          <a:xfrm>
            <a:off x="541338" y="-214313"/>
            <a:ext cx="8823325" cy="121443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>
              <a:solidFill>
                <a:srgbClr val="FFFFFF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4" t="5466" r="16559" b="16205"/>
          <a:stretch>
            <a:fillRect/>
          </a:stretch>
        </p:blipFill>
        <p:spPr bwMode="auto">
          <a:xfrm>
            <a:off x="8280400" y="5665788"/>
            <a:ext cx="14700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95300" y="-142892"/>
            <a:ext cx="8915400" cy="1143000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9289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20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56959-0882-432D-A2C0-35BB26157A9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600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0C5C0-77A7-4FE7-9713-474B7DD18CD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635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minimbahss.eq.edu.au/wcmss/images/zoom/Random/blue_lines.png"/>
          <p:cNvPicPr>
            <a:picLocks noChangeAspect="1" noChangeArrowheads="1"/>
          </p:cNvPicPr>
          <p:nvPr userDrawn="1"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0" y="4143380"/>
            <a:ext cx="9906000" cy="3000396"/>
          </a:xfrm>
          <a:prstGeom prst="rect">
            <a:avLst/>
          </a:prstGeom>
          <a:noFill/>
        </p:spPr>
      </p:pic>
      <p:pic>
        <p:nvPicPr>
          <p:cNvPr id="8" name="Picture 2" descr="http://minimbahss.eq.edu.au/wcmss/images/zoom/Random/blue_lines.png"/>
          <p:cNvPicPr>
            <a:picLocks noChangeAspect="1" noChangeArrowheads="1"/>
          </p:cNvPicPr>
          <p:nvPr userDrawn="1"/>
        </p:nvPicPr>
        <p:blipFill>
          <a:blip r:embed="rId1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0" y="4500570"/>
            <a:ext cx="9906000" cy="2497108"/>
          </a:xfrm>
          <a:prstGeom prst="rect">
            <a:avLst/>
          </a:prstGeom>
          <a:noFill/>
        </p:spPr>
      </p:pic>
      <p:pic>
        <p:nvPicPr>
          <p:cNvPr id="2052" name="Picture 1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4" t="5466" r="16559" b="16205"/>
          <a:stretch>
            <a:fillRect/>
          </a:stretch>
        </p:blipFill>
        <p:spPr bwMode="auto">
          <a:xfrm>
            <a:off x="8280400" y="5665788"/>
            <a:ext cx="14700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l-GR" altLang="el-GR" smtClean="0"/>
              <a:t>Kλικ για επεξεργασία του τίτλου</a:t>
            </a:r>
          </a:p>
        </p:txBody>
      </p:sp>
      <p:sp>
        <p:nvSpPr>
          <p:cNvPr id="2054" name="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Kλικ για επεξεργασία των στυλ του υποδείγματος</a:t>
            </a:r>
          </a:p>
          <a:p>
            <a:pPr lvl="1"/>
            <a:r>
              <a:rPr lang="el-GR" altLang="el-GR" smtClean="0"/>
              <a:t>Δεύτερου επιπέδου</a:t>
            </a:r>
          </a:p>
          <a:p>
            <a:pPr lvl="2"/>
            <a:r>
              <a:rPr lang="el-GR" altLang="el-GR" smtClean="0"/>
              <a:t>Τρίτου επιπέδου</a:t>
            </a:r>
          </a:p>
          <a:p>
            <a:pPr lvl="3"/>
            <a:r>
              <a:rPr lang="el-GR" altLang="el-GR" smtClean="0"/>
              <a:t>Τέταρτου επιπέδου</a:t>
            </a:r>
          </a:p>
          <a:p>
            <a:pPr lvl="4"/>
            <a:r>
              <a:rPr lang="el-GR" altLang="el-GR" smtClean="0"/>
              <a:t>Πέμπτου επιπέδου</a:t>
            </a:r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3667125" y="628650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i="1">
                <a:solidFill>
                  <a:srgbClr val="7F7F7F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7C1B5CE7-343B-4A8A-AE6A-6CF47861FBA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2060"/>
          </a:solidFill>
          <a:latin typeface="Trebuchet MS" pitchFamily="34" charset="0"/>
          <a:ea typeface="Calibri" pitchFamily="34" charset="0"/>
          <a:cs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rgbClr val="002060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rgbClr val="002060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Relationship Id="rId9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04528" y="548680"/>
            <a:ext cx="8420100" cy="1841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10253F"/>
                </a:solidFill>
              </a:rPr>
              <a:t>DEPA’s Role </a:t>
            </a:r>
            <a:br>
              <a:rPr lang="en-US" dirty="0" smtClean="0">
                <a:solidFill>
                  <a:srgbClr val="10253F"/>
                </a:solidFill>
              </a:rPr>
            </a:br>
            <a:r>
              <a:rPr lang="en-US" dirty="0" smtClean="0">
                <a:solidFill>
                  <a:srgbClr val="10253F"/>
                </a:solidFill>
              </a:rPr>
              <a:t>in the Southeastern Mediterranean Region</a:t>
            </a:r>
            <a:endParaRPr lang="el-GR" dirty="0" smtClean="0">
              <a:solidFill>
                <a:srgbClr val="10253F"/>
              </a:solidFill>
            </a:endParaRPr>
          </a:p>
        </p:txBody>
      </p:sp>
      <p:sp>
        <p:nvSpPr>
          <p:cNvPr id="15363" name="2 - Υπότιτλος"/>
          <p:cNvSpPr>
            <a:spLocks noGrp="1"/>
          </p:cNvSpPr>
          <p:nvPr>
            <p:ph type="subTitle" idx="1"/>
          </p:nvPr>
        </p:nvSpPr>
        <p:spPr>
          <a:xfrm>
            <a:off x="1907232" y="4014192"/>
            <a:ext cx="6934200" cy="1143000"/>
          </a:xfrm>
        </p:spPr>
        <p:txBody>
          <a:bodyPr/>
          <a:lstStyle/>
          <a:p>
            <a:pPr algn="r" eaLnBrk="1" hangingPunct="1"/>
            <a:r>
              <a:rPr lang="en-US" altLang="el-GR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Athens </a:t>
            </a:r>
          </a:p>
          <a:p>
            <a:pPr algn="r" eaLnBrk="1" hangingPunct="1"/>
            <a:r>
              <a:rPr lang="en-US" altLang="el-GR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June 4, 2015</a:t>
            </a:r>
            <a:endParaRPr lang="el-GR" altLang="el-GR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1072" y="63093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6" y="47251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George </a:t>
            </a:r>
            <a:r>
              <a:rPr lang="en-US" i="1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Spanoudis</a:t>
            </a:r>
            <a:r>
              <a:rPr lang="en-US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Chairman </a:t>
            </a:r>
            <a:endParaRPr lang="el-GR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496" y="43558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4</a:t>
            </a:r>
            <a:r>
              <a:rPr lang="en-US" b="1" baseline="30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</a:t>
            </a: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Arab Hellenic Economic Forum</a:t>
            </a:r>
            <a:endParaRPr lang="el-GR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DEPA’s key international projects</a:t>
            </a:r>
            <a:endParaRPr lang="el-GR" sz="3100" dirty="0"/>
          </a:p>
        </p:txBody>
      </p:sp>
      <p:sp>
        <p:nvSpPr>
          <p:cNvPr id="60" name="Text Placeholder 6"/>
          <p:cNvSpPr txBox="1">
            <a:spLocks/>
          </p:cNvSpPr>
          <p:nvPr/>
        </p:nvSpPr>
        <p:spPr bwMode="gray">
          <a:xfrm>
            <a:off x="304454" y="1108036"/>
            <a:ext cx="8897018" cy="376748"/>
          </a:xfrm>
          <a:prstGeom prst="rect">
            <a:avLst/>
          </a:prstGeom>
        </p:spPr>
        <p:txBody>
          <a:bodyPr lIns="83119" tIns="41559" rIns="83119" bIns="41559"/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5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 Aegean LNG/ IGB system is </a:t>
            </a:r>
            <a:r>
              <a:rPr lang="en-GB" sz="1500" b="1" dirty="0">
                <a:solidFill>
                  <a:srgbClr val="002060"/>
                </a:solidFill>
                <a:latin typeface="Trebuchet MS" panose="020B0603020202020204" pitchFamily="34" charset="0"/>
              </a:rPr>
              <a:t>a key international project of strategic importance to the region</a:t>
            </a:r>
          </a:p>
        </p:txBody>
      </p:sp>
      <p:sp>
        <p:nvSpPr>
          <p:cNvPr id="61" name="Content Placeholder 5"/>
          <p:cNvSpPr txBox="1">
            <a:spLocks/>
          </p:cNvSpPr>
          <p:nvPr/>
        </p:nvSpPr>
        <p:spPr>
          <a:xfrm>
            <a:off x="404278" y="1489327"/>
            <a:ext cx="4323013" cy="43159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27013" marR="0" indent="-227013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itchFamily="34" charset="0"/>
              <a:buChar char="■"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60375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1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87388" marR="0" indent="-225425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imes New Roman" pitchFamily="18" charset="0"/>
              <a:buChar char="–"/>
              <a:tabLst/>
              <a:defRPr lang="en-US" sz="11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87388" marR="0" indent="-225425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b="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87388" marR="0" indent="-230188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87388" marR="0" indent="-227013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87388" marR="0" indent="-227013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pPr lvl="2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IGB / Aegean LNG System</a:t>
            </a: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Act </a:t>
            </a:r>
            <a:r>
              <a:rPr lang="en-GB" dirty="0">
                <a:solidFill>
                  <a:srgbClr val="002060"/>
                </a:solidFill>
                <a:latin typeface="Trebuchet MS" panose="020B0603020202020204" pitchFamily="34" charset="0"/>
              </a:rPr>
              <a:t>as a gateway to SEE through Greece, creating synergies with smaller interconnectors in the region (e.g. Bulgaria-Romania), allowing access to the evolving SEE energy </a:t>
            </a: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market</a:t>
            </a: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Offer security of supply, gas to gas competition, acting as a prerequisite for a truly integrated market</a:t>
            </a:r>
            <a:endParaRPr lang="en-GB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IGB</a:t>
            </a: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>
                <a:solidFill>
                  <a:srgbClr val="002060"/>
                </a:solidFill>
                <a:latin typeface="Trebuchet MS" panose="020B0603020202020204" pitchFamily="34" charset="0"/>
              </a:rPr>
              <a:t>Will </a:t>
            </a: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connect Bulgaria with both existing and new gas supplies</a:t>
            </a:r>
            <a:endParaRPr lang="en-GB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Will provide incremental gas supplies to the entire SE Europe region</a:t>
            </a: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Pre FID status</a:t>
            </a:r>
            <a:endParaRPr lang="en-GB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Aegean LNG</a:t>
            </a: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Will allow LNG supplies from East Med, N. Africa, the Gulf and beyond to reach the SEE region</a:t>
            </a:r>
            <a:endParaRPr lang="en-GB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Technical development in progress</a:t>
            </a: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r>
              <a:rPr lang="en-GB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Development together with international partners/investors</a:t>
            </a:r>
            <a:endParaRPr lang="en-GB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</a:pPr>
            <a:endParaRPr lang="en-US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lvl="3">
              <a:lnSpc>
                <a:spcPct val="120000"/>
              </a:lnSpc>
              <a:spcBef>
                <a:spcPts val="0"/>
              </a:spcBef>
              <a:spcAft>
                <a:spcPct val="10000"/>
              </a:spcAft>
            </a:pPr>
            <a:endParaRPr lang="en-GB" sz="10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62" name="Text Placeholder 6"/>
          <p:cNvSpPr txBox="1">
            <a:spLocks/>
          </p:cNvSpPr>
          <p:nvPr/>
        </p:nvSpPr>
        <p:spPr bwMode="gray">
          <a:xfrm>
            <a:off x="4727291" y="1377535"/>
            <a:ext cx="4142663" cy="323273"/>
          </a:xfrm>
          <a:prstGeom prst="rect">
            <a:avLst/>
          </a:prstGeom>
        </p:spPr>
        <p:txBody>
          <a:bodyPr lIns="83119" tIns="41559" rIns="83119" bIns="41559"/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accent2"/>
                </a:solidFill>
                <a:latin typeface="Trebuchet MS" panose="020B0603020202020204" pitchFamily="34" charset="0"/>
              </a:rPr>
              <a:t>Location of key international projects</a:t>
            </a:r>
          </a:p>
        </p:txBody>
      </p:sp>
      <p:sp>
        <p:nvSpPr>
          <p:cNvPr id="63" name="Freeform 215"/>
          <p:cNvSpPr>
            <a:spLocks/>
          </p:cNvSpPr>
          <p:nvPr/>
        </p:nvSpPr>
        <p:spPr bwMode="auto">
          <a:xfrm>
            <a:off x="5039422" y="1637766"/>
            <a:ext cx="28048" cy="3659"/>
          </a:xfrm>
          <a:custGeom>
            <a:avLst/>
            <a:gdLst>
              <a:gd name="T0" fmla="*/ 23 w 23"/>
              <a:gd name="T1" fmla="*/ 0 h 3"/>
              <a:gd name="T2" fmla="*/ 0 w 23"/>
              <a:gd name="T3" fmla="*/ 0 h 3"/>
              <a:gd name="T4" fmla="*/ 2 w 23"/>
              <a:gd name="T5" fmla="*/ 3 h 3"/>
              <a:gd name="T6" fmla="*/ 23 w 2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3">
                <a:moveTo>
                  <a:pt x="23" y="0"/>
                </a:moveTo>
                <a:lnTo>
                  <a:pt x="0" y="0"/>
                </a:lnTo>
                <a:lnTo>
                  <a:pt x="2" y="3"/>
                </a:lnTo>
                <a:lnTo>
                  <a:pt x="23" y="0"/>
                </a:lnTo>
                <a:close/>
              </a:path>
            </a:pathLst>
          </a:custGeom>
          <a:solidFill>
            <a:srgbClr val="BFCEE5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4" name="Freeform 215"/>
          <p:cNvSpPr>
            <a:spLocks/>
          </p:cNvSpPr>
          <p:nvPr/>
        </p:nvSpPr>
        <p:spPr bwMode="auto">
          <a:xfrm>
            <a:off x="5039422" y="1637766"/>
            <a:ext cx="28048" cy="3659"/>
          </a:xfrm>
          <a:custGeom>
            <a:avLst/>
            <a:gdLst>
              <a:gd name="T0" fmla="*/ 23 w 23"/>
              <a:gd name="T1" fmla="*/ 0 h 3"/>
              <a:gd name="T2" fmla="*/ 0 w 23"/>
              <a:gd name="T3" fmla="*/ 0 h 3"/>
              <a:gd name="T4" fmla="*/ 2 w 23"/>
              <a:gd name="T5" fmla="*/ 3 h 3"/>
              <a:gd name="T6" fmla="*/ 23 w 2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3">
                <a:moveTo>
                  <a:pt x="23" y="0"/>
                </a:moveTo>
                <a:lnTo>
                  <a:pt x="0" y="0"/>
                </a:lnTo>
                <a:lnTo>
                  <a:pt x="2" y="3"/>
                </a:lnTo>
                <a:lnTo>
                  <a:pt x="23" y="0"/>
                </a:lnTo>
                <a:close/>
              </a:path>
            </a:pathLst>
          </a:custGeom>
          <a:solidFill>
            <a:srgbClr val="BFCEE5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65" name="Group 64"/>
          <p:cNvGrpSpPr/>
          <p:nvPr/>
        </p:nvGrpSpPr>
        <p:grpSpPr>
          <a:xfrm>
            <a:off x="4736976" y="1646369"/>
            <a:ext cx="3736398" cy="3467515"/>
            <a:chOff x="5365772" y="1779854"/>
            <a:chExt cx="4110038" cy="3814266"/>
          </a:xfrm>
        </p:grpSpPr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8447966" y="5133731"/>
              <a:ext cx="104390" cy="273021"/>
            </a:xfrm>
            <a:custGeom>
              <a:avLst/>
              <a:gdLst>
                <a:gd name="T0" fmla="*/ 9 w 43"/>
                <a:gd name="T1" fmla="*/ 32 h 112"/>
                <a:gd name="T2" fmla="*/ 8 w 43"/>
                <a:gd name="T3" fmla="*/ 66 h 112"/>
                <a:gd name="T4" fmla="*/ 22 w 43"/>
                <a:gd name="T5" fmla="*/ 76 h 112"/>
                <a:gd name="T6" fmla="*/ 0 w 43"/>
                <a:gd name="T7" fmla="*/ 105 h 112"/>
                <a:gd name="T8" fmla="*/ 14 w 43"/>
                <a:gd name="T9" fmla="*/ 112 h 112"/>
                <a:gd name="T10" fmla="*/ 36 w 43"/>
                <a:gd name="T11" fmla="*/ 106 h 112"/>
                <a:gd name="T12" fmla="*/ 43 w 43"/>
                <a:gd name="T13" fmla="*/ 103 h 112"/>
                <a:gd name="T14" fmla="*/ 43 w 43"/>
                <a:gd name="T15" fmla="*/ 57 h 112"/>
                <a:gd name="T16" fmla="*/ 38 w 43"/>
                <a:gd name="T17" fmla="*/ 9 h 112"/>
                <a:gd name="T18" fmla="*/ 21 w 43"/>
                <a:gd name="T19" fmla="*/ 0 h 112"/>
                <a:gd name="T20" fmla="*/ 9 w 43"/>
                <a:gd name="T21" fmla="*/ 3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12">
                  <a:moveTo>
                    <a:pt x="9" y="32"/>
                  </a:moveTo>
                  <a:cubicBezTo>
                    <a:pt x="8" y="41"/>
                    <a:pt x="8" y="53"/>
                    <a:pt x="8" y="66"/>
                  </a:cubicBezTo>
                  <a:cubicBezTo>
                    <a:pt x="8" y="79"/>
                    <a:pt x="22" y="76"/>
                    <a:pt x="22" y="76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1" y="23"/>
                    <a:pt x="9" y="32"/>
                  </a:cubicBez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8419861" y="5270241"/>
              <a:ext cx="5353" cy="12045"/>
            </a:xfrm>
            <a:custGeom>
              <a:avLst/>
              <a:gdLst>
                <a:gd name="T0" fmla="*/ 1 w 2"/>
                <a:gd name="T1" fmla="*/ 4 h 5"/>
                <a:gd name="T2" fmla="*/ 2 w 2"/>
                <a:gd name="T3" fmla="*/ 0 h 5"/>
                <a:gd name="T4" fmla="*/ 0 w 2"/>
                <a:gd name="T5" fmla="*/ 5 h 5"/>
                <a:gd name="T6" fmla="*/ 1 w 2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5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8354282" y="5023987"/>
              <a:ext cx="202089" cy="570132"/>
            </a:xfrm>
            <a:custGeom>
              <a:avLst/>
              <a:gdLst>
                <a:gd name="T0" fmla="*/ 75 w 83"/>
                <a:gd name="T1" fmla="*/ 151 h 234"/>
                <a:gd name="T2" fmla="*/ 74 w 83"/>
                <a:gd name="T3" fmla="*/ 151 h 234"/>
                <a:gd name="T4" fmla="*/ 52 w 83"/>
                <a:gd name="T5" fmla="*/ 157 h 234"/>
                <a:gd name="T6" fmla="*/ 38 w 83"/>
                <a:gd name="T7" fmla="*/ 150 h 234"/>
                <a:gd name="T8" fmla="*/ 60 w 83"/>
                <a:gd name="T9" fmla="*/ 121 h 234"/>
                <a:gd name="T10" fmla="*/ 46 w 83"/>
                <a:gd name="T11" fmla="*/ 111 h 234"/>
                <a:gd name="T12" fmla="*/ 47 w 83"/>
                <a:gd name="T13" fmla="*/ 77 h 234"/>
                <a:gd name="T14" fmla="*/ 59 w 83"/>
                <a:gd name="T15" fmla="*/ 45 h 234"/>
                <a:gd name="T16" fmla="*/ 76 w 83"/>
                <a:gd name="T17" fmla="*/ 54 h 234"/>
                <a:gd name="T18" fmla="*/ 83 w 83"/>
                <a:gd name="T19" fmla="*/ 45 h 234"/>
                <a:gd name="T20" fmla="*/ 72 w 83"/>
                <a:gd name="T21" fmla="*/ 42 h 234"/>
                <a:gd name="T22" fmla="*/ 70 w 83"/>
                <a:gd name="T23" fmla="*/ 0 h 234"/>
                <a:gd name="T24" fmla="*/ 69 w 83"/>
                <a:gd name="T25" fmla="*/ 0 h 234"/>
                <a:gd name="T26" fmla="*/ 62 w 83"/>
                <a:gd name="T27" fmla="*/ 13 h 234"/>
                <a:gd name="T28" fmla="*/ 49 w 83"/>
                <a:gd name="T29" fmla="*/ 11 h 234"/>
                <a:gd name="T30" fmla="*/ 46 w 83"/>
                <a:gd name="T31" fmla="*/ 7 h 234"/>
                <a:gd name="T32" fmla="*/ 44 w 83"/>
                <a:gd name="T33" fmla="*/ 21 h 234"/>
                <a:gd name="T34" fmla="*/ 37 w 83"/>
                <a:gd name="T35" fmla="*/ 42 h 234"/>
                <a:gd name="T36" fmla="*/ 29 w 83"/>
                <a:gd name="T37" fmla="*/ 101 h 234"/>
                <a:gd name="T38" fmla="*/ 28 w 83"/>
                <a:gd name="T39" fmla="*/ 105 h 234"/>
                <a:gd name="T40" fmla="*/ 27 w 83"/>
                <a:gd name="T41" fmla="*/ 106 h 234"/>
                <a:gd name="T42" fmla="*/ 0 w 83"/>
                <a:gd name="T43" fmla="*/ 147 h 234"/>
                <a:gd name="T44" fmla="*/ 41 w 83"/>
                <a:gd name="T45" fmla="*/ 186 h 234"/>
                <a:gd name="T46" fmla="*/ 41 w 83"/>
                <a:gd name="T47" fmla="*/ 234 h 234"/>
                <a:gd name="T48" fmla="*/ 64 w 83"/>
                <a:gd name="T49" fmla="*/ 234 h 234"/>
                <a:gd name="T50" fmla="*/ 79 w 83"/>
                <a:gd name="T51" fmla="*/ 189 h 234"/>
                <a:gd name="T52" fmla="*/ 75 w 83"/>
                <a:gd name="T53" fmla="*/ 15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" h="234">
                  <a:moveTo>
                    <a:pt x="75" y="151"/>
                  </a:moveTo>
                  <a:cubicBezTo>
                    <a:pt x="74" y="151"/>
                    <a:pt x="74" y="151"/>
                    <a:pt x="74" y="151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38" y="150"/>
                    <a:pt x="38" y="150"/>
                    <a:pt x="38" y="150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1"/>
                    <a:pt x="46" y="124"/>
                    <a:pt x="46" y="111"/>
                  </a:cubicBezTo>
                  <a:cubicBezTo>
                    <a:pt x="46" y="98"/>
                    <a:pt x="46" y="86"/>
                    <a:pt x="47" y="77"/>
                  </a:cubicBezTo>
                  <a:cubicBezTo>
                    <a:pt x="49" y="68"/>
                    <a:pt x="59" y="45"/>
                    <a:pt x="59" y="4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1" y="234"/>
                    <a:pt x="41" y="234"/>
                    <a:pt x="41" y="234"/>
                  </a:cubicBezTo>
                  <a:cubicBezTo>
                    <a:pt x="64" y="234"/>
                    <a:pt x="64" y="234"/>
                    <a:pt x="64" y="234"/>
                  </a:cubicBezTo>
                  <a:cubicBezTo>
                    <a:pt x="79" y="189"/>
                    <a:pt x="79" y="189"/>
                    <a:pt x="79" y="189"/>
                  </a:cubicBezTo>
                  <a:lnTo>
                    <a:pt x="75" y="151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8923077" y="4168789"/>
              <a:ext cx="552733" cy="1318264"/>
            </a:xfrm>
            <a:custGeom>
              <a:avLst/>
              <a:gdLst>
                <a:gd name="T0" fmla="*/ 180 w 227"/>
                <a:gd name="T1" fmla="*/ 0 h 541"/>
                <a:gd name="T2" fmla="*/ 166 w 227"/>
                <a:gd name="T3" fmla="*/ 20 h 541"/>
                <a:gd name="T4" fmla="*/ 163 w 227"/>
                <a:gd name="T5" fmla="*/ 17 h 541"/>
                <a:gd name="T6" fmla="*/ 141 w 227"/>
                <a:gd name="T7" fmla="*/ 55 h 541"/>
                <a:gd name="T8" fmla="*/ 114 w 227"/>
                <a:gd name="T9" fmla="*/ 62 h 541"/>
                <a:gd name="T10" fmla="*/ 113 w 227"/>
                <a:gd name="T11" fmla="*/ 98 h 541"/>
                <a:gd name="T12" fmla="*/ 120 w 227"/>
                <a:gd name="T13" fmla="*/ 130 h 541"/>
                <a:gd name="T14" fmla="*/ 120 w 227"/>
                <a:gd name="T15" fmla="*/ 170 h 541"/>
                <a:gd name="T16" fmla="*/ 120 w 227"/>
                <a:gd name="T17" fmla="*/ 219 h 541"/>
                <a:gd name="T18" fmla="*/ 93 w 227"/>
                <a:gd name="T19" fmla="*/ 242 h 541"/>
                <a:gd name="T20" fmla="*/ 64 w 227"/>
                <a:gd name="T21" fmla="*/ 267 h 541"/>
                <a:gd name="T22" fmla="*/ 34 w 227"/>
                <a:gd name="T23" fmla="*/ 286 h 541"/>
                <a:gd name="T24" fmla="*/ 0 w 227"/>
                <a:gd name="T25" fmla="*/ 351 h 541"/>
                <a:gd name="T26" fmla="*/ 13 w 227"/>
                <a:gd name="T27" fmla="*/ 380 h 541"/>
                <a:gd name="T28" fmla="*/ 20 w 227"/>
                <a:gd name="T29" fmla="*/ 415 h 541"/>
                <a:gd name="T30" fmla="*/ 57 w 227"/>
                <a:gd name="T31" fmla="*/ 424 h 541"/>
                <a:gd name="T32" fmla="*/ 93 w 227"/>
                <a:gd name="T33" fmla="*/ 446 h 541"/>
                <a:gd name="T34" fmla="*/ 157 w 227"/>
                <a:gd name="T35" fmla="*/ 485 h 541"/>
                <a:gd name="T36" fmla="*/ 216 w 227"/>
                <a:gd name="T37" fmla="*/ 541 h 541"/>
                <a:gd name="T38" fmla="*/ 227 w 227"/>
                <a:gd name="T39" fmla="*/ 540 h 541"/>
                <a:gd name="T40" fmla="*/ 227 w 227"/>
                <a:gd name="T41" fmla="*/ 10 h 541"/>
                <a:gd name="T42" fmla="*/ 205 w 227"/>
                <a:gd name="T43" fmla="*/ 0 h 541"/>
                <a:gd name="T44" fmla="*/ 180 w 227"/>
                <a:gd name="T45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541">
                  <a:moveTo>
                    <a:pt x="180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13" y="98"/>
                    <a:pt x="120" y="127"/>
                    <a:pt x="120" y="130"/>
                  </a:cubicBezTo>
                  <a:cubicBezTo>
                    <a:pt x="120" y="133"/>
                    <a:pt x="120" y="166"/>
                    <a:pt x="120" y="170"/>
                  </a:cubicBezTo>
                  <a:cubicBezTo>
                    <a:pt x="120" y="173"/>
                    <a:pt x="120" y="219"/>
                    <a:pt x="120" y="219"/>
                  </a:cubicBezTo>
                  <a:cubicBezTo>
                    <a:pt x="93" y="242"/>
                    <a:pt x="93" y="242"/>
                    <a:pt x="93" y="242"/>
                  </a:cubicBezTo>
                  <a:cubicBezTo>
                    <a:pt x="64" y="267"/>
                    <a:pt x="64" y="267"/>
                    <a:pt x="64" y="267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3" y="380"/>
                    <a:pt x="13" y="380"/>
                    <a:pt x="13" y="380"/>
                  </a:cubicBezTo>
                  <a:cubicBezTo>
                    <a:pt x="20" y="415"/>
                    <a:pt x="20" y="415"/>
                    <a:pt x="20" y="415"/>
                  </a:cubicBezTo>
                  <a:cubicBezTo>
                    <a:pt x="57" y="424"/>
                    <a:pt x="57" y="424"/>
                    <a:pt x="57" y="424"/>
                  </a:cubicBezTo>
                  <a:cubicBezTo>
                    <a:pt x="93" y="446"/>
                    <a:pt x="93" y="446"/>
                    <a:pt x="93" y="446"/>
                  </a:cubicBezTo>
                  <a:cubicBezTo>
                    <a:pt x="157" y="485"/>
                    <a:pt x="157" y="485"/>
                    <a:pt x="157" y="485"/>
                  </a:cubicBezTo>
                  <a:cubicBezTo>
                    <a:pt x="216" y="541"/>
                    <a:pt x="216" y="541"/>
                    <a:pt x="216" y="541"/>
                  </a:cubicBezTo>
                  <a:cubicBezTo>
                    <a:pt x="227" y="540"/>
                    <a:pt x="227" y="540"/>
                    <a:pt x="227" y="540"/>
                  </a:cubicBezTo>
                  <a:cubicBezTo>
                    <a:pt x="227" y="10"/>
                    <a:pt x="227" y="10"/>
                    <a:pt x="227" y="1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7164499" y="5294331"/>
              <a:ext cx="1290159" cy="299788"/>
            </a:xfrm>
            <a:custGeom>
              <a:avLst/>
              <a:gdLst>
                <a:gd name="T0" fmla="*/ 889 w 964"/>
                <a:gd name="T1" fmla="*/ 65 h 224"/>
                <a:gd name="T2" fmla="*/ 758 w 964"/>
                <a:gd name="T3" fmla="*/ 73 h 224"/>
                <a:gd name="T4" fmla="*/ 663 w 964"/>
                <a:gd name="T5" fmla="*/ 22 h 224"/>
                <a:gd name="T6" fmla="*/ 552 w 964"/>
                <a:gd name="T7" fmla="*/ 18 h 224"/>
                <a:gd name="T8" fmla="*/ 438 w 964"/>
                <a:gd name="T9" fmla="*/ 100 h 224"/>
                <a:gd name="T10" fmla="*/ 385 w 964"/>
                <a:gd name="T11" fmla="*/ 96 h 224"/>
                <a:gd name="T12" fmla="*/ 243 w 964"/>
                <a:gd name="T13" fmla="*/ 42 h 224"/>
                <a:gd name="T14" fmla="*/ 139 w 964"/>
                <a:gd name="T15" fmla="*/ 2 h 224"/>
                <a:gd name="T16" fmla="*/ 51 w 964"/>
                <a:gd name="T17" fmla="*/ 2 h 224"/>
                <a:gd name="T18" fmla="*/ 31 w 964"/>
                <a:gd name="T19" fmla="*/ 0 h 224"/>
                <a:gd name="T20" fmla="*/ 33 w 964"/>
                <a:gd name="T21" fmla="*/ 9 h 224"/>
                <a:gd name="T22" fmla="*/ 19 w 964"/>
                <a:gd name="T23" fmla="*/ 47 h 224"/>
                <a:gd name="T24" fmla="*/ 24 w 964"/>
                <a:gd name="T25" fmla="*/ 104 h 224"/>
                <a:gd name="T26" fmla="*/ 24 w 964"/>
                <a:gd name="T27" fmla="*/ 147 h 224"/>
                <a:gd name="T28" fmla="*/ 15 w 964"/>
                <a:gd name="T29" fmla="*/ 198 h 224"/>
                <a:gd name="T30" fmla="*/ 0 w 964"/>
                <a:gd name="T31" fmla="*/ 224 h 224"/>
                <a:gd name="T32" fmla="*/ 964 w 964"/>
                <a:gd name="T33" fmla="*/ 224 h 224"/>
                <a:gd name="T34" fmla="*/ 964 w 964"/>
                <a:gd name="T35" fmla="*/ 136 h 224"/>
                <a:gd name="T36" fmla="*/ 889 w 964"/>
                <a:gd name="T37" fmla="*/ 6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4" h="224">
                  <a:moveTo>
                    <a:pt x="889" y="65"/>
                  </a:moveTo>
                  <a:lnTo>
                    <a:pt x="758" y="73"/>
                  </a:lnTo>
                  <a:lnTo>
                    <a:pt x="663" y="22"/>
                  </a:lnTo>
                  <a:lnTo>
                    <a:pt x="552" y="18"/>
                  </a:lnTo>
                  <a:lnTo>
                    <a:pt x="438" y="100"/>
                  </a:lnTo>
                  <a:lnTo>
                    <a:pt x="385" y="96"/>
                  </a:lnTo>
                  <a:lnTo>
                    <a:pt x="243" y="42"/>
                  </a:lnTo>
                  <a:lnTo>
                    <a:pt x="139" y="2"/>
                  </a:lnTo>
                  <a:lnTo>
                    <a:pt x="51" y="2"/>
                  </a:lnTo>
                  <a:lnTo>
                    <a:pt x="31" y="0"/>
                  </a:lnTo>
                  <a:lnTo>
                    <a:pt x="33" y="9"/>
                  </a:lnTo>
                  <a:lnTo>
                    <a:pt x="19" y="47"/>
                  </a:lnTo>
                  <a:lnTo>
                    <a:pt x="24" y="104"/>
                  </a:lnTo>
                  <a:lnTo>
                    <a:pt x="24" y="147"/>
                  </a:lnTo>
                  <a:lnTo>
                    <a:pt x="15" y="198"/>
                  </a:lnTo>
                  <a:lnTo>
                    <a:pt x="0" y="224"/>
                  </a:lnTo>
                  <a:lnTo>
                    <a:pt x="964" y="224"/>
                  </a:lnTo>
                  <a:lnTo>
                    <a:pt x="964" y="136"/>
                  </a:lnTo>
                  <a:lnTo>
                    <a:pt x="889" y="65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8461349" y="4709478"/>
              <a:ext cx="171307" cy="345291"/>
            </a:xfrm>
            <a:custGeom>
              <a:avLst/>
              <a:gdLst>
                <a:gd name="T0" fmla="*/ 71 w 128"/>
                <a:gd name="T1" fmla="*/ 195 h 258"/>
                <a:gd name="T2" fmla="*/ 79 w 128"/>
                <a:gd name="T3" fmla="*/ 155 h 258"/>
                <a:gd name="T4" fmla="*/ 110 w 128"/>
                <a:gd name="T5" fmla="*/ 124 h 258"/>
                <a:gd name="T6" fmla="*/ 128 w 128"/>
                <a:gd name="T7" fmla="*/ 60 h 258"/>
                <a:gd name="T8" fmla="*/ 112 w 128"/>
                <a:gd name="T9" fmla="*/ 25 h 258"/>
                <a:gd name="T10" fmla="*/ 119 w 128"/>
                <a:gd name="T11" fmla="*/ 4 h 258"/>
                <a:gd name="T12" fmla="*/ 104 w 128"/>
                <a:gd name="T13" fmla="*/ 0 h 258"/>
                <a:gd name="T14" fmla="*/ 64 w 128"/>
                <a:gd name="T15" fmla="*/ 0 h 258"/>
                <a:gd name="T16" fmla="*/ 71 w 128"/>
                <a:gd name="T17" fmla="*/ 24 h 258"/>
                <a:gd name="T18" fmla="*/ 48 w 128"/>
                <a:gd name="T19" fmla="*/ 49 h 258"/>
                <a:gd name="T20" fmla="*/ 37 w 128"/>
                <a:gd name="T21" fmla="*/ 93 h 258"/>
                <a:gd name="T22" fmla="*/ 31 w 128"/>
                <a:gd name="T23" fmla="*/ 120 h 258"/>
                <a:gd name="T24" fmla="*/ 26 w 128"/>
                <a:gd name="T25" fmla="*/ 146 h 258"/>
                <a:gd name="T26" fmla="*/ 19 w 128"/>
                <a:gd name="T27" fmla="*/ 177 h 258"/>
                <a:gd name="T28" fmla="*/ 8 w 128"/>
                <a:gd name="T29" fmla="*/ 215 h 258"/>
                <a:gd name="T30" fmla="*/ 0 w 128"/>
                <a:gd name="T31" fmla="*/ 246 h 258"/>
                <a:gd name="T32" fmla="*/ 4 w 128"/>
                <a:gd name="T33" fmla="*/ 248 h 258"/>
                <a:gd name="T34" fmla="*/ 10 w 128"/>
                <a:gd name="T35" fmla="*/ 255 h 258"/>
                <a:gd name="T36" fmla="*/ 33 w 128"/>
                <a:gd name="T37" fmla="*/ 258 h 258"/>
                <a:gd name="T38" fmla="*/ 46 w 128"/>
                <a:gd name="T39" fmla="*/ 235 h 258"/>
                <a:gd name="T40" fmla="*/ 48 w 128"/>
                <a:gd name="T41" fmla="*/ 235 h 258"/>
                <a:gd name="T42" fmla="*/ 48 w 128"/>
                <a:gd name="T43" fmla="*/ 222 h 258"/>
                <a:gd name="T44" fmla="*/ 71 w 128"/>
                <a:gd name="T45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8">
                  <a:moveTo>
                    <a:pt x="71" y="195"/>
                  </a:moveTo>
                  <a:lnTo>
                    <a:pt x="79" y="155"/>
                  </a:lnTo>
                  <a:lnTo>
                    <a:pt x="110" y="124"/>
                  </a:lnTo>
                  <a:lnTo>
                    <a:pt x="128" y="60"/>
                  </a:lnTo>
                  <a:lnTo>
                    <a:pt x="112" y="25"/>
                  </a:lnTo>
                  <a:lnTo>
                    <a:pt x="119" y="4"/>
                  </a:lnTo>
                  <a:lnTo>
                    <a:pt x="104" y="0"/>
                  </a:lnTo>
                  <a:lnTo>
                    <a:pt x="64" y="0"/>
                  </a:lnTo>
                  <a:lnTo>
                    <a:pt x="71" y="24"/>
                  </a:lnTo>
                  <a:lnTo>
                    <a:pt x="48" y="49"/>
                  </a:lnTo>
                  <a:lnTo>
                    <a:pt x="37" y="93"/>
                  </a:lnTo>
                  <a:lnTo>
                    <a:pt x="31" y="120"/>
                  </a:lnTo>
                  <a:lnTo>
                    <a:pt x="26" y="146"/>
                  </a:lnTo>
                  <a:lnTo>
                    <a:pt x="19" y="177"/>
                  </a:lnTo>
                  <a:lnTo>
                    <a:pt x="8" y="215"/>
                  </a:lnTo>
                  <a:lnTo>
                    <a:pt x="0" y="246"/>
                  </a:lnTo>
                  <a:lnTo>
                    <a:pt x="4" y="248"/>
                  </a:lnTo>
                  <a:lnTo>
                    <a:pt x="10" y="255"/>
                  </a:lnTo>
                  <a:lnTo>
                    <a:pt x="33" y="258"/>
                  </a:lnTo>
                  <a:lnTo>
                    <a:pt x="46" y="235"/>
                  </a:lnTo>
                  <a:lnTo>
                    <a:pt x="48" y="235"/>
                  </a:lnTo>
                  <a:lnTo>
                    <a:pt x="48" y="222"/>
                  </a:lnTo>
                  <a:lnTo>
                    <a:pt x="71" y="195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8510868" y="4172804"/>
              <a:ext cx="809695" cy="1038551"/>
            </a:xfrm>
            <a:custGeom>
              <a:avLst/>
              <a:gdLst>
                <a:gd name="T0" fmla="*/ 8 w 332"/>
                <a:gd name="T1" fmla="*/ 157 h 426"/>
                <a:gd name="T2" fmla="*/ 11 w 332"/>
                <a:gd name="T3" fmla="*/ 196 h 426"/>
                <a:gd name="T4" fmla="*/ 15 w 332"/>
                <a:gd name="T5" fmla="*/ 220 h 426"/>
                <a:gd name="T6" fmla="*/ 37 w 332"/>
                <a:gd name="T7" fmla="*/ 220 h 426"/>
                <a:gd name="T8" fmla="*/ 45 w 332"/>
                <a:gd name="T9" fmla="*/ 222 h 426"/>
                <a:gd name="T10" fmla="*/ 41 w 332"/>
                <a:gd name="T11" fmla="*/ 234 h 426"/>
                <a:gd name="T12" fmla="*/ 50 w 332"/>
                <a:gd name="T13" fmla="*/ 253 h 426"/>
                <a:gd name="T14" fmla="*/ 40 w 332"/>
                <a:gd name="T15" fmla="*/ 288 h 426"/>
                <a:gd name="T16" fmla="*/ 23 w 332"/>
                <a:gd name="T17" fmla="*/ 305 h 426"/>
                <a:gd name="T18" fmla="*/ 19 w 332"/>
                <a:gd name="T19" fmla="*/ 327 h 426"/>
                <a:gd name="T20" fmla="*/ 6 w 332"/>
                <a:gd name="T21" fmla="*/ 342 h 426"/>
                <a:gd name="T22" fmla="*/ 6 w 332"/>
                <a:gd name="T23" fmla="*/ 349 h 426"/>
                <a:gd name="T24" fmla="*/ 8 w 332"/>
                <a:gd name="T25" fmla="*/ 391 h 426"/>
                <a:gd name="T26" fmla="*/ 19 w 332"/>
                <a:gd name="T27" fmla="*/ 394 h 426"/>
                <a:gd name="T28" fmla="*/ 51 w 332"/>
                <a:gd name="T29" fmla="*/ 419 h 426"/>
                <a:gd name="T30" fmla="*/ 84 w 332"/>
                <a:gd name="T31" fmla="*/ 426 h 426"/>
                <a:gd name="T32" fmla="*/ 123 w 332"/>
                <a:gd name="T33" fmla="*/ 389 h 426"/>
                <a:gd name="T34" fmla="*/ 169 w 332"/>
                <a:gd name="T35" fmla="*/ 349 h 426"/>
                <a:gd name="T36" fmla="*/ 203 w 332"/>
                <a:gd name="T37" fmla="*/ 284 h 426"/>
                <a:gd name="T38" fmla="*/ 233 w 332"/>
                <a:gd name="T39" fmla="*/ 265 h 426"/>
                <a:gd name="T40" fmla="*/ 262 w 332"/>
                <a:gd name="T41" fmla="*/ 240 h 426"/>
                <a:gd name="T42" fmla="*/ 289 w 332"/>
                <a:gd name="T43" fmla="*/ 217 h 426"/>
                <a:gd name="T44" fmla="*/ 289 w 332"/>
                <a:gd name="T45" fmla="*/ 168 h 426"/>
                <a:gd name="T46" fmla="*/ 289 w 332"/>
                <a:gd name="T47" fmla="*/ 128 h 426"/>
                <a:gd name="T48" fmla="*/ 282 w 332"/>
                <a:gd name="T49" fmla="*/ 96 h 426"/>
                <a:gd name="T50" fmla="*/ 283 w 332"/>
                <a:gd name="T51" fmla="*/ 60 h 426"/>
                <a:gd name="T52" fmla="*/ 310 w 332"/>
                <a:gd name="T53" fmla="*/ 53 h 426"/>
                <a:gd name="T54" fmla="*/ 332 w 332"/>
                <a:gd name="T55" fmla="*/ 15 h 426"/>
                <a:gd name="T56" fmla="*/ 320 w 332"/>
                <a:gd name="T57" fmla="*/ 0 h 426"/>
                <a:gd name="T58" fmla="*/ 312 w 332"/>
                <a:gd name="T59" fmla="*/ 16 h 426"/>
                <a:gd name="T60" fmla="*/ 250 w 332"/>
                <a:gd name="T61" fmla="*/ 22 h 426"/>
                <a:gd name="T62" fmla="*/ 217 w 332"/>
                <a:gd name="T63" fmla="*/ 45 h 426"/>
                <a:gd name="T64" fmla="*/ 168 w 332"/>
                <a:gd name="T65" fmla="*/ 53 h 426"/>
                <a:gd name="T66" fmla="*/ 119 w 332"/>
                <a:gd name="T67" fmla="*/ 38 h 426"/>
                <a:gd name="T68" fmla="*/ 84 w 332"/>
                <a:gd name="T69" fmla="*/ 55 h 426"/>
                <a:gd name="T70" fmla="*/ 63 w 332"/>
                <a:gd name="T71" fmla="*/ 47 h 426"/>
                <a:gd name="T72" fmla="*/ 43 w 332"/>
                <a:gd name="T73" fmla="*/ 38 h 426"/>
                <a:gd name="T74" fmla="*/ 41 w 332"/>
                <a:gd name="T75" fmla="*/ 74 h 426"/>
                <a:gd name="T76" fmla="*/ 46 w 332"/>
                <a:gd name="T77" fmla="*/ 89 h 426"/>
                <a:gd name="T78" fmla="*/ 32 w 332"/>
                <a:gd name="T79" fmla="*/ 95 h 426"/>
                <a:gd name="T80" fmla="*/ 28 w 332"/>
                <a:gd name="T81" fmla="*/ 111 h 426"/>
                <a:gd name="T82" fmla="*/ 19 w 332"/>
                <a:gd name="T83" fmla="*/ 120 h 426"/>
                <a:gd name="T84" fmla="*/ 10 w 332"/>
                <a:gd name="T85" fmla="*/ 107 h 426"/>
                <a:gd name="T86" fmla="*/ 0 w 332"/>
                <a:gd name="T87" fmla="*/ 134 h 426"/>
                <a:gd name="T88" fmla="*/ 8 w 332"/>
                <a:gd name="T89" fmla="*/ 15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2" h="426">
                  <a:moveTo>
                    <a:pt x="8" y="157"/>
                  </a:moveTo>
                  <a:cubicBezTo>
                    <a:pt x="11" y="196"/>
                    <a:pt x="11" y="196"/>
                    <a:pt x="11" y="196"/>
                  </a:cubicBezTo>
                  <a:cubicBezTo>
                    <a:pt x="15" y="220"/>
                    <a:pt x="15" y="220"/>
                    <a:pt x="15" y="220"/>
                  </a:cubicBezTo>
                  <a:cubicBezTo>
                    <a:pt x="37" y="220"/>
                    <a:pt x="37" y="220"/>
                    <a:pt x="37" y="220"/>
                  </a:cubicBezTo>
                  <a:cubicBezTo>
                    <a:pt x="45" y="222"/>
                    <a:pt x="45" y="222"/>
                    <a:pt x="45" y="222"/>
                  </a:cubicBezTo>
                  <a:cubicBezTo>
                    <a:pt x="41" y="234"/>
                    <a:pt x="41" y="234"/>
                    <a:pt x="41" y="234"/>
                  </a:cubicBezTo>
                  <a:cubicBezTo>
                    <a:pt x="50" y="253"/>
                    <a:pt x="50" y="253"/>
                    <a:pt x="50" y="253"/>
                  </a:cubicBezTo>
                  <a:cubicBezTo>
                    <a:pt x="40" y="288"/>
                    <a:pt x="40" y="288"/>
                    <a:pt x="40" y="288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6" y="342"/>
                    <a:pt x="6" y="342"/>
                    <a:pt x="6" y="342"/>
                  </a:cubicBezTo>
                  <a:cubicBezTo>
                    <a:pt x="6" y="349"/>
                    <a:pt x="6" y="349"/>
                    <a:pt x="6" y="349"/>
                  </a:cubicBezTo>
                  <a:cubicBezTo>
                    <a:pt x="8" y="391"/>
                    <a:pt x="8" y="391"/>
                    <a:pt x="8" y="391"/>
                  </a:cubicBezTo>
                  <a:cubicBezTo>
                    <a:pt x="19" y="394"/>
                    <a:pt x="19" y="394"/>
                    <a:pt x="19" y="394"/>
                  </a:cubicBezTo>
                  <a:cubicBezTo>
                    <a:pt x="51" y="419"/>
                    <a:pt x="51" y="419"/>
                    <a:pt x="51" y="419"/>
                  </a:cubicBezTo>
                  <a:cubicBezTo>
                    <a:pt x="84" y="426"/>
                    <a:pt x="84" y="426"/>
                    <a:pt x="84" y="426"/>
                  </a:cubicBezTo>
                  <a:cubicBezTo>
                    <a:pt x="123" y="389"/>
                    <a:pt x="123" y="389"/>
                    <a:pt x="123" y="389"/>
                  </a:cubicBezTo>
                  <a:cubicBezTo>
                    <a:pt x="169" y="349"/>
                    <a:pt x="169" y="349"/>
                    <a:pt x="169" y="349"/>
                  </a:cubicBezTo>
                  <a:cubicBezTo>
                    <a:pt x="203" y="284"/>
                    <a:pt x="203" y="284"/>
                    <a:pt x="203" y="284"/>
                  </a:cubicBezTo>
                  <a:cubicBezTo>
                    <a:pt x="233" y="265"/>
                    <a:pt x="233" y="265"/>
                    <a:pt x="233" y="265"/>
                  </a:cubicBezTo>
                  <a:cubicBezTo>
                    <a:pt x="262" y="240"/>
                    <a:pt x="262" y="240"/>
                    <a:pt x="262" y="240"/>
                  </a:cubicBezTo>
                  <a:cubicBezTo>
                    <a:pt x="289" y="217"/>
                    <a:pt x="289" y="217"/>
                    <a:pt x="289" y="217"/>
                  </a:cubicBezTo>
                  <a:cubicBezTo>
                    <a:pt x="289" y="217"/>
                    <a:pt x="289" y="171"/>
                    <a:pt x="289" y="168"/>
                  </a:cubicBezTo>
                  <a:cubicBezTo>
                    <a:pt x="289" y="164"/>
                    <a:pt x="289" y="131"/>
                    <a:pt x="289" y="128"/>
                  </a:cubicBezTo>
                  <a:cubicBezTo>
                    <a:pt x="289" y="125"/>
                    <a:pt x="282" y="96"/>
                    <a:pt x="282" y="96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310" y="53"/>
                    <a:pt x="310" y="53"/>
                    <a:pt x="310" y="53"/>
                  </a:cubicBezTo>
                  <a:cubicBezTo>
                    <a:pt x="332" y="15"/>
                    <a:pt x="332" y="15"/>
                    <a:pt x="332" y="15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12" y="16"/>
                    <a:pt x="312" y="16"/>
                    <a:pt x="312" y="16"/>
                  </a:cubicBezTo>
                  <a:cubicBezTo>
                    <a:pt x="250" y="22"/>
                    <a:pt x="250" y="22"/>
                    <a:pt x="250" y="2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45"/>
                    <a:pt x="170" y="53"/>
                    <a:pt x="168" y="53"/>
                  </a:cubicBezTo>
                  <a:cubicBezTo>
                    <a:pt x="165" y="53"/>
                    <a:pt x="119" y="38"/>
                    <a:pt x="119" y="38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41" y="69"/>
                    <a:pt x="41" y="74"/>
                  </a:cubicBezTo>
                  <a:cubicBezTo>
                    <a:pt x="41" y="79"/>
                    <a:pt x="46" y="89"/>
                    <a:pt x="46" y="89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0" y="134"/>
                    <a:pt x="0" y="134"/>
                    <a:pt x="0" y="134"/>
                  </a:cubicBezTo>
                  <a:lnTo>
                    <a:pt x="8" y="157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9383465" y="3405936"/>
              <a:ext cx="92345" cy="235548"/>
            </a:xfrm>
            <a:custGeom>
              <a:avLst/>
              <a:gdLst>
                <a:gd name="T0" fmla="*/ 49 w 69"/>
                <a:gd name="T1" fmla="*/ 9 h 176"/>
                <a:gd name="T2" fmla="*/ 31 w 69"/>
                <a:gd name="T3" fmla="*/ 0 h 176"/>
                <a:gd name="T4" fmla="*/ 0 w 69"/>
                <a:gd name="T5" fmla="*/ 27 h 176"/>
                <a:gd name="T6" fmla="*/ 9 w 69"/>
                <a:gd name="T7" fmla="*/ 47 h 176"/>
                <a:gd name="T8" fmla="*/ 9 w 69"/>
                <a:gd name="T9" fmla="*/ 96 h 176"/>
                <a:gd name="T10" fmla="*/ 16 w 69"/>
                <a:gd name="T11" fmla="*/ 147 h 176"/>
                <a:gd name="T12" fmla="*/ 44 w 69"/>
                <a:gd name="T13" fmla="*/ 176 h 176"/>
                <a:gd name="T14" fmla="*/ 69 w 69"/>
                <a:gd name="T15" fmla="*/ 175 h 176"/>
                <a:gd name="T16" fmla="*/ 69 w 69"/>
                <a:gd name="T17" fmla="*/ 3 h 176"/>
                <a:gd name="T18" fmla="*/ 62 w 69"/>
                <a:gd name="T19" fmla="*/ 3 h 176"/>
                <a:gd name="T20" fmla="*/ 49 w 69"/>
                <a:gd name="T21" fmla="*/ 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176">
                  <a:moveTo>
                    <a:pt x="49" y="9"/>
                  </a:moveTo>
                  <a:lnTo>
                    <a:pt x="31" y="0"/>
                  </a:lnTo>
                  <a:lnTo>
                    <a:pt x="0" y="27"/>
                  </a:lnTo>
                  <a:lnTo>
                    <a:pt x="9" y="47"/>
                  </a:lnTo>
                  <a:lnTo>
                    <a:pt x="9" y="96"/>
                  </a:lnTo>
                  <a:lnTo>
                    <a:pt x="16" y="147"/>
                  </a:lnTo>
                  <a:lnTo>
                    <a:pt x="44" y="176"/>
                  </a:lnTo>
                  <a:lnTo>
                    <a:pt x="69" y="175"/>
                  </a:lnTo>
                  <a:lnTo>
                    <a:pt x="69" y="3"/>
                  </a:lnTo>
                  <a:lnTo>
                    <a:pt x="62" y="3"/>
                  </a:lnTo>
                  <a:lnTo>
                    <a:pt x="49" y="9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7276920" y="3213215"/>
              <a:ext cx="2198890" cy="1252685"/>
            </a:xfrm>
            <a:custGeom>
              <a:avLst/>
              <a:gdLst>
                <a:gd name="T0" fmla="*/ 869 w 902"/>
                <a:gd name="T1" fmla="*/ 132 h 514"/>
                <a:gd name="T2" fmla="*/ 864 w 902"/>
                <a:gd name="T3" fmla="*/ 94 h 514"/>
                <a:gd name="T4" fmla="*/ 840 w 902"/>
                <a:gd name="T5" fmla="*/ 80 h 514"/>
                <a:gd name="T6" fmla="*/ 825 w 902"/>
                <a:gd name="T7" fmla="*/ 57 h 514"/>
                <a:gd name="T8" fmla="*/ 810 w 902"/>
                <a:gd name="T9" fmla="*/ 55 h 514"/>
                <a:gd name="T10" fmla="*/ 788 w 902"/>
                <a:gd name="T11" fmla="*/ 56 h 514"/>
                <a:gd name="T12" fmla="*/ 765 w 902"/>
                <a:gd name="T13" fmla="*/ 57 h 514"/>
                <a:gd name="T14" fmla="*/ 739 w 902"/>
                <a:gd name="T15" fmla="*/ 76 h 514"/>
                <a:gd name="T16" fmla="*/ 678 w 902"/>
                <a:gd name="T17" fmla="*/ 100 h 514"/>
                <a:gd name="T18" fmla="*/ 639 w 902"/>
                <a:gd name="T19" fmla="*/ 91 h 514"/>
                <a:gd name="T20" fmla="*/ 582 w 902"/>
                <a:gd name="T21" fmla="*/ 99 h 514"/>
                <a:gd name="T22" fmla="*/ 567 w 902"/>
                <a:gd name="T23" fmla="*/ 94 h 514"/>
                <a:gd name="T24" fmla="*/ 531 w 902"/>
                <a:gd name="T25" fmla="*/ 70 h 514"/>
                <a:gd name="T26" fmla="*/ 503 w 902"/>
                <a:gd name="T27" fmla="*/ 68 h 514"/>
                <a:gd name="T28" fmla="*/ 479 w 902"/>
                <a:gd name="T29" fmla="*/ 28 h 514"/>
                <a:gd name="T30" fmla="*/ 454 w 902"/>
                <a:gd name="T31" fmla="*/ 28 h 514"/>
                <a:gd name="T32" fmla="*/ 431 w 902"/>
                <a:gd name="T33" fmla="*/ 18 h 514"/>
                <a:gd name="T34" fmla="*/ 412 w 902"/>
                <a:gd name="T35" fmla="*/ 12 h 514"/>
                <a:gd name="T36" fmla="*/ 342 w 902"/>
                <a:gd name="T37" fmla="*/ 8 h 514"/>
                <a:gd name="T38" fmla="*/ 266 w 902"/>
                <a:gd name="T39" fmla="*/ 55 h 514"/>
                <a:gd name="T40" fmla="*/ 244 w 902"/>
                <a:gd name="T41" fmla="*/ 80 h 514"/>
                <a:gd name="T42" fmla="*/ 166 w 902"/>
                <a:gd name="T43" fmla="*/ 77 h 514"/>
                <a:gd name="T44" fmla="*/ 136 w 902"/>
                <a:gd name="T45" fmla="*/ 89 h 514"/>
                <a:gd name="T46" fmla="*/ 140 w 902"/>
                <a:gd name="T47" fmla="*/ 127 h 514"/>
                <a:gd name="T48" fmla="*/ 110 w 902"/>
                <a:gd name="T49" fmla="*/ 140 h 514"/>
                <a:gd name="T50" fmla="*/ 59 w 902"/>
                <a:gd name="T51" fmla="*/ 140 h 514"/>
                <a:gd name="T52" fmla="*/ 25 w 902"/>
                <a:gd name="T53" fmla="*/ 141 h 514"/>
                <a:gd name="T54" fmla="*/ 2 w 902"/>
                <a:gd name="T55" fmla="*/ 208 h 514"/>
                <a:gd name="T56" fmla="*/ 40 w 902"/>
                <a:gd name="T57" fmla="*/ 203 h 514"/>
                <a:gd name="T58" fmla="*/ 36 w 902"/>
                <a:gd name="T59" fmla="*/ 246 h 514"/>
                <a:gd name="T60" fmla="*/ 38 w 902"/>
                <a:gd name="T61" fmla="*/ 276 h 514"/>
                <a:gd name="T62" fmla="*/ 37 w 902"/>
                <a:gd name="T63" fmla="*/ 302 h 514"/>
                <a:gd name="T64" fmla="*/ 66 w 902"/>
                <a:gd name="T65" fmla="*/ 333 h 514"/>
                <a:gd name="T66" fmla="*/ 70 w 902"/>
                <a:gd name="T67" fmla="*/ 381 h 514"/>
                <a:gd name="T68" fmla="*/ 99 w 902"/>
                <a:gd name="T69" fmla="*/ 410 h 514"/>
                <a:gd name="T70" fmla="*/ 114 w 902"/>
                <a:gd name="T71" fmla="*/ 425 h 514"/>
                <a:gd name="T72" fmla="*/ 156 w 902"/>
                <a:gd name="T73" fmla="*/ 434 h 514"/>
                <a:gd name="T74" fmla="*/ 198 w 902"/>
                <a:gd name="T75" fmla="*/ 477 h 514"/>
                <a:gd name="T76" fmla="*/ 228 w 902"/>
                <a:gd name="T77" fmla="*/ 467 h 514"/>
                <a:gd name="T78" fmla="*/ 270 w 902"/>
                <a:gd name="T79" fmla="*/ 423 h 514"/>
                <a:gd name="T80" fmla="*/ 338 w 902"/>
                <a:gd name="T81" fmla="*/ 484 h 514"/>
                <a:gd name="T82" fmla="*/ 400 w 902"/>
                <a:gd name="T83" fmla="*/ 468 h 514"/>
                <a:gd name="T84" fmla="*/ 439 w 902"/>
                <a:gd name="T85" fmla="*/ 425 h 514"/>
                <a:gd name="T86" fmla="*/ 480 w 902"/>
                <a:gd name="T87" fmla="*/ 454 h 514"/>
                <a:gd name="T88" fmla="*/ 503 w 902"/>
                <a:gd name="T89" fmla="*/ 438 h 514"/>
                <a:gd name="T90" fmla="*/ 528 w 902"/>
                <a:gd name="T91" fmla="*/ 449 h 514"/>
                <a:gd name="T92" fmla="*/ 516 w 902"/>
                <a:gd name="T93" fmla="*/ 501 h 514"/>
                <a:gd name="T94" fmla="*/ 534 w 902"/>
                <a:gd name="T95" fmla="*/ 505 h 514"/>
                <a:gd name="T96" fmla="*/ 552 w 902"/>
                <a:gd name="T97" fmla="*/ 483 h 514"/>
                <a:gd name="T98" fmla="*/ 549 w 902"/>
                <a:gd name="T99" fmla="*/ 432 h 514"/>
                <a:gd name="T100" fmla="*/ 590 w 902"/>
                <a:gd name="T101" fmla="*/ 449 h 514"/>
                <a:gd name="T102" fmla="*/ 674 w 902"/>
                <a:gd name="T103" fmla="*/ 447 h 514"/>
                <a:gd name="T104" fmla="*/ 756 w 902"/>
                <a:gd name="T105" fmla="*/ 416 h 514"/>
                <a:gd name="T106" fmla="*/ 826 w 902"/>
                <a:gd name="T107" fmla="*/ 394 h 514"/>
                <a:gd name="T108" fmla="*/ 841 w 902"/>
                <a:gd name="T109" fmla="*/ 412 h 514"/>
                <a:gd name="T110" fmla="*/ 880 w 902"/>
                <a:gd name="T111" fmla="*/ 392 h 514"/>
                <a:gd name="T112" fmla="*/ 902 w 902"/>
                <a:gd name="T113" fmla="*/ 175 h 514"/>
                <a:gd name="T114" fmla="*/ 873 w 902"/>
                <a:gd name="T115" fmla="*/ 16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514">
                  <a:moveTo>
                    <a:pt x="873" y="160"/>
                  </a:moveTo>
                  <a:cubicBezTo>
                    <a:pt x="869" y="132"/>
                    <a:pt x="869" y="132"/>
                    <a:pt x="869" y="132"/>
                  </a:cubicBezTo>
                  <a:cubicBezTo>
                    <a:pt x="869" y="105"/>
                    <a:pt x="869" y="105"/>
                    <a:pt x="869" y="105"/>
                  </a:cubicBezTo>
                  <a:cubicBezTo>
                    <a:pt x="864" y="94"/>
                    <a:pt x="864" y="94"/>
                    <a:pt x="864" y="94"/>
                  </a:cubicBezTo>
                  <a:cubicBezTo>
                    <a:pt x="854" y="84"/>
                    <a:pt x="854" y="84"/>
                    <a:pt x="854" y="84"/>
                  </a:cubicBezTo>
                  <a:cubicBezTo>
                    <a:pt x="840" y="80"/>
                    <a:pt x="840" y="80"/>
                    <a:pt x="840" y="80"/>
                  </a:cubicBezTo>
                  <a:cubicBezTo>
                    <a:pt x="829" y="66"/>
                    <a:pt x="829" y="66"/>
                    <a:pt x="829" y="66"/>
                  </a:cubicBezTo>
                  <a:cubicBezTo>
                    <a:pt x="825" y="57"/>
                    <a:pt x="825" y="57"/>
                    <a:pt x="825" y="57"/>
                  </a:cubicBezTo>
                  <a:cubicBezTo>
                    <a:pt x="815" y="47"/>
                    <a:pt x="815" y="47"/>
                    <a:pt x="815" y="47"/>
                  </a:cubicBezTo>
                  <a:cubicBezTo>
                    <a:pt x="810" y="55"/>
                    <a:pt x="810" y="55"/>
                    <a:pt x="810" y="55"/>
                  </a:cubicBezTo>
                  <a:cubicBezTo>
                    <a:pt x="806" y="63"/>
                    <a:pt x="806" y="63"/>
                    <a:pt x="806" y="63"/>
                  </a:cubicBezTo>
                  <a:cubicBezTo>
                    <a:pt x="788" y="56"/>
                    <a:pt x="788" y="56"/>
                    <a:pt x="788" y="56"/>
                  </a:cubicBezTo>
                  <a:cubicBezTo>
                    <a:pt x="775" y="62"/>
                    <a:pt x="775" y="62"/>
                    <a:pt x="775" y="62"/>
                  </a:cubicBezTo>
                  <a:cubicBezTo>
                    <a:pt x="765" y="57"/>
                    <a:pt x="765" y="57"/>
                    <a:pt x="765" y="57"/>
                  </a:cubicBezTo>
                  <a:cubicBezTo>
                    <a:pt x="757" y="55"/>
                    <a:pt x="757" y="55"/>
                    <a:pt x="757" y="55"/>
                  </a:cubicBezTo>
                  <a:cubicBezTo>
                    <a:pt x="739" y="76"/>
                    <a:pt x="739" y="76"/>
                    <a:pt x="739" y="76"/>
                  </a:cubicBezTo>
                  <a:cubicBezTo>
                    <a:pt x="708" y="99"/>
                    <a:pt x="708" y="99"/>
                    <a:pt x="708" y="99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56" y="91"/>
                    <a:pt x="656" y="91"/>
                    <a:pt x="656" y="91"/>
                  </a:cubicBezTo>
                  <a:cubicBezTo>
                    <a:pt x="639" y="91"/>
                    <a:pt x="639" y="91"/>
                    <a:pt x="639" y="91"/>
                  </a:cubicBezTo>
                  <a:cubicBezTo>
                    <a:pt x="616" y="102"/>
                    <a:pt x="616" y="102"/>
                    <a:pt x="616" y="102"/>
                  </a:cubicBezTo>
                  <a:cubicBezTo>
                    <a:pt x="582" y="99"/>
                    <a:pt x="582" y="99"/>
                    <a:pt x="582" y="99"/>
                  </a:cubicBezTo>
                  <a:cubicBezTo>
                    <a:pt x="574" y="88"/>
                    <a:pt x="574" y="88"/>
                    <a:pt x="574" y="88"/>
                  </a:cubicBezTo>
                  <a:cubicBezTo>
                    <a:pt x="567" y="94"/>
                    <a:pt x="567" y="94"/>
                    <a:pt x="567" y="94"/>
                  </a:cubicBezTo>
                  <a:cubicBezTo>
                    <a:pt x="539" y="85"/>
                    <a:pt x="539" y="85"/>
                    <a:pt x="539" y="85"/>
                  </a:cubicBezTo>
                  <a:cubicBezTo>
                    <a:pt x="531" y="70"/>
                    <a:pt x="531" y="70"/>
                    <a:pt x="531" y="70"/>
                  </a:cubicBezTo>
                  <a:cubicBezTo>
                    <a:pt x="514" y="78"/>
                    <a:pt x="514" y="78"/>
                    <a:pt x="514" y="7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494" y="45"/>
                    <a:pt x="494" y="45"/>
                    <a:pt x="494" y="45"/>
                  </a:cubicBezTo>
                  <a:cubicBezTo>
                    <a:pt x="479" y="28"/>
                    <a:pt x="479" y="28"/>
                    <a:pt x="479" y="28"/>
                  </a:cubicBezTo>
                  <a:cubicBezTo>
                    <a:pt x="468" y="34"/>
                    <a:pt x="468" y="34"/>
                    <a:pt x="468" y="34"/>
                  </a:cubicBezTo>
                  <a:cubicBezTo>
                    <a:pt x="454" y="28"/>
                    <a:pt x="454" y="28"/>
                    <a:pt x="454" y="28"/>
                  </a:cubicBezTo>
                  <a:cubicBezTo>
                    <a:pt x="446" y="36"/>
                    <a:pt x="446" y="36"/>
                    <a:pt x="446" y="3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12"/>
                    <a:pt x="375" y="13"/>
                    <a:pt x="372" y="13"/>
                  </a:cubicBezTo>
                  <a:cubicBezTo>
                    <a:pt x="369" y="13"/>
                    <a:pt x="342" y="8"/>
                    <a:pt x="342" y="8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66" y="55"/>
                    <a:pt x="266" y="55"/>
                    <a:pt x="266" y="55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2" y="66"/>
                    <a:pt x="247" y="79"/>
                    <a:pt x="244" y="80"/>
                  </a:cubicBezTo>
                  <a:cubicBezTo>
                    <a:pt x="240" y="81"/>
                    <a:pt x="198" y="75"/>
                    <a:pt x="198" y="75"/>
                  </a:cubicBezTo>
                  <a:cubicBezTo>
                    <a:pt x="166" y="77"/>
                    <a:pt x="166" y="77"/>
                    <a:pt x="166" y="77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6" y="89"/>
                    <a:pt x="136" y="89"/>
                    <a:pt x="136" y="89"/>
                  </a:cubicBezTo>
                  <a:cubicBezTo>
                    <a:pt x="151" y="108"/>
                    <a:pt x="151" y="108"/>
                    <a:pt x="151" y="108"/>
                  </a:cubicBezTo>
                  <a:cubicBezTo>
                    <a:pt x="140" y="127"/>
                    <a:pt x="140" y="127"/>
                    <a:pt x="140" y="12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0" y="140"/>
                    <a:pt x="84" y="143"/>
                    <a:pt x="80" y="143"/>
                  </a:cubicBezTo>
                  <a:cubicBezTo>
                    <a:pt x="76" y="143"/>
                    <a:pt x="59" y="140"/>
                    <a:pt x="59" y="140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40" y="203"/>
                    <a:pt x="40" y="203"/>
                    <a:pt x="40" y="203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36" y="246"/>
                    <a:pt x="36" y="246"/>
                    <a:pt x="36" y="246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38" y="276"/>
                    <a:pt x="38" y="276"/>
                    <a:pt x="38" y="27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37" y="302"/>
                    <a:pt x="37" y="302"/>
                    <a:pt x="37" y="302"/>
                  </a:cubicBezTo>
                  <a:cubicBezTo>
                    <a:pt x="42" y="322"/>
                    <a:pt x="42" y="322"/>
                    <a:pt x="42" y="322"/>
                  </a:cubicBezTo>
                  <a:cubicBezTo>
                    <a:pt x="66" y="333"/>
                    <a:pt x="66" y="333"/>
                    <a:pt x="66" y="333"/>
                  </a:cubicBezTo>
                  <a:cubicBezTo>
                    <a:pt x="59" y="358"/>
                    <a:pt x="59" y="358"/>
                    <a:pt x="59" y="358"/>
                  </a:cubicBezTo>
                  <a:cubicBezTo>
                    <a:pt x="70" y="381"/>
                    <a:pt x="70" y="381"/>
                    <a:pt x="70" y="381"/>
                  </a:cubicBezTo>
                  <a:cubicBezTo>
                    <a:pt x="76" y="401"/>
                    <a:pt x="76" y="401"/>
                    <a:pt x="76" y="401"/>
                  </a:cubicBezTo>
                  <a:cubicBezTo>
                    <a:pt x="99" y="410"/>
                    <a:pt x="99" y="410"/>
                    <a:pt x="99" y="410"/>
                  </a:cubicBezTo>
                  <a:cubicBezTo>
                    <a:pt x="121" y="406"/>
                    <a:pt x="121" y="406"/>
                    <a:pt x="121" y="406"/>
                  </a:cubicBezTo>
                  <a:cubicBezTo>
                    <a:pt x="114" y="425"/>
                    <a:pt x="114" y="425"/>
                    <a:pt x="114" y="425"/>
                  </a:cubicBezTo>
                  <a:cubicBezTo>
                    <a:pt x="140" y="434"/>
                    <a:pt x="140" y="434"/>
                    <a:pt x="140" y="434"/>
                  </a:cubicBezTo>
                  <a:cubicBezTo>
                    <a:pt x="156" y="434"/>
                    <a:pt x="156" y="434"/>
                    <a:pt x="156" y="434"/>
                  </a:cubicBezTo>
                  <a:cubicBezTo>
                    <a:pt x="156" y="434"/>
                    <a:pt x="165" y="460"/>
                    <a:pt x="167" y="462"/>
                  </a:cubicBezTo>
                  <a:cubicBezTo>
                    <a:pt x="170" y="464"/>
                    <a:pt x="198" y="477"/>
                    <a:pt x="198" y="477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28" y="467"/>
                    <a:pt x="228" y="467"/>
                    <a:pt x="228" y="467"/>
                  </a:cubicBezTo>
                  <a:cubicBezTo>
                    <a:pt x="231" y="418"/>
                    <a:pt x="231" y="418"/>
                    <a:pt x="231" y="418"/>
                  </a:cubicBezTo>
                  <a:cubicBezTo>
                    <a:pt x="270" y="423"/>
                    <a:pt x="270" y="423"/>
                    <a:pt x="270" y="423"/>
                  </a:cubicBezTo>
                  <a:cubicBezTo>
                    <a:pt x="303" y="443"/>
                    <a:pt x="303" y="443"/>
                    <a:pt x="303" y="443"/>
                  </a:cubicBezTo>
                  <a:cubicBezTo>
                    <a:pt x="338" y="484"/>
                    <a:pt x="338" y="484"/>
                    <a:pt x="338" y="484"/>
                  </a:cubicBezTo>
                  <a:cubicBezTo>
                    <a:pt x="373" y="483"/>
                    <a:pt x="373" y="483"/>
                    <a:pt x="373" y="483"/>
                  </a:cubicBezTo>
                  <a:cubicBezTo>
                    <a:pt x="400" y="468"/>
                    <a:pt x="400" y="468"/>
                    <a:pt x="400" y="468"/>
                  </a:cubicBezTo>
                  <a:cubicBezTo>
                    <a:pt x="425" y="443"/>
                    <a:pt x="425" y="443"/>
                    <a:pt x="425" y="443"/>
                  </a:cubicBezTo>
                  <a:cubicBezTo>
                    <a:pt x="439" y="425"/>
                    <a:pt x="439" y="425"/>
                    <a:pt x="439" y="425"/>
                  </a:cubicBezTo>
                  <a:cubicBezTo>
                    <a:pt x="474" y="439"/>
                    <a:pt x="474" y="439"/>
                    <a:pt x="474" y="439"/>
                  </a:cubicBezTo>
                  <a:cubicBezTo>
                    <a:pt x="480" y="454"/>
                    <a:pt x="480" y="454"/>
                    <a:pt x="480" y="454"/>
                  </a:cubicBezTo>
                  <a:cubicBezTo>
                    <a:pt x="497" y="451"/>
                    <a:pt x="497" y="451"/>
                    <a:pt x="497" y="451"/>
                  </a:cubicBezTo>
                  <a:cubicBezTo>
                    <a:pt x="503" y="438"/>
                    <a:pt x="503" y="438"/>
                    <a:pt x="503" y="438"/>
                  </a:cubicBezTo>
                  <a:cubicBezTo>
                    <a:pt x="517" y="424"/>
                    <a:pt x="517" y="424"/>
                    <a:pt x="517" y="424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07" y="473"/>
                    <a:pt x="507" y="473"/>
                    <a:pt x="507" y="473"/>
                  </a:cubicBezTo>
                  <a:cubicBezTo>
                    <a:pt x="516" y="501"/>
                    <a:pt x="516" y="501"/>
                    <a:pt x="516" y="501"/>
                  </a:cubicBezTo>
                  <a:cubicBezTo>
                    <a:pt x="525" y="514"/>
                    <a:pt x="525" y="514"/>
                    <a:pt x="525" y="514"/>
                  </a:cubicBezTo>
                  <a:cubicBezTo>
                    <a:pt x="534" y="505"/>
                    <a:pt x="534" y="505"/>
                    <a:pt x="534" y="505"/>
                  </a:cubicBezTo>
                  <a:cubicBezTo>
                    <a:pt x="538" y="489"/>
                    <a:pt x="538" y="489"/>
                    <a:pt x="538" y="489"/>
                  </a:cubicBezTo>
                  <a:cubicBezTo>
                    <a:pt x="552" y="483"/>
                    <a:pt x="552" y="483"/>
                    <a:pt x="552" y="483"/>
                  </a:cubicBezTo>
                  <a:cubicBezTo>
                    <a:pt x="552" y="483"/>
                    <a:pt x="547" y="473"/>
                    <a:pt x="547" y="468"/>
                  </a:cubicBezTo>
                  <a:cubicBezTo>
                    <a:pt x="547" y="463"/>
                    <a:pt x="549" y="432"/>
                    <a:pt x="549" y="432"/>
                  </a:cubicBezTo>
                  <a:cubicBezTo>
                    <a:pt x="569" y="441"/>
                    <a:pt x="569" y="441"/>
                    <a:pt x="569" y="441"/>
                  </a:cubicBezTo>
                  <a:cubicBezTo>
                    <a:pt x="590" y="449"/>
                    <a:pt x="590" y="449"/>
                    <a:pt x="590" y="449"/>
                  </a:cubicBezTo>
                  <a:cubicBezTo>
                    <a:pt x="625" y="432"/>
                    <a:pt x="625" y="432"/>
                    <a:pt x="625" y="432"/>
                  </a:cubicBezTo>
                  <a:cubicBezTo>
                    <a:pt x="625" y="432"/>
                    <a:pt x="671" y="447"/>
                    <a:pt x="674" y="447"/>
                  </a:cubicBezTo>
                  <a:cubicBezTo>
                    <a:pt x="676" y="447"/>
                    <a:pt x="723" y="439"/>
                    <a:pt x="723" y="439"/>
                  </a:cubicBezTo>
                  <a:cubicBezTo>
                    <a:pt x="756" y="416"/>
                    <a:pt x="756" y="416"/>
                    <a:pt x="756" y="416"/>
                  </a:cubicBezTo>
                  <a:cubicBezTo>
                    <a:pt x="818" y="410"/>
                    <a:pt x="818" y="410"/>
                    <a:pt x="818" y="410"/>
                  </a:cubicBezTo>
                  <a:cubicBezTo>
                    <a:pt x="826" y="394"/>
                    <a:pt x="826" y="394"/>
                    <a:pt x="826" y="394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41" y="412"/>
                    <a:pt x="841" y="412"/>
                    <a:pt x="841" y="412"/>
                  </a:cubicBezTo>
                  <a:cubicBezTo>
                    <a:pt x="855" y="392"/>
                    <a:pt x="855" y="392"/>
                    <a:pt x="855" y="392"/>
                  </a:cubicBezTo>
                  <a:cubicBezTo>
                    <a:pt x="880" y="392"/>
                    <a:pt x="880" y="392"/>
                    <a:pt x="880" y="392"/>
                  </a:cubicBezTo>
                  <a:cubicBezTo>
                    <a:pt x="902" y="402"/>
                    <a:pt x="902" y="402"/>
                    <a:pt x="902" y="402"/>
                  </a:cubicBezTo>
                  <a:cubicBezTo>
                    <a:pt x="902" y="175"/>
                    <a:pt x="902" y="175"/>
                    <a:pt x="902" y="175"/>
                  </a:cubicBezTo>
                  <a:cubicBezTo>
                    <a:pt x="888" y="176"/>
                    <a:pt x="888" y="176"/>
                    <a:pt x="888" y="176"/>
                  </a:cubicBezTo>
                  <a:lnTo>
                    <a:pt x="873" y="160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7238108" y="3218568"/>
              <a:ext cx="368043" cy="297111"/>
            </a:xfrm>
            <a:custGeom>
              <a:avLst/>
              <a:gdLst>
                <a:gd name="T0" fmla="*/ 72 w 151"/>
                <a:gd name="T1" fmla="*/ 12 h 122"/>
                <a:gd name="T2" fmla="*/ 61 w 151"/>
                <a:gd name="T3" fmla="*/ 0 h 122"/>
                <a:gd name="T4" fmla="*/ 37 w 151"/>
                <a:gd name="T5" fmla="*/ 11 h 122"/>
                <a:gd name="T6" fmla="*/ 16 w 151"/>
                <a:gd name="T7" fmla="*/ 22 h 122"/>
                <a:gd name="T8" fmla="*/ 13 w 151"/>
                <a:gd name="T9" fmla="*/ 25 h 122"/>
                <a:gd name="T10" fmla="*/ 16 w 151"/>
                <a:gd name="T11" fmla="*/ 27 h 122"/>
                <a:gd name="T12" fmla="*/ 27 w 151"/>
                <a:gd name="T13" fmla="*/ 44 h 122"/>
                <a:gd name="T14" fmla="*/ 26 w 151"/>
                <a:gd name="T15" fmla="*/ 61 h 122"/>
                <a:gd name="T16" fmla="*/ 18 w 151"/>
                <a:gd name="T17" fmla="*/ 85 h 122"/>
                <a:gd name="T18" fmla="*/ 5 w 151"/>
                <a:gd name="T19" fmla="*/ 103 h 122"/>
                <a:gd name="T20" fmla="*/ 0 w 151"/>
                <a:gd name="T21" fmla="*/ 101 h 122"/>
                <a:gd name="T22" fmla="*/ 4 w 151"/>
                <a:gd name="T23" fmla="*/ 111 h 122"/>
                <a:gd name="T24" fmla="*/ 17 w 151"/>
                <a:gd name="T25" fmla="*/ 118 h 122"/>
                <a:gd name="T26" fmla="*/ 42 w 151"/>
                <a:gd name="T27" fmla="*/ 116 h 122"/>
                <a:gd name="T28" fmla="*/ 47 w 151"/>
                <a:gd name="T29" fmla="*/ 122 h 122"/>
                <a:gd name="T30" fmla="*/ 63 w 151"/>
                <a:gd name="T31" fmla="*/ 117 h 122"/>
                <a:gd name="T32" fmla="*/ 72 w 151"/>
                <a:gd name="T33" fmla="*/ 103 h 122"/>
                <a:gd name="T34" fmla="*/ 79 w 151"/>
                <a:gd name="T35" fmla="*/ 87 h 122"/>
                <a:gd name="T36" fmla="*/ 92 w 151"/>
                <a:gd name="T37" fmla="*/ 83 h 122"/>
                <a:gd name="T38" fmla="*/ 105 w 151"/>
                <a:gd name="T39" fmla="*/ 79 h 122"/>
                <a:gd name="T40" fmla="*/ 120 w 151"/>
                <a:gd name="T41" fmla="*/ 79 h 122"/>
                <a:gd name="T42" fmla="*/ 139 w 151"/>
                <a:gd name="T43" fmla="*/ 87 h 122"/>
                <a:gd name="T44" fmla="*/ 149 w 151"/>
                <a:gd name="T45" fmla="*/ 82 h 122"/>
                <a:gd name="T46" fmla="*/ 151 w 151"/>
                <a:gd name="T47" fmla="*/ 66 h 122"/>
                <a:gd name="T48" fmla="*/ 141 w 151"/>
                <a:gd name="T49" fmla="*/ 67 h 122"/>
                <a:gd name="T50" fmla="*/ 118 w 151"/>
                <a:gd name="T51" fmla="*/ 53 h 122"/>
                <a:gd name="T52" fmla="*/ 97 w 151"/>
                <a:gd name="T53" fmla="*/ 32 h 122"/>
                <a:gd name="T54" fmla="*/ 94 w 151"/>
                <a:gd name="T55" fmla="*/ 7 h 122"/>
                <a:gd name="T56" fmla="*/ 91 w 151"/>
                <a:gd name="T57" fmla="*/ 3 h 122"/>
                <a:gd name="T58" fmla="*/ 91 w 151"/>
                <a:gd name="T59" fmla="*/ 11 h 122"/>
                <a:gd name="T60" fmla="*/ 72 w 151"/>
                <a:gd name="T61" fmla="*/ 1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122">
                  <a:moveTo>
                    <a:pt x="72" y="12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7" y="118"/>
                    <a:pt x="40" y="116"/>
                    <a:pt x="42" y="116"/>
                  </a:cubicBezTo>
                  <a:cubicBezTo>
                    <a:pt x="45" y="116"/>
                    <a:pt x="47" y="122"/>
                    <a:pt x="47" y="122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39" y="87"/>
                    <a:pt x="139" y="87"/>
                    <a:pt x="139" y="87"/>
                  </a:cubicBezTo>
                  <a:cubicBezTo>
                    <a:pt x="149" y="82"/>
                    <a:pt x="149" y="82"/>
                    <a:pt x="149" y="82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1"/>
                    <a:pt x="91" y="11"/>
                    <a:pt x="91" y="11"/>
                  </a:cubicBezTo>
                  <a:lnTo>
                    <a:pt x="72" y="12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560908" y="3278793"/>
              <a:ext cx="742778" cy="801665"/>
            </a:xfrm>
            <a:custGeom>
              <a:avLst/>
              <a:gdLst>
                <a:gd name="T0" fmla="*/ 304 w 305"/>
                <a:gd name="T1" fmla="*/ 36 h 329"/>
                <a:gd name="T2" fmla="*/ 294 w 305"/>
                <a:gd name="T3" fmla="*/ 2 h 329"/>
                <a:gd name="T4" fmla="*/ 284 w 305"/>
                <a:gd name="T5" fmla="*/ 9 h 329"/>
                <a:gd name="T6" fmla="*/ 257 w 305"/>
                <a:gd name="T7" fmla="*/ 36 h 329"/>
                <a:gd name="T8" fmla="*/ 211 w 305"/>
                <a:gd name="T9" fmla="*/ 27 h 329"/>
                <a:gd name="T10" fmla="*/ 165 w 305"/>
                <a:gd name="T11" fmla="*/ 24 h 329"/>
                <a:gd name="T12" fmla="*/ 123 w 305"/>
                <a:gd name="T13" fmla="*/ 38 h 329"/>
                <a:gd name="T14" fmla="*/ 99 w 305"/>
                <a:gd name="T15" fmla="*/ 49 h 329"/>
                <a:gd name="T16" fmla="*/ 63 w 305"/>
                <a:gd name="T17" fmla="*/ 72 h 329"/>
                <a:gd name="T18" fmla="*/ 33 w 305"/>
                <a:gd name="T19" fmla="*/ 72 h 329"/>
                <a:gd name="T20" fmla="*/ 23 w 305"/>
                <a:gd name="T21" fmla="*/ 107 h 329"/>
                <a:gd name="T22" fmla="*/ 3 w 305"/>
                <a:gd name="T23" fmla="*/ 135 h 329"/>
                <a:gd name="T24" fmla="*/ 4 w 305"/>
                <a:gd name="T25" fmla="*/ 163 h 329"/>
                <a:gd name="T26" fmla="*/ 8 w 305"/>
                <a:gd name="T27" fmla="*/ 183 h 329"/>
                <a:gd name="T28" fmla="*/ 29 w 305"/>
                <a:gd name="T29" fmla="*/ 242 h 329"/>
                <a:gd name="T30" fmla="*/ 39 w 305"/>
                <a:gd name="T31" fmla="*/ 271 h 329"/>
                <a:gd name="T32" fmla="*/ 84 w 305"/>
                <a:gd name="T33" fmla="*/ 266 h 329"/>
                <a:gd name="T34" fmla="*/ 127 w 305"/>
                <a:gd name="T35" fmla="*/ 280 h 329"/>
                <a:gd name="T36" fmla="*/ 161 w 305"/>
                <a:gd name="T37" fmla="*/ 301 h 329"/>
                <a:gd name="T38" fmla="*/ 191 w 305"/>
                <a:gd name="T39" fmla="*/ 329 h 329"/>
                <a:gd name="T40" fmla="*/ 191 w 305"/>
                <a:gd name="T41" fmla="*/ 293 h 329"/>
                <a:gd name="T42" fmla="*/ 169 w 305"/>
                <a:gd name="T43" fmla="*/ 268 h 329"/>
                <a:gd name="T44" fmla="*/ 175 w 305"/>
                <a:gd name="T45" fmla="*/ 265 h 329"/>
                <a:gd name="T46" fmla="*/ 200 w 305"/>
                <a:gd name="T47" fmla="*/ 288 h 329"/>
                <a:gd name="T48" fmla="*/ 218 w 305"/>
                <a:gd name="T49" fmla="*/ 300 h 329"/>
                <a:gd name="T50" fmla="*/ 200 w 305"/>
                <a:gd name="T51" fmla="*/ 268 h 329"/>
                <a:gd name="T52" fmla="*/ 171 w 305"/>
                <a:gd name="T53" fmla="*/ 234 h 329"/>
                <a:gd name="T54" fmla="*/ 141 w 305"/>
                <a:gd name="T55" fmla="*/ 242 h 329"/>
                <a:gd name="T56" fmla="*/ 130 w 305"/>
                <a:gd name="T57" fmla="*/ 220 h 329"/>
                <a:gd name="T58" fmla="*/ 138 w 305"/>
                <a:gd name="T59" fmla="*/ 198 h 329"/>
                <a:gd name="T60" fmla="*/ 153 w 305"/>
                <a:gd name="T61" fmla="*/ 202 h 329"/>
                <a:gd name="T62" fmla="*/ 117 w 305"/>
                <a:gd name="T63" fmla="*/ 149 h 329"/>
                <a:gd name="T64" fmla="*/ 116 w 305"/>
                <a:gd name="T65" fmla="*/ 102 h 329"/>
                <a:gd name="T66" fmla="*/ 128 w 305"/>
                <a:gd name="T67" fmla="*/ 103 h 329"/>
                <a:gd name="T68" fmla="*/ 158 w 305"/>
                <a:gd name="T69" fmla="*/ 117 h 329"/>
                <a:gd name="T70" fmla="*/ 174 w 305"/>
                <a:gd name="T71" fmla="*/ 109 h 329"/>
                <a:gd name="T72" fmla="*/ 170 w 305"/>
                <a:gd name="T73" fmla="*/ 80 h 329"/>
                <a:gd name="T74" fmla="*/ 206 w 305"/>
                <a:gd name="T75" fmla="*/ 64 h 329"/>
                <a:gd name="T76" fmla="*/ 233 w 305"/>
                <a:gd name="T77" fmla="*/ 60 h 329"/>
                <a:gd name="T78" fmla="*/ 278 w 305"/>
                <a:gd name="T79" fmla="*/ 76 h 329"/>
                <a:gd name="T80" fmla="*/ 296 w 305"/>
                <a:gd name="T81" fmla="*/ 6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5" h="329">
                  <a:moveTo>
                    <a:pt x="296" y="60"/>
                  </a:moveTo>
                  <a:cubicBezTo>
                    <a:pt x="304" y="36"/>
                    <a:pt x="304" y="36"/>
                    <a:pt x="304" y="36"/>
                  </a:cubicBezTo>
                  <a:cubicBezTo>
                    <a:pt x="305" y="19"/>
                    <a:pt x="305" y="19"/>
                    <a:pt x="305" y="19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9"/>
                    <a:pt x="284" y="9"/>
                    <a:pt x="284" y="9"/>
                  </a:cubicBezTo>
                  <a:cubicBezTo>
                    <a:pt x="280" y="33"/>
                    <a:pt x="280" y="33"/>
                    <a:pt x="280" y="33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37" y="36"/>
                    <a:pt x="237" y="36"/>
                    <a:pt x="237" y="36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199" y="17"/>
                    <a:pt x="199" y="17"/>
                    <a:pt x="199" y="17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9" y="242"/>
                    <a:pt x="29" y="242"/>
                    <a:pt x="29" y="242"/>
                  </a:cubicBezTo>
                  <a:cubicBezTo>
                    <a:pt x="34" y="250"/>
                    <a:pt x="34" y="250"/>
                    <a:pt x="34" y="250"/>
                  </a:cubicBezTo>
                  <a:cubicBezTo>
                    <a:pt x="39" y="271"/>
                    <a:pt x="39" y="271"/>
                    <a:pt x="39" y="271"/>
                  </a:cubicBezTo>
                  <a:cubicBezTo>
                    <a:pt x="62" y="268"/>
                    <a:pt x="62" y="268"/>
                    <a:pt x="62" y="268"/>
                  </a:cubicBezTo>
                  <a:cubicBezTo>
                    <a:pt x="84" y="266"/>
                    <a:pt x="84" y="266"/>
                    <a:pt x="84" y="266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27" y="280"/>
                    <a:pt x="127" y="280"/>
                    <a:pt x="127" y="280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61" y="301"/>
                    <a:pt x="161" y="301"/>
                    <a:pt x="161" y="301"/>
                  </a:cubicBezTo>
                  <a:cubicBezTo>
                    <a:pt x="180" y="313"/>
                    <a:pt x="180" y="313"/>
                    <a:pt x="180" y="313"/>
                  </a:cubicBezTo>
                  <a:cubicBezTo>
                    <a:pt x="191" y="329"/>
                    <a:pt x="191" y="329"/>
                    <a:pt x="191" y="329"/>
                  </a:cubicBezTo>
                  <a:cubicBezTo>
                    <a:pt x="191" y="313"/>
                    <a:pt x="191" y="313"/>
                    <a:pt x="191" y="313"/>
                  </a:cubicBezTo>
                  <a:cubicBezTo>
                    <a:pt x="191" y="293"/>
                    <a:pt x="191" y="293"/>
                    <a:pt x="191" y="293"/>
                  </a:cubicBezTo>
                  <a:cubicBezTo>
                    <a:pt x="186" y="281"/>
                    <a:pt x="186" y="281"/>
                    <a:pt x="186" y="281"/>
                  </a:cubicBezTo>
                  <a:cubicBezTo>
                    <a:pt x="169" y="268"/>
                    <a:pt x="169" y="268"/>
                    <a:pt x="169" y="268"/>
                  </a:cubicBezTo>
                  <a:cubicBezTo>
                    <a:pt x="154" y="254"/>
                    <a:pt x="154" y="254"/>
                    <a:pt x="154" y="254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89" y="271"/>
                    <a:pt x="189" y="271"/>
                    <a:pt x="189" y="271"/>
                  </a:cubicBezTo>
                  <a:cubicBezTo>
                    <a:pt x="189" y="271"/>
                    <a:pt x="197" y="285"/>
                    <a:pt x="200" y="288"/>
                  </a:cubicBezTo>
                  <a:cubicBezTo>
                    <a:pt x="202" y="291"/>
                    <a:pt x="213" y="305"/>
                    <a:pt x="213" y="305"/>
                  </a:cubicBezTo>
                  <a:cubicBezTo>
                    <a:pt x="218" y="300"/>
                    <a:pt x="218" y="300"/>
                    <a:pt x="218" y="300"/>
                  </a:cubicBezTo>
                  <a:cubicBezTo>
                    <a:pt x="205" y="286"/>
                    <a:pt x="205" y="286"/>
                    <a:pt x="205" y="286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147" y="218"/>
                    <a:pt x="147" y="218"/>
                    <a:pt x="147" y="218"/>
                  </a:cubicBezTo>
                  <a:cubicBezTo>
                    <a:pt x="141" y="242"/>
                    <a:pt x="141" y="242"/>
                    <a:pt x="141" y="242"/>
                  </a:cubicBezTo>
                  <a:cubicBezTo>
                    <a:pt x="126" y="232"/>
                    <a:pt x="126" y="232"/>
                    <a:pt x="126" y="232"/>
                  </a:cubicBezTo>
                  <a:cubicBezTo>
                    <a:pt x="130" y="220"/>
                    <a:pt x="130" y="220"/>
                    <a:pt x="130" y="220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7" y="207"/>
                    <a:pt x="147" y="207"/>
                    <a:pt x="147" y="207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43" y="189"/>
                    <a:pt x="143" y="189"/>
                    <a:pt x="143" y="189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30" y="93"/>
                    <a:pt x="130" y="93"/>
                    <a:pt x="130" y="93"/>
                  </a:cubicBezTo>
                  <a:cubicBezTo>
                    <a:pt x="128" y="103"/>
                    <a:pt x="128" y="103"/>
                    <a:pt x="128" y="103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58" y="117"/>
                    <a:pt x="158" y="117"/>
                    <a:pt x="158" y="117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74" y="109"/>
                    <a:pt x="174" y="109"/>
                    <a:pt x="174" y="10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0" y="80"/>
                    <a:pt x="170" y="80"/>
                    <a:pt x="170" y="80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19" y="72"/>
                    <a:pt x="219" y="72"/>
                    <a:pt x="219" y="72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50" y="68"/>
                    <a:pt x="250" y="68"/>
                    <a:pt x="250" y="68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83" y="78"/>
                    <a:pt x="283" y="78"/>
                    <a:pt x="283" y="78"/>
                  </a:cubicBezTo>
                  <a:lnTo>
                    <a:pt x="296" y="60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rgbClr val="CFD5B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6575630" y="3174403"/>
              <a:ext cx="309156" cy="279713"/>
            </a:xfrm>
            <a:custGeom>
              <a:avLst/>
              <a:gdLst>
                <a:gd name="T0" fmla="*/ 87 w 231"/>
                <a:gd name="T1" fmla="*/ 7 h 209"/>
                <a:gd name="T2" fmla="*/ 65 w 231"/>
                <a:gd name="T3" fmla="*/ 25 h 209"/>
                <a:gd name="T4" fmla="*/ 47 w 231"/>
                <a:gd name="T5" fmla="*/ 18 h 209"/>
                <a:gd name="T6" fmla="*/ 20 w 231"/>
                <a:gd name="T7" fmla="*/ 36 h 209"/>
                <a:gd name="T8" fmla="*/ 25 w 231"/>
                <a:gd name="T9" fmla="*/ 63 h 209"/>
                <a:gd name="T10" fmla="*/ 7 w 231"/>
                <a:gd name="T11" fmla="*/ 63 h 209"/>
                <a:gd name="T12" fmla="*/ 7 w 231"/>
                <a:gd name="T13" fmla="*/ 54 h 209"/>
                <a:gd name="T14" fmla="*/ 0 w 231"/>
                <a:gd name="T15" fmla="*/ 100 h 209"/>
                <a:gd name="T16" fmla="*/ 1 w 231"/>
                <a:gd name="T17" fmla="*/ 164 h 209"/>
                <a:gd name="T18" fmla="*/ 29 w 231"/>
                <a:gd name="T19" fmla="*/ 196 h 209"/>
                <a:gd name="T20" fmla="*/ 49 w 231"/>
                <a:gd name="T21" fmla="*/ 209 h 209"/>
                <a:gd name="T22" fmla="*/ 91 w 231"/>
                <a:gd name="T23" fmla="*/ 198 h 209"/>
                <a:gd name="T24" fmla="*/ 103 w 231"/>
                <a:gd name="T25" fmla="*/ 209 h 209"/>
                <a:gd name="T26" fmla="*/ 134 w 231"/>
                <a:gd name="T27" fmla="*/ 176 h 209"/>
                <a:gd name="T28" fmla="*/ 169 w 231"/>
                <a:gd name="T29" fmla="*/ 167 h 209"/>
                <a:gd name="T30" fmla="*/ 196 w 231"/>
                <a:gd name="T31" fmla="*/ 169 h 209"/>
                <a:gd name="T32" fmla="*/ 213 w 231"/>
                <a:gd name="T33" fmla="*/ 147 h 209"/>
                <a:gd name="T34" fmla="*/ 231 w 231"/>
                <a:gd name="T35" fmla="*/ 138 h 209"/>
                <a:gd name="T36" fmla="*/ 226 w 231"/>
                <a:gd name="T37" fmla="*/ 124 h 209"/>
                <a:gd name="T38" fmla="*/ 216 w 231"/>
                <a:gd name="T39" fmla="*/ 74 h 209"/>
                <a:gd name="T40" fmla="*/ 195 w 231"/>
                <a:gd name="T41" fmla="*/ 31 h 209"/>
                <a:gd name="T42" fmla="*/ 165 w 231"/>
                <a:gd name="T43" fmla="*/ 11 h 209"/>
                <a:gd name="T44" fmla="*/ 158 w 231"/>
                <a:gd name="T45" fmla="*/ 0 h 209"/>
                <a:gd name="T46" fmla="*/ 125 w 231"/>
                <a:gd name="T47" fmla="*/ 0 h 209"/>
                <a:gd name="T48" fmla="*/ 87 w 231"/>
                <a:gd name="T49" fmla="*/ 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1" h="209">
                  <a:moveTo>
                    <a:pt x="87" y="7"/>
                  </a:moveTo>
                  <a:lnTo>
                    <a:pt x="65" y="25"/>
                  </a:lnTo>
                  <a:lnTo>
                    <a:pt x="47" y="18"/>
                  </a:lnTo>
                  <a:lnTo>
                    <a:pt x="20" y="36"/>
                  </a:lnTo>
                  <a:lnTo>
                    <a:pt x="25" y="63"/>
                  </a:lnTo>
                  <a:lnTo>
                    <a:pt x="7" y="63"/>
                  </a:lnTo>
                  <a:lnTo>
                    <a:pt x="7" y="54"/>
                  </a:lnTo>
                  <a:lnTo>
                    <a:pt x="0" y="100"/>
                  </a:lnTo>
                  <a:lnTo>
                    <a:pt x="1" y="164"/>
                  </a:lnTo>
                  <a:lnTo>
                    <a:pt x="29" y="196"/>
                  </a:lnTo>
                  <a:lnTo>
                    <a:pt x="49" y="209"/>
                  </a:lnTo>
                  <a:lnTo>
                    <a:pt x="91" y="198"/>
                  </a:lnTo>
                  <a:lnTo>
                    <a:pt x="103" y="209"/>
                  </a:lnTo>
                  <a:lnTo>
                    <a:pt x="134" y="176"/>
                  </a:lnTo>
                  <a:lnTo>
                    <a:pt x="169" y="167"/>
                  </a:lnTo>
                  <a:lnTo>
                    <a:pt x="196" y="169"/>
                  </a:lnTo>
                  <a:lnTo>
                    <a:pt x="213" y="147"/>
                  </a:lnTo>
                  <a:lnTo>
                    <a:pt x="231" y="138"/>
                  </a:lnTo>
                  <a:lnTo>
                    <a:pt x="226" y="124"/>
                  </a:lnTo>
                  <a:lnTo>
                    <a:pt x="216" y="74"/>
                  </a:lnTo>
                  <a:lnTo>
                    <a:pt x="195" y="31"/>
                  </a:lnTo>
                  <a:lnTo>
                    <a:pt x="165" y="11"/>
                  </a:lnTo>
                  <a:lnTo>
                    <a:pt x="158" y="0"/>
                  </a:lnTo>
                  <a:lnTo>
                    <a:pt x="125" y="0"/>
                  </a:lnTo>
                  <a:lnTo>
                    <a:pt x="87" y="7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6579645" y="3207862"/>
              <a:ext cx="5353" cy="38812"/>
            </a:xfrm>
            <a:custGeom>
              <a:avLst/>
              <a:gdLst>
                <a:gd name="T0" fmla="*/ 0 w 4"/>
                <a:gd name="T1" fmla="*/ 0 h 29"/>
                <a:gd name="T2" fmla="*/ 4 w 4"/>
                <a:gd name="T3" fmla="*/ 29 h 29"/>
                <a:gd name="T4" fmla="*/ 4 w 4"/>
                <a:gd name="T5" fmla="*/ 4 h 29"/>
                <a:gd name="T6" fmla="*/ 0 w 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9">
                  <a:moveTo>
                    <a:pt x="0" y="0"/>
                  </a:moveTo>
                  <a:lnTo>
                    <a:pt x="4" y="29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6428413" y="3106148"/>
              <a:ext cx="212795" cy="576824"/>
            </a:xfrm>
            <a:custGeom>
              <a:avLst/>
              <a:gdLst>
                <a:gd name="T0" fmla="*/ 108 w 159"/>
                <a:gd name="T1" fmla="*/ 406 h 431"/>
                <a:gd name="T2" fmla="*/ 104 w 159"/>
                <a:gd name="T3" fmla="*/ 375 h 431"/>
                <a:gd name="T4" fmla="*/ 121 w 159"/>
                <a:gd name="T5" fmla="*/ 368 h 431"/>
                <a:gd name="T6" fmla="*/ 141 w 159"/>
                <a:gd name="T7" fmla="*/ 324 h 431"/>
                <a:gd name="T8" fmla="*/ 157 w 159"/>
                <a:gd name="T9" fmla="*/ 300 h 431"/>
                <a:gd name="T10" fmla="*/ 159 w 159"/>
                <a:gd name="T11" fmla="*/ 260 h 431"/>
                <a:gd name="T12" fmla="*/ 139 w 159"/>
                <a:gd name="T13" fmla="*/ 247 h 431"/>
                <a:gd name="T14" fmla="*/ 111 w 159"/>
                <a:gd name="T15" fmla="*/ 215 h 431"/>
                <a:gd name="T16" fmla="*/ 110 w 159"/>
                <a:gd name="T17" fmla="*/ 151 h 431"/>
                <a:gd name="T18" fmla="*/ 117 w 159"/>
                <a:gd name="T19" fmla="*/ 105 h 431"/>
                <a:gd name="T20" fmla="*/ 113 w 159"/>
                <a:gd name="T21" fmla="*/ 76 h 431"/>
                <a:gd name="T22" fmla="*/ 99 w 159"/>
                <a:gd name="T23" fmla="*/ 62 h 431"/>
                <a:gd name="T24" fmla="*/ 79 w 159"/>
                <a:gd name="T25" fmla="*/ 25 h 431"/>
                <a:gd name="T26" fmla="*/ 64 w 159"/>
                <a:gd name="T27" fmla="*/ 7 h 431"/>
                <a:gd name="T28" fmla="*/ 68 w 159"/>
                <a:gd name="T29" fmla="*/ 18 h 431"/>
                <a:gd name="T30" fmla="*/ 46 w 159"/>
                <a:gd name="T31" fmla="*/ 22 h 431"/>
                <a:gd name="T32" fmla="*/ 35 w 159"/>
                <a:gd name="T33" fmla="*/ 0 h 431"/>
                <a:gd name="T34" fmla="*/ 17 w 159"/>
                <a:gd name="T35" fmla="*/ 14 h 431"/>
                <a:gd name="T36" fmla="*/ 0 w 159"/>
                <a:gd name="T37" fmla="*/ 60 h 431"/>
                <a:gd name="T38" fmla="*/ 8 w 159"/>
                <a:gd name="T39" fmla="*/ 87 h 431"/>
                <a:gd name="T40" fmla="*/ 8 w 159"/>
                <a:gd name="T41" fmla="*/ 113 h 431"/>
                <a:gd name="T42" fmla="*/ 24 w 159"/>
                <a:gd name="T43" fmla="*/ 122 h 431"/>
                <a:gd name="T44" fmla="*/ 19 w 159"/>
                <a:gd name="T45" fmla="*/ 169 h 431"/>
                <a:gd name="T46" fmla="*/ 20 w 159"/>
                <a:gd name="T47" fmla="*/ 195 h 431"/>
                <a:gd name="T48" fmla="*/ 20 w 159"/>
                <a:gd name="T49" fmla="*/ 258 h 431"/>
                <a:gd name="T50" fmla="*/ 17 w 159"/>
                <a:gd name="T51" fmla="*/ 300 h 431"/>
                <a:gd name="T52" fmla="*/ 19 w 159"/>
                <a:gd name="T53" fmla="*/ 344 h 431"/>
                <a:gd name="T54" fmla="*/ 53 w 159"/>
                <a:gd name="T55" fmla="*/ 379 h 431"/>
                <a:gd name="T56" fmla="*/ 88 w 159"/>
                <a:gd name="T57" fmla="*/ 431 h 431"/>
                <a:gd name="T58" fmla="*/ 99 w 159"/>
                <a:gd name="T59" fmla="*/ 428 h 431"/>
                <a:gd name="T60" fmla="*/ 106 w 159"/>
                <a:gd name="T61" fmla="*/ 426 h 431"/>
                <a:gd name="T62" fmla="*/ 108 w 159"/>
                <a:gd name="T63" fmla="*/ 4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431">
                  <a:moveTo>
                    <a:pt x="108" y="406"/>
                  </a:moveTo>
                  <a:lnTo>
                    <a:pt x="104" y="375"/>
                  </a:lnTo>
                  <a:lnTo>
                    <a:pt x="121" y="368"/>
                  </a:lnTo>
                  <a:lnTo>
                    <a:pt x="141" y="324"/>
                  </a:lnTo>
                  <a:lnTo>
                    <a:pt x="157" y="300"/>
                  </a:lnTo>
                  <a:lnTo>
                    <a:pt x="159" y="260"/>
                  </a:lnTo>
                  <a:lnTo>
                    <a:pt x="139" y="247"/>
                  </a:lnTo>
                  <a:lnTo>
                    <a:pt x="111" y="215"/>
                  </a:lnTo>
                  <a:lnTo>
                    <a:pt x="110" y="151"/>
                  </a:lnTo>
                  <a:lnTo>
                    <a:pt x="117" y="105"/>
                  </a:lnTo>
                  <a:lnTo>
                    <a:pt x="113" y="76"/>
                  </a:lnTo>
                  <a:lnTo>
                    <a:pt x="99" y="62"/>
                  </a:lnTo>
                  <a:lnTo>
                    <a:pt x="79" y="25"/>
                  </a:lnTo>
                  <a:lnTo>
                    <a:pt x="64" y="7"/>
                  </a:lnTo>
                  <a:lnTo>
                    <a:pt x="68" y="18"/>
                  </a:lnTo>
                  <a:lnTo>
                    <a:pt x="46" y="22"/>
                  </a:lnTo>
                  <a:lnTo>
                    <a:pt x="35" y="0"/>
                  </a:lnTo>
                  <a:lnTo>
                    <a:pt x="17" y="14"/>
                  </a:lnTo>
                  <a:lnTo>
                    <a:pt x="0" y="60"/>
                  </a:lnTo>
                  <a:lnTo>
                    <a:pt x="8" y="87"/>
                  </a:lnTo>
                  <a:lnTo>
                    <a:pt x="8" y="113"/>
                  </a:lnTo>
                  <a:lnTo>
                    <a:pt x="24" y="122"/>
                  </a:lnTo>
                  <a:lnTo>
                    <a:pt x="19" y="169"/>
                  </a:lnTo>
                  <a:lnTo>
                    <a:pt x="20" y="195"/>
                  </a:lnTo>
                  <a:lnTo>
                    <a:pt x="20" y="258"/>
                  </a:lnTo>
                  <a:lnTo>
                    <a:pt x="17" y="300"/>
                  </a:lnTo>
                  <a:lnTo>
                    <a:pt x="19" y="344"/>
                  </a:lnTo>
                  <a:lnTo>
                    <a:pt x="53" y="379"/>
                  </a:lnTo>
                  <a:lnTo>
                    <a:pt x="88" y="431"/>
                  </a:lnTo>
                  <a:lnTo>
                    <a:pt x="99" y="428"/>
                  </a:lnTo>
                  <a:lnTo>
                    <a:pt x="106" y="426"/>
                  </a:lnTo>
                  <a:lnTo>
                    <a:pt x="108" y="406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6502021" y="2993728"/>
              <a:ext cx="210119" cy="264991"/>
            </a:xfrm>
            <a:custGeom>
              <a:avLst/>
              <a:gdLst>
                <a:gd name="T0" fmla="*/ 80 w 157"/>
                <a:gd name="T1" fmla="*/ 198 h 198"/>
                <a:gd name="T2" fmla="*/ 75 w 157"/>
                <a:gd name="T3" fmla="*/ 171 h 198"/>
                <a:gd name="T4" fmla="*/ 102 w 157"/>
                <a:gd name="T5" fmla="*/ 153 h 198"/>
                <a:gd name="T6" fmla="*/ 120 w 157"/>
                <a:gd name="T7" fmla="*/ 160 h 198"/>
                <a:gd name="T8" fmla="*/ 142 w 157"/>
                <a:gd name="T9" fmla="*/ 142 h 198"/>
                <a:gd name="T10" fmla="*/ 157 w 157"/>
                <a:gd name="T11" fmla="*/ 93 h 198"/>
                <a:gd name="T12" fmla="*/ 144 w 157"/>
                <a:gd name="T13" fmla="*/ 69 h 198"/>
                <a:gd name="T14" fmla="*/ 117 w 157"/>
                <a:gd name="T15" fmla="*/ 36 h 198"/>
                <a:gd name="T16" fmla="*/ 84 w 157"/>
                <a:gd name="T17" fmla="*/ 4 h 198"/>
                <a:gd name="T18" fmla="*/ 60 w 157"/>
                <a:gd name="T19" fmla="*/ 0 h 198"/>
                <a:gd name="T20" fmla="*/ 51 w 157"/>
                <a:gd name="T21" fmla="*/ 49 h 198"/>
                <a:gd name="T22" fmla="*/ 42 w 157"/>
                <a:gd name="T23" fmla="*/ 47 h 198"/>
                <a:gd name="T24" fmla="*/ 44 w 157"/>
                <a:gd name="T25" fmla="*/ 51 h 198"/>
                <a:gd name="T26" fmla="*/ 26 w 157"/>
                <a:gd name="T27" fmla="*/ 58 h 198"/>
                <a:gd name="T28" fmla="*/ 0 w 157"/>
                <a:gd name="T29" fmla="*/ 69 h 198"/>
                <a:gd name="T30" fmla="*/ 9 w 157"/>
                <a:gd name="T31" fmla="*/ 91 h 198"/>
                <a:gd name="T32" fmla="*/ 24 w 157"/>
                <a:gd name="T33" fmla="*/ 109 h 198"/>
                <a:gd name="T34" fmla="*/ 44 w 157"/>
                <a:gd name="T35" fmla="*/ 146 h 198"/>
                <a:gd name="T36" fmla="*/ 58 w 157"/>
                <a:gd name="T37" fmla="*/ 160 h 198"/>
                <a:gd name="T38" fmla="*/ 62 w 157"/>
                <a:gd name="T39" fmla="*/ 164 h 198"/>
                <a:gd name="T40" fmla="*/ 62 w 157"/>
                <a:gd name="T41" fmla="*/ 189 h 198"/>
                <a:gd name="T42" fmla="*/ 62 w 157"/>
                <a:gd name="T43" fmla="*/ 198 h 198"/>
                <a:gd name="T44" fmla="*/ 80 w 157"/>
                <a:gd name="T4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198">
                  <a:moveTo>
                    <a:pt x="80" y="198"/>
                  </a:moveTo>
                  <a:lnTo>
                    <a:pt x="75" y="171"/>
                  </a:lnTo>
                  <a:lnTo>
                    <a:pt x="102" y="153"/>
                  </a:lnTo>
                  <a:lnTo>
                    <a:pt x="120" y="160"/>
                  </a:lnTo>
                  <a:lnTo>
                    <a:pt x="142" y="142"/>
                  </a:lnTo>
                  <a:lnTo>
                    <a:pt x="157" y="93"/>
                  </a:lnTo>
                  <a:lnTo>
                    <a:pt x="144" y="69"/>
                  </a:lnTo>
                  <a:lnTo>
                    <a:pt x="117" y="36"/>
                  </a:lnTo>
                  <a:lnTo>
                    <a:pt x="84" y="4"/>
                  </a:lnTo>
                  <a:lnTo>
                    <a:pt x="60" y="0"/>
                  </a:lnTo>
                  <a:lnTo>
                    <a:pt x="51" y="49"/>
                  </a:lnTo>
                  <a:lnTo>
                    <a:pt x="42" y="47"/>
                  </a:lnTo>
                  <a:lnTo>
                    <a:pt x="44" y="51"/>
                  </a:lnTo>
                  <a:lnTo>
                    <a:pt x="26" y="58"/>
                  </a:lnTo>
                  <a:lnTo>
                    <a:pt x="0" y="69"/>
                  </a:lnTo>
                  <a:lnTo>
                    <a:pt x="9" y="91"/>
                  </a:lnTo>
                  <a:lnTo>
                    <a:pt x="24" y="109"/>
                  </a:lnTo>
                  <a:lnTo>
                    <a:pt x="44" y="146"/>
                  </a:lnTo>
                  <a:lnTo>
                    <a:pt x="58" y="160"/>
                  </a:lnTo>
                  <a:lnTo>
                    <a:pt x="62" y="164"/>
                  </a:lnTo>
                  <a:lnTo>
                    <a:pt x="62" y="189"/>
                  </a:lnTo>
                  <a:lnTo>
                    <a:pt x="62" y="198"/>
                  </a:lnTo>
                  <a:lnTo>
                    <a:pt x="80" y="19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6326699" y="2934841"/>
              <a:ext cx="234209" cy="322540"/>
            </a:xfrm>
            <a:custGeom>
              <a:avLst/>
              <a:gdLst>
                <a:gd name="T0" fmla="*/ 76 w 175"/>
                <a:gd name="T1" fmla="*/ 188 h 241"/>
                <a:gd name="T2" fmla="*/ 93 w 175"/>
                <a:gd name="T3" fmla="*/ 142 h 241"/>
                <a:gd name="T4" fmla="*/ 111 w 175"/>
                <a:gd name="T5" fmla="*/ 128 h 241"/>
                <a:gd name="T6" fmla="*/ 122 w 175"/>
                <a:gd name="T7" fmla="*/ 150 h 241"/>
                <a:gd name="T8" fmla="*/ 144 w 175"/>
                <a:gd name="T9" fmla="*/ 146 h 241"/>
                <a:gd name="T10" fmla="*/ 140 w 175"/>
                <a:gd name="T11" fmla="*/ 135 h 241"/>
                <a:gd name="T12" fmla="*/ 131 w 175"/>
                <a:gd name="T13" fmla="*/ 113 h 241"/>
                <a:gd name="T14" fmla="*/ 157 w 175"/>
                <a:gd name="T15" fmla="*/ 102 h 241"/>
                <a:gd name="T16" fmla="*/ 175 w 175"/>
                <a:gd name="T17" fmla="*/ 95 h 241"/>
                <a:gd name="T18" fmla="*/ 173 w 175"/>
                <a:gd name="T19" fmla="*/ 91 h 241"/>
                <a:gd name="T20" fmla="*/ 151 w 175"/>
                <a:gd name="T21" fmla="*/ 88 h 241"/>
                <a:gd name="T22" fmla="*/ 122 w 175"/>
                <a:gd name="T23" fmla="*/ 59 h 241"/>
                <a:gd name="T24" fmla="*/ 93 w 175"/>
                <a:gd name="T25" fmla="*/ 51 h 241"/>
                <a:gd name="T26" fmla="*/ 67 w 175"/>
                <a:gd name="T27" fmla="*/ 13 h 241"/>
                <a:gd name="T28" fmla="*/ 45 w 175"/>
                <a:gd name="T29" fmla="*/ 0 h 241"/>
                <a:gd name="T30" fmla="*/ 47 w 175"/>
                <a:gd name="T31" fmla="*/ 37 h 241"/>
                <a:gd name="T32" fmla="*/ 29 w 175"/>
                <a:gd name="T33" fmla="*/ 31 h 241"/>
                <a:gd name="T34" fmla="*/ 5 w 175"/>
                <a:gd name="T35" fmla="*/ 66 h 241"/>
                <a:gd name="T36" fmla="*/ 0 w 175"/>
                <a:gd name="T37" fmla="*/ 91 h 241"/>
                <a:gd name="T38" fmla="*/ 11 w 175"/>
                <a:gd name="T39" fmla="*/ 137 h 241"/>
                <a:gd name="T40" fmla="*/ 24 w 175"/>
                <a:gd name="T41" fmla="*/ 166 h 241"/>
                <a:gd name="T42" fmla="*/ 16 w 175"/>
                <a:gd name="T43" fmla="*/ 162 h 241"/>
                <a:gd name="T44" fmla="*/ 36 w 175"/>
                <a:gd name="T45" fmla="*/ 186 h 241"/>
                <a:gd name="T46" fmla="*/ 65 w 175"/>
                <a:gd name="T47" fmla="*/ 219 h 241"/>
                <a:gd name="T48" fmla="*/ 84 w 175"/>
                <a:gd name="T49" fmla="*/ 241 h 241"/>
                <a:gd name="T50" fmla="*/ 84 w 175"/>
                <a:gd name="T51" fmla="*/ 215 h 241"/>
                <a:gd name="T52" fmla="*/ 76 w 175"/>
                <a:gd name="T53" fmla="*/ 18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241">
                  <a:moveTo>
                    <a:pt x="76" y="188"/>
                  </a:moveTo>
                  <a:lnTo>
                    <a:pt x="93" y="142"/>
                  </a:lnTo>
                  <a:lnTo>
                    <a:pt x="111" y="128"/>
                  </a:lnTo>
                  <a:lnTo>
                    <a:pt x="122" y="150"/>
                  </a:lnTo>
                  <a:lnTo>
                    <a:pt x="144" y="146"/>
                  </a:lnTo>
                  <a:lnTo>
                    <a:pt x="140" y="135"/>
                  </a:lnTo>
                  <a:lnTo>
                    <a:pt x="131" y="113"/>
                  </a:lnTo>
                  <a:lnTo>
                    <a:pt x="157" y="102"/>
                  </a:lnTo>
                  <a:lnTo>
                    <a:pt x="175" y="95"/>
                  </a:lnTo>
                  <a:lnTo>
                    <a:pt x="173" y="91"/>
                  </a:lnTo>
                  <a:lnTo>
                    <a:pt x="151" y="88"/>
                  </a:lnTo>
                  <a:lnTo>
                    <a:pt x="122" y="59"/>
                  </a:lnTo>
                  <a:lnTo>
                    <a:pt x="93" y="51"/>
                  </a:lnTo>
                  <a:lnTo>
                    <a:pt x="67" y="13"/>
                  </a:lnTo>
                  <a:lnTo>
                    <a:pt x="45" y="0"/>
                  </a:lnTo>
                  <a:lnTo>
                    <a:pt x="47" y="37"/>
                  </a:lnTo>
                  <a:lnTo>
                    <a:pt x="29" y="31"/>
                  </a:lnTo>
                  <a:lnTo>
                    <a:pt x="5" y="66"/>
                  </a:lnTo>
                  <a:lnTo>
                    <a:pt x="0" y="91"/>
                  </a:lnTo>
                  <a:lnTo>
                    <a:pt x="11" y="137"/>
                  </a:lnTo>
                  <a:lnTo>
                    <a:pt x="24" y="166"/>
                  </a:lnTo>
                  <a:lnTo>
                    <a:pt x="16" y="162"/>
                  </a:lnTo>
                  <a:lnTo>
                    <a:pt x="36" y="186"/>
                  </a:lnTo>
                  <a:lnTo>
                    <a:pt x="65" y="219"/>
                  </a:lnTo>
                  <a:lnTo>
                    <a:pt x="84" y="241"/>
                  </a:lnTo>
                  <a:lnTo>
                    <a:pt x="84" y="215"/>
                  </a:lnTo>
                  <a:lnTo>
                    <a:pt x="76" y="18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6796456" y="2726060"/>
              <a:ext cx="20075" cy="33459"/>
            </a:xfrm>
            <a:custGeom>
              <a:avLst/>
              <a:gdLst>
                <a:gd name="T0" fmla="*/ 15 w 15"/>
                <a:gd name="T1" fmla="*/ 2 h 25"/>
                <a:gd name="T2" fmla="*/ 10 w 15"/>
                <a:gd name="T3" fmla="*/ 0 h 25"/>
                <a:gd name="T4" fmla="*/ 0 w 15"/>
                <a:gd name="T5" fmla="*/ 25 h 25"/>
                <a:gd name="T6" fmla="*/ 15 w 15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5">
                  <a:moveTo>
                    <a:pt x="15" y="2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6777719" y="2759518"/>
              <a:ext cx="706643" cy="607606"/>
            </a:xfrm>
            <a:custGeom>
              <a:avLst/>
              <a:gdLst>
                <a:gd name="T0" fmla="*/ 495 w 528"/>
                <a:gd name="T1" fmla="*/ 73 h 454"/>
                <a:gd name="T2" fmla="*/ 448 w 528"/>
                <a:gd name="T3" fmla="*/ 51 h 454"/>
                <a:gd name="T4" fmla="*/ 399 w 528"/>
                <a:gd name="T5" fmla="*/ 49 h 454"/>
                <a:gd name="T6" fmla="*/ 353 w 528"/>
                <a:gd name="T7" fmla="*/ 57 h 454"/>
                <a:gd name="T8" fmla="*/ 324 w 528"/>
                <a:gd name="T9" fmla="*/ 89 h 454"/>
                <a:gd name="T10" fmla="*/ 280 w 528"/>
                <a:gd name="T11" fmla="*/ 109 h 454"/>
                <a:gd name="T12" fmla="*/ 220 w 528"/>
                <a:gd name="T13" fmla="*/ 104 h 454"/>
                <a:gd name="T14" fmla="*/ 158 w 528"/>
                <a:gd name="T15" fmla="*/ 104 h 454"/>
                <a:gd name="T16" fmla="*/ 95 w 528"/>
                <a:gd name="T17" fmla="*/ 91 h 454"/>
                <a:gd name="T18" fmla="*/ 47 w 528"/>
                <a:gd name="T19" fmla="*/ 89 h 454"/>
                <a:gd name="T20" fmla="*/ 58 w 528"/>
                <a:gd name="T21" fmla="*/ 60 h 454"/>
                <a:gd name="T22" fmla="*/ 42 w 528"/>
                <a:gd name="T23" fmla="*/ 46 h 454"/>
                <a:gd name="T24" fmla="*/ 14 w 528"/>
                <a:gd name="T25" fmla="*/ 0 h 454"/>
                <a:gd name="T26" fmla="*/ 25 w 528"/>
                <a:gd name="T27" fmla="*/ 29 h 454"/>
                <a:gd name="T28" fmla="*/ 22 w 528"/>
                <a:gd name="T29" fmla="*/ 48 h 454"/>
                <a:gd name="T30" fmla="*/ 0 w 528"/>
                <a:gd name="T31" fmla="*/ 80 h 454"/>
                <a:gd name="T32" fmla="*/ 14 w 528"/>
                <a:gd name="T33" fmla="*/ 126 h 454"/>
                <a:gd name="T34" fmla="*/ 36 w 528"/>
                <a:gd name="T35" fmla="*/ 160 h 454"/>
                <a:gd name="T36" fmla="*/ 62 w 528"/>
                <a:gd name="T37" fmla="*/ 193 h 454"/>
                <a:gd name="T38" fmla="*/ 33 w 528"/>
                <a:gd name="T39" fmla="*/ 224 h 454"/>
                <a:gd name="T40" fmla="*/ 14 w 528"/>
                <a:gd name="T41" fmla="*/ 253 h 454"/>
                <a:gd name="T42" fmla="*/ 25 w 528"/>
                <a:gd name="T43" fmla="*/ 288 h 454"/>
                <a:gd name="T44" fmla="*/ 16 w 528"/>
                <a:gd name="T45" fmla="*/ 310 h 454"/>
                <a:gd name="T46" fmla="*/ 7 w 528"/>
                <a:gd name="T47" fmla="*/ 310 h 454"/>
                <a:gd name="T48" fmla="*/ 14 w 528"/>
                <a:gd name="T49" fmla="*/ 321 h 454"/>
                <a:gd name="T50" fmla="*/ 44 w 528"/>
                <a:gd name="T51" fmla="*/ 341 h 454"/>
                <a:gd name="T52" fmla="*/ 65 w 528"/>
                <a:gd name="T53" fmla="*/ 384 h 454"/>
                <a:gd name="T54" fmla="*/ 75 w 528"/>
                <a:gd name="T55" fmla="*/ 434 h 454"/>
                <a:gd name="T56" fmla="*/ 80 w 528"/>
                <a:gd name="T57" fmla="*/ 448 h 454"/>
                <a:gd name="T58" fmla="*/ 138 w 528"/>
                <a:gd name="T59" fmla="*/ 432 h 454"/>
                <a:gd name="T60" fmla="*/ 200 w 528"/>
                <a:gd name="T61" fmla="*/ 419 h 454"/>
                <a:gd name="T62" fmla="*/ 222 w 528"/>
                <a:gd name="T63" fmla="*/ 437 h 454"/>
                <a:gd name="T64" fmla="*/ 269 w 528"/>
                <a:gd name="T65" fmla="*/ 454 h 454"/>
                <a:gd name="T66" fmla="*/ 306 w 528"/>
                <a:gd name="T67" fmla="*/ 454 h 454"/>
                <a:gd name="T68" fmla="*/ 348 w 528"/>
                <a:gd name="T69" fmla="*/ 448 h 454"/>
                <a:gd name="T70" fmla="*/ 355 w 528"/>
                <a:gd name="T71" fmla="*/ 404 h 454"/>
                <a:gd name="T72" fmla="*/ 368 w 528"/>
                <a:gd name="T73" fmla="*/ 388 h 454"/>
                <a:gd name="T74" fmla="*/ 373 w 528"/>
                <a:gd name="T75" fmla="*/ 383 h 454"/>
                <a:gd name="T76" fmla="*/ 411 w 528"/>
                <a:gd name="T77" fmla="*/ 363 h 454"/>
                <a:gd name="T78" fmla="*/ 455 w 528"/>
                <a:gd name="T79" fmla="*/ 343 h 454"/>
                <a:gd name="T80" fmla="*/ 475 w 528"/>
                <a:gd name="T81" fmla="*/ 364 h 454"/>
                <a:gd name="T82" fmla="*/ 510 w 528"/>
                <a:gd name="T83" fmla="*/ 363 h 454"/>
                <a:gd name="T84" fmla="*/ 510 w 528"/>
                <a:gd name="T85" fmla="*/ 348 h 454"/>
                <a:gd name="T86" fmla="*/ 510 w 528"/>
                <a:gd name="T87" fmla="*/ 341 h 454"/>
                <a:gd name="T88" fmla="*/ 488 w 528"/>
                <a:gd name="T89" fmla="*/ 292 h 454"/>
                <a:gd name="T90" fmla="*/ 461 w 528"/>
                <a:gd name="T91" fmla="*/ 286 h 454"/>
                <a:gd name="T92" fmla="*/ 486 w 528"/>
                <a:gd name="T93" fmla="*/ 248 h 454"/>
                <a:gd name="T94" fmla="*/ 501 w 528"/>
                <a:gd name="T95" fmla="*/ 237 h 454"/>
                <a:gd name="T96" fmla="*/ 510 w 528"/>
                <a:gd name="T97" fmla="*/ 210 h 454"/>
                <a:gd name="T98" fmla="*/ 517 w 528"/>
                <a:gd name="T99" fmla="*/ 160 h 454"/>
                <a:gd name="T100" fmla="*/ 528 w 528"/>
                <a:gd name="T101" fmla="*/ 106 h 454"/>
                <a:gd name="T102" fmla="*/ 526 w 528"/>
                <a:gd name="T103" fmla="*/ 88 h 454"/>
                <a:gd name="T104" fmla="*/ 526 w 528"/>
                <a:gd name="T105" fmla="*/ 88 h 454"/>
                <a:gd name="T106" fmla="*/ 495 w 528"/>
                <a:gd name="T107" fmla="*/ 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8" h="454">
                  <a:moveTo>
                    <a:pt x="495" y="73"/>
                  </a:moveTo>
                  <a:lnTo>
                    <a:pt x="448" y="51"/>
                  </a:lnTo>
                  <a:lnTo>
                    <a:pt x="399" y="49"/>
                  </a:lnTo>
                  <a:lnTo>
                    <a:pt x="353" y="57"/>
                  </a:lnTo>
                  <a:lnTo>
                    <a:pt x="324" y="89"/>
                  </a:lnTo>
                  <a:lnTo>
                    <a:pt x="280" y="109"/>
                  </a:lnTo>
                  <a:lnTo>
                    <a:pt x="220" y="104"/>
                  </a:lnTo>
                  <a:lnTo>
                    <a:pt x="158" y="104"/>
                  </a:lnTo>
                  <a:lnTo>
                    <a:pt x="95" y="91"/>
                  </a:lnTo>
                  <a:lnTo>
                    <a:pt x="47" y="89"/>
                  </a:lnTo>
                  <a:lnTo>
                    <a:pt x="58" y="60"/>
                  </a:lnTo>
                  <a:lnTo>
                    <a:pt x="42" y="46"/>
                  </a:lnTo>
                  <a:lnTo>
                    <a:pt x="14" y="0"/>
                  </a:lnTo>
                  <a:lnTo>
                    <a:pt x="25" y="29"/>
                  </a:lnTo>
                  <a:lnTo>
                    <a:pt x="22" y="48"/>
                  </a:lnTo>
                  <a:lnTo>
                    <a:pt x="0" y="80"/>
                  </a:lnTo>
                  <a:lnTo>
                    <a:pt x="14" y="126"/>
                  </a:lnTo>
                  <a:lnTo>
                    <a:pt x="36" y="160"/>
                  </a:lnTo>
                  <a:lnTo>
                    <a:pt x="62" y="193"/>
                  </a:lnTo>
                  <a:lnTo>
                    <a:pt x="33" y="224"/>
                  </a:lnTo>
                  <a:lnTo>
                    <a:pt x="14" y="253"/>
                  </a:lnTo>
                  <a:lnTo>
                    <a:pt x="25" y="288"/>
                  </a:lnTo>
                  <a:lnTo>
                    <a:pt x="16" y="310"/>
                  </a:lnTo>
                  <a:lnTo>
                    <a:pt x="7" y="310"/>
                  </a:lnTo>
                  <a:lnTo>
                    <a:pt x="14" y="321"/>
                  </a:lnTo>
                  <a:lnTo>
                    <a:pt x="44" y="341"/>
                  </a:lnTo>
                  <a:lnTo>
                    <a:pt x="65" y="384"/>
                  </a:lnTo>
                  <a:lnTo>
                    <a:pt x="75" y="434"/>
                  </a:lnTo>
                  <a:lnTo>
                    <a:pt x="80" y="448"/>
                  </a:lnTo>
                  <a:lnTo>
                    <a:pt x="138" y="432"/>
                  </a:lnTo>
                  <a:lnTo>
                    <a:pt x="200" y="419"/>
                  </a:lnTo>
                  <a:lnTo>
                    <a:pt x="222" y="437"/>
                  </a:lnTo>
                  <a:lnTo>
                    <a:pt x="269" y="454"/>
                  </a:lnTo>
                  <a:lnTo>
                    <a:pt x="306" y="454"/>
                  </a:lnTo>
                  <a:lnTo>
                    <a:pt x="348" y="448"/>
                  </a:lnTo>
                  <a:lnTo>
                    <a:pt x="355" y="404"/>
                  </a:lnTo>
                  <a:lnTo>
                    <a:pt x="368" y="388"/>
                  </a:lnTo>
                  <a:lnTo>
                    <a:pt x="373" y="383"/>
                  </a:lnTo>
                  <a:lnTo>
                    <a:pt x="411" y="363"/>
                  </a:lnTo>
                  <a:lnTo>
                    <a:pt x="455" y="343"/>
                  </a:lnTo>
                  <a:lnTo>
                    <a:pt x="475" y="364"/>
                  </a:lnTo>
                  <a:lnTo>
                    <a:pt x="510" y="363"/>
                  </a:lnTo>
                  <a:lnTo>
                    <a:pt x="510" y="348"/>
                  </a:lnTo>
                  <a:lnTo>
                    <a:pt x="510" y="341"/>
                  </a:lnTo>
                  <a:lnTo>
                    <a:pt x="488" y="292"/>
                  </a:lnTo>
                  <a:lnTo>
                    <a:pt x="461" y="286"/>
                  </a:lnTo>
                  <a:lnTo>
                    <a:pt x="486" y="248"/>
                  </a:lnTo>
                  <a:lnTo>
                    <a:pt x="501" y="237"/>
                  </a:lnTo>
                  <a:lnTo>
                    <a:pt x="510" y="210"/>
                  </a:lnTo>
                  <a:lnTo>
                    <a:pt x="517" y="160"/>
                  </a:lnTo>
                  <a:lnTo>
                    <a:pt x="528" y="106"/>
                  </a:lnTo>
                  <a:lnTo>
                    <a:pt x="526" y="88"/>
                  </a:lnTo>
                  <a:lnTo>
                    <a:pt x="526" y="88"/>
                  </a:lnTo>
                  <a:lnTo>
                    <a:pt x="495" y="73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6348113" y="2435640"/>
              <a:ext cx="512583" cy="748132"/>
            </a:xfrm>
            <a:custGeom>
              <a:avLst/>
              <a:gdLst>
                <a:gd name="T0" fmla="*/ 20 w 383"/>
                <a:gd name="T1" fmla="*/ 107 h 559"/>
                <a:gd name="T2" fmla="*/ 26 w 383"/>
                <a:gd name="T3" fmla="*/ 129 h 559"/>
                <a:gd name="T4" fmla="*/ 9 w 383"/>
                <a:gd name="T5" fmla="*/ 169 h 559"/>
                <a:gd name="T6" fmla="*/ 2 w 383"/>
                <a:gd name="T7" fmla="*/ 168 h 559"/>
                <a:gd name="T8" fmla="*/ 37 w 383"/>
                <a:gd name="T9" fmla="*/ 173 h 559"/>
                <a:gd name="T10" fmla="*/ 49 w 383"/>
                <a:gd name="T11" fmla="*/ 193 h 559"/>
                <a:gd name="T12" fmla="*/ 39 w 383"/>
                <a:gd name="T13" fmla="*/ 266 h 559"/>
                <a:gd name="T14" fmla="*/ 75 w 383"/>
                <a:gd name="T15" fmla="*/ 310 h 559"/>
                <a:gd name="T16" fmla="*/ 69 w 383"/>
                <a:gd name="T17" fmla="*/ 346 h 559"/>
                <a:gd name="T18" fmla="*/ 55 w 383"/>
                <a:gd name="T19" fmla="*/ 366 h 559"/>
                <a:gd name="T20" fmla="*/ 29 w 383"/>
                <a:gd name="T21" fmla="*/ 370 h 559"/>
                <a:gd name="T22" fmla="*/ 51 w 383"/>
                <a:gd name="T23" fmla="*/ 386 h 559"/>
                <a:gd name="T24" fmla="*/ 106 w 383"/>
                <a:gd name="T25" fmla="*/ 432 h 559"/>
                <a:gd name="T26" fmla="*/ 157 w 383"/>
                <a:gd name="T27" fmla="*/ 464 h 559"/>
                <a:gd name="T28" fmla="*/ 175 w 383"/>
                <a:gd name="T29" fmla="*/ 417 h 559"/>
                <a:gd name="T30" fmla="*/ 232 w 383"/>
                <a:gd name="T31" fmla="*/ 453 h 559"/>
                <a:gd name="T32" fmla="*/ 272 w 383"/>
                <a:gd name="T33" fmla="*/ 510 h 559"/>
                <a:gd name="T34" fmla="*/ 295 w 383"/>
                <a:gd name="T35" fmla="*/ 552 h 559"/>
                <a:gd name="T36" fmla="*/ 337 w 383"/>
                <a:gd name="T37" fmla="*/ 552 h 559"/>
                <a:gd name="T38" fmla="*/ 335 w 383"/>
                <a:gd name="T39" fmla="*/ 495 h 559"/>
                <a:gd name="T40" fmla="*/ 383 w 383"/>
                <a:gd name="T41" fmla="*/ 435 h 559"/>
                <a:gd name="T42" fmla="*/ 335 w 383"/>
                <a:gd name="T43" fmla="*/ 368 h 559"/>
                <a:gd name="T44" fmla="*/ 343 w 383"/>
                <a:gd name="T45" fmla="*/ 290 h 559"/>
                <a:gd name="T46" fmla="*/ 335 w 383"/>
                <a:gd name="T47" fmla="*/ 242 h 559"/>
                <a:gd name="T48" fmla="*/ 323 w 383"/>
                <a:gd name="T49" fmla="*/ 208 h 559"/>
                <a:gd name="T50" fmla="*/ 261 w 383"/>
                <a:gd name="T51" fmla="*/ 213 h 559"/>
                <a:gd name="T52" fmla="*/ 237 w 383"/>
                <a:gd name="T53" fmla="*/ 169 h 559"/>
                <a:gd name="T54" fmla="*/ 243 w 383"/>
                <a:gd name="T55" fmla="*/ 137 h 559"/>
                <a:gd name="T56" fmla="*/ 175 w 383"/>
                <a:gd name="T57" fmla="*/ 91 h 559"/>
                <a:gd name="T58" fmla="*/ 161 w 383"/>
                <a:gd name="T59" fmla="*/ 36 h 559"/>
                <a:gd name="T60" fmla="*/ 131 w 383"/>
                <a:gd name="T61" fmla="*/ 0 h 559"/>
                <a:gd name="T62" fmla="*/ 60 w 383"/>
                <a:gd name="T63" fmla="*/ 9 h 559"/>
                <a:gd name="T64" fmla="*/ 0 w 383"/>
                <a:gd name="T65" fmla="*/ 35 h 559"/>
                <a:gd name="T66" fmla="*/ 4 w 383"/>
                <a:gd name="T67" fmla="*/ 87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59">
                  <a:moveTo>
                    <a:pt x="4" y="87"/>
                  </a:moveTo>
                  <a:lnTo>
                    <a:pt x="20" y="107"/>
                  </a:lnTo>
                  <a:lnTo>
                    <a:pt x="46" y="127"/>
                  </a:lnTo>
                  <a:lnTo>
                    <a:pt x="26" y="129"/>
                  </a:lnTo>
                  <a:lnTo>
                    <a:pt x="29" y="173"/>
                  </a:lnTo>
                  <a:lnTo>
                    <a:pt x="9" y="169"/>
                  </a:lnTo>
                  <a:lnTo>
                    <a:pt x="2" y="166"/>
                  </a:lnTo>
                  <a:lnTo>
                    <a:pt x="2" y="168"/>
                  </a:lnTo>
                  <a:lnTo>
                    <a:pt x="18" y="182"/>
                  </a:lnTo>
                  <a:lnTo>
                    <a:pt x="37" y="173"/>
                  </a:lnTo>
                  <a:lnTo>
                    <a:pt x="49" y="180"/>
                  </a:lnTo>
                  <a:lnTo>
                    <a:pt x="49" y="193"/>
                  </a:lnTo>
                  <a:lnTo>
                    <a:pt x="37" y="233"/>
                  </a:lnTo>
                  <a:lnTo>
                    <a:pt x="39" y="266"/>
                  </a:lnTo>
                  <a:lnTo>
                    <a:pt x="75" y="293"/>
                  </a:lnTo>
                  <a:lnTo>
                    <a:pt x="75" y="310"/>
                  </a:lnTo>
                  <a:lnTo>
                    <a:pt x="46" y="308"/>
                  </a:lnTo>
                  <a:lnTo>
                    <a:pt x="69" y="346"/>
                  </a:lnTo>
                  <a:lnTo>
                    <a:pt x="68" y="371"/>
                  </a:lnTo>
                  <a:lnTo>
                    <a:pt x="55" y="366"/>
                  </a:lnTo>
                  <a:lnTo>
                    <a:pt x="42" y="373"/>
                  </a:lnTo>
                  <a:lnTo>
                    <a:pt x="29" y="370"/>
                  </a:lnTo>
                  <a:lnTo>
                    <a:pt x="29" y="373"/>
                  </a:lnTo>
                  <a:lnTo>
                    <a:pt x="51" y="386"/>
                  </a:lnTo>
                  <a:lnTo>
                    <a:pt x="77" y="424"/>
                  </a:lnTo>
                  <a:lnTo>
                    <a:pt x="106" y="432"/>
                  </a:lnTo>
                  <a:lnTo>
                    <a:pt x="135" y="461"/>
                  </a:lnTo>
                  <a:lnTo>
                    <a:pt x="157" y="464"/>
                  </a:lnTo>
                  <a:lnTo>
                    <a:pt x="166" y="466"/>
                  </a:lnTo>
                  <a:lnTo>
                    <a:pt x="175" y="417"/>
                  </a:lnTo>
                  <a:lnTo>
                    <a:pt x="199" y="421"/>
                  </a:lnTo>
                  <a:lnTo>
                    <a:pt x="232" y="453"/>
                  </a:lnTo>
                  <a:lnTo>
                    <a:pt x="259" y="486"/>
                  </a:lnTo>
                  <a:lnTo>
                    <a:pt x="272" y="510"/>
                  </a:lnTo>
                  <a:lnTo>
                    <a:pt x="257" y="559"/>
                  </a:lnTo>
                  <a:lnTo>
                    <a:pt x="295" y="552"/>
                  </a:lnTo>
                  <a:lnTo>
                    <a:pt x="328" y="552"/>
                  </a:lnTo>
                  <a:lnTo>
                    <a:pt x="337" y="552"/>
                  </a:lnTo>
                  <a:lnTo>
                    <a:pt x="346" y="530"/>
                  </a:lnTo>
                  <a:lnTo>
                    <a:pt x="335" y="495"/>
                  </a:lnTo>
                  <a:lnTo>
                    <a:pt x="354" y="466"/>
                  </a:lnTo>
                  <a:lnTo>
                    <a:pt x="383" y="435"/>
                  </a:lnTo>
                  <a:lnTo>
                    <a:pt x="357" y="402"/>
                  </a:lnTo>
                  <a:lnTo>
                    <a:pt x="335" y="368"/>
                  </a:lnTo>
                  <a:lnTo>
                    <a:pt x="321" y="322"/>
                  </a:lnTo>
                  <a:lnTo>
                    <a:pt x="343" y="290"/>
                  </a:lnTo>
                  <a:lnTo>
                    <a:pt x="346" y="271"/>
                  </a:lnTo>
                  <a:lnTo>
                    <a:pt x="335" y="242"/>
                  </a:lnTo>
                  <a:lnTo>
                    <a:pt x="345" y="217"/>
                  </a:lnTo>
                  <a:lnTo>
                    <a:pt x="323" y="208"/>
                  </a:lnTo>
                  <a:lnTo>
                    <a:pt x="301" y="229"/>
                  </a:lnTo>
                  <a:lnTo>
                    <a:pt x="261" y="213"/>
                  </a:lnTo>
                  <a:lnTo>
                    <a:pt x="233" y="186"/>
                  </a:lnTo>
                  <a:lnTo>
                    <a:pt x="237" y="169"/>
                  </a:lnTo>
                  <a:lnTo>
                    <a:pt x="233" y="157"/>
                  </a:lnTo>
                  <a:lnTo>
                    <a:pt x="243" y="137"/>
                  </a:lnTo>
                  <a:lnTo>
                    <a:pt x="195" y="111"/>
                  </a:lnTo>
                  <a:lnTo>
                    <a:pt x="175" y="91"/>
                  </a:lnTo>
                  <a:lnTo>
                    <a:pt x="181" y="66"/>
                  </a:lnTo>
                  <a:lnTo>
                    <a:pt x="161" y="36"/>
                  </a:lnTo>
                  <a:lnTo>
                    <a:pt x="135" y="7"/>
                  </a:lnTo>
                  <a:lnTo>
                    <a:pt x="131" y="0"/>
                  </a:lnTo>
                  <a:lnTo>
                    <a:pt x="108" y="5"/>
                  </a:lnTo>
                  <a:lnTo>
                    <a:pt x="60" y="9"/>
                  </a:lnTo>
                  <a:lnTo>
                    <a:pt x="20" y="26"/>
                  </a:lnTo>
                  <a:lnTo>
                    <a:pt x="0" y="35"/>
                  </a:lnTo>
                  <a:lnTo>
                    <a:pt x="8" y="55"/>
                  </a:lnTo>
                  <a:lnTo>
                    <a:pt x="4" y="87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5992115" y="2605609"/>
              <a:ext cx="456373" cy="551396"/>
            </a:xfrm>
            <a:custGeom>
              <a:avLst/>
              <a:gdLst>
                <a:gd name="T0" fmla="*/ 143 w 187"/>
                <a:gd name="T1" fmla="*/ 210 h 226"/>
                <a:gd name="T2" fmla="*/ 137 w 187"/>
                <a:gd name="T3" fmla="*/ 185 h 226"/>
                <a:gd name="T4" fmla="*/ 140 w 187"/>
                <a:gd name="T5" fmla="*/ 171 h 226"/>
                <a:gd name="T6" fmla="*/ 153 w 187"/>
                <a:gd name="T7" fmla="*/ 152 h 226"/>
                <a:gd name="T8" fmla="*/ 163 w 187"/>
                <a:gd name="T9" fmla="*/ 155 h 226"/>
                <a:gd name="T10" fmla="*/ 162 w 187"/>
                <a:gd name="T11" fmla="*/ 135 h 226"/>
                <a:gd name="T12" fmla="*/ 162 w 187"/>
                <a:gd name="T13" fmla="*/ 133 h 226"/>
                <a:gd name="T14" fmla="*/ 169 w 187"/>
                <a:gd name="T15" fmla="*/ 135 h 226"/>
                <a:gd name="T16" fmla="*/ 176 w 187"/>
                <a:gd name="T17" fmla="*/ 131 h 226"/>
                <a:gd name="T18" fmla="*/ 183 w 187"/>
                <a:gd name="T19" fmla="*/ 134 h 226"/>
                <a:gd name="T20" fmla="*/ 184 w 187"/>
                <a:gd name="T21" fmla="*/ 120 h 226"/>
                <a:gd name="T22" fmla="*/ 171 w 187"/>
                <a:gd name="T23" fmla="*/ 99 h 226"/>
                <a:gd name="T24" fmla="*/ 187 w 187"/>
                <a:gd name="T25" fmla="*/ 100 h 226"/>
                <a:gd name="T26" fmla="*/ 187 w 187"/>
                <a:gd name="T27" fmla="*/ 91 h 226"/>
                <a:gd name="T28" fmla="*/ 167 w 187"/>
                <a:gd name="T29" fmla="*/ 76 h 226"/>
                <a:gd name="T30" fmla="*/ 166 w 187"/>
                <a:gd name="T31" fmla="*/ 58 h 226"/>
                <a:gd name="T32" fmla="*/ 173 w 187"/>
                <a:gd name="T33" fmla="*/ 36 h 226"/>
                <a:gd name="T34" fmla="*/ 173 w 187"/>
                <a:gd name="T35" fmla="*/ 29 h 226"/>
                <a:gd name="T36" fmla="*/ 166 w 187"/>
                <a:gd name="T37" fmla="*/ 25 h 226"/>
                <a:gd name="T38" fmla="*/ 156 w 187"/>
                <a:gd name="T39" fmla="*/ 30 h 226"/>
                <a:gd name="T40" fmla="*/ 147 w 187"/>
                <a:gd name="T41" fmla="*/ 22 h 226"/>
                <a:gd name="T42" fmla="*/ 147 w 187"/>
                <a:gd name="T43" fmla="*/ 21 h 226"/>
                <a:gd name="T44" fmla="*/ 119 w 187"/>
                <a:gd name="T45" fmla="*/ 9 h 226"/>
                <a:gd name="T46" fmla="*/ 99 w 187"/>
                <a:gd name="T47" fmla="*/ 13 h 226"/>
                <a:gd name="T48" fmla="*/ 59 w 187"/>
                <a:gd name="T49" fmla="*/ 3 h 226"/>
                <a:gd name="T50" fmla="*/ 39 w 187"/>
                <a:gd name="T51" fmla="*/ 0 h 226"/>
                <a:gd name="T52" fmla="*/ 24 w 187"/>
                <a:gd name="T53" fmla="*/ 12 h 226"/>
                <a:gd name="T54" fmla="*/ 0 w 187"/>
                <a:gd name="T55" fmla="*/ 2 h 226"/>
                <a:gd name="T56" fmla="*/ 0 w 187"/>
                <a:gd name="T57" fmla="*/ 38 h 226"/>
                <a:gd name="T58" fmla="*/ 16 w 187"/>
                <a:gd name="T59" fmla="*/ 63 h 226"/>
                <a:gd name="T60" fmla="*/ 36 w 187"/>
                <a:gd name="T61" fmla="*/ 96 h 226"/>
                <a:gd name="T62" fmla="*/ 71 w 187"/>
                <a:gd name="T63" fmla="*/ 132 h 226"/>
                <a:gd name="T64" fmla="*/ 79 w 187"/>
                <a:gd name="T65" fmla="*/ 155 h 226"/>
                <a:gd name="T66" fmla="*/ 107 w 187"/>
                <a:gd name="T67" fmla="*/ 194 h 226"/>
                <a:gd name="T68" fmla="*/ 99 w 187"/>
                <a:gd name="T69" fmla="*/ 190 h 226"/>
                <a:gd name="T70" fmla="*/ 123 w 187"/>
                <a:gd name="T71" fmla="*/ 213 h 226"/>
                <a:gd name="T72" fmla="*/ 146 w 187"/>
                <a:gd name="T73" fmla="*/ 224 h 226"/>
                <a:gd name="T74" fmla="*/ 150 w 187"/>
                <a:gd name="T75" fmla="*/ 226 h 226"/>
                <a:gd name="T76" fmla="*/ 143 w 187"/>
                <a:gd name="T77" fmla="*/ 21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226">
                  <a:moveTo>
                    <a:pt x="143" y="210"/>
                  </a:moveTo>
                  <a:cubicBezTo>
                    <a:pt x="137" y="185"/>
                    <a:pt x="137" y="185"/>
                    <a:pt x="137" y="185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63" y="155"/>
                    <a:pt x="163" y="155"/>
                    <a:pt x="163" y="155"/>
                  </a:cubicBezTo>
                  <a:cubicBezTo>
                    <a:pt x="162" y="135"/>
                    <a:pt x="162" y="135"/>
                    <a:pt x="162" y="135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183" y="134"/>
                    <a:pt x="183" y="134"/>
                    <a:pt x="183" y="134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87" y="100"/>
                    <a:pt x="187" y="100"/>
                    <a:pt x="187" y="100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7" y="21"/>
                    <a:pt x="147" y="21"/>
                    <a:pt x="147" y="2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62" y="3"/>
                    <a:pt x="59" y="3"/>
                  </a:cubicBezTo>
                  <a:cubicBezTo>
                    <a:pt x="56" y="3"/>
                    <a:pt x="39" y="0"/>
                    <a:pt x="39" y="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35" y="92"/>
                    <a:pt x="36" y="96"/>
                  </a:cubicBezTo>
                  <a:cubicBezTo>
                    <a:pt x="37" y="101"/>
                    <a:pt x="71" y="132"/>
                    <a:pt x="71" y="132"/>
                  </a:cubicBezTo>
                  <a:cubicBezTo>
                    <a:pt x="71" y="132"/>
                    <a:pt x="76" y="147"/>
                    <a:pt x="79" y="155"/>
                  </a:cubicBezTo>
                  <a:cubicBezTo>
                    <a:pt x="82" y="162"/>
                    <a:pt x="107" y="194"/>
                    <a:pt x="107" y="194"/>
                  </a:cubicBezTo>
                  <a:cubicBezTo>
                    <a:pt x="99" y="190"/>
                    <a:pt x="99" y="190"/>
                    <a:pt x="99" y="190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46" y="224"/>
                    <a:pt x="146" y="224"/>
                    <a:pt x="146" y="224"/>
                  </a:cubicBezTo>
                  <a:cubicBezTo>
                    <a:pt x="150" y="226"/>
                    <a:pt x="150" y="226"/>
                    <a:pt x="150" y="226"/>
                  </a:cubicBezTo>
                  <a:lnTo>
                    <a:pt x="143" y="210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5729800" y="2345972"/>
              <a:ext cx="679876" cy="733410"/>
            </a:xfrm>
            <a:custGeom>
              <a:avLst/>
              <a:gdLst>
                <a:gd name="T0" fmla="*/ 187 w 279"/>
                <a:gd name="T1" fmla="*/ 262 h 301"/>
                <a:gd name="T2" fmla="*/ 179 w 279"/>
                <a:gd name="T3" fmla="*/ 239 h 301"/>
                <a:gd name="T4" fmla="*/ 144 w 279"/>
                <a:gd name="T5" fmla="*/ 203 h 301"/>
                <a:gd name="T6" fmla="*/ 124 w 279"/>
                <a:gd name="T7" fmla="*/ 170 h 301"/>
                <a:gd name="T8" fmla="*/ 108 w 279"/>
                <a:gd name="T9" fmla="*/ 145 h 301"/>
                <a:gd name="T10" fmla="*/ 108 w 279"/>
                <a:gd name="T11" fmla="*/ 109 h 301"/>
                <a:gd name="T12" fmla="*/ 132 w 279"/>
                <a:gd name="T13" fmla="*/ 119 h 301"/>
                <a:gd name="T14" fmla="*/ 147 w 279"/>
                <a:gd name="T15" fmla="*/ 107 h 301"/>
                <a:gd name="T16" fmla="*/ 167 w 279"/>
                <a:gd name="T17" fmla="*/ 110 h 301"/>
                <a:gd name="T18" fmla="*/ 207 w 279"/>
                <a:gd name="T19" fmla="*/ 120 h 301"/>
                <a:gd name="T20" fmla="*/ 227 w 279"/>
                <a:gd name="T21" fmla="*/ 116 h 301"/>
                <a:gd name="T22" fmla="*/ 255 w 279"/>
                <a:gd name="T23" fmla="*/ 128 h 301"/>
                <a:gd name="T24" fmla="*/ 259 w 279"/>
                <a:gd name="T25" fmla="*/ 130 h 301"/>
                <a:gd name="T26" fmla="*/ 270 w 279"/>
                <a:gd name="T27" fmla="*/ 132 h 301"/>
                <a:gd name="T28" fmla="*/ 268 w 279"/>
                <a:gd name="T29" fmla="*/ 108 h 301"/>
                <a:gd name="T30" fmla="*/ 279 w 279"/>
                <a:gd name="T31" fmla="*/ 107 h 301"/>
                <a:gd name="T32" fmla="*/ 265 w 279"/>
                <a:gd name="T33" fmla="*/ 96 h 301"/>
                <a:gd name="T34" fmla="*/ 256 w 279"/>
                <a:gd name="T35" fmla="*/ 85 h 301"/>
                <a:gd name="T36" fmla="*/ 258 w 279"/>
                <a:gd name="T37" fmla="*/ 67 h 301"/>
                <a:gd name="T38" fmla="*/ 254 w 279"/>
                <a:gd name="T39" fmla="*/ 56 h 301"/>
                <a:gd name="T40" fmla="*/ 244 w 279"/>
                <a:gd name="T41" fmla="*/ 60 h 301"/>
                <a:gd name="T42" fmla="*/ 225 w 279"/>
                <a:gd name="T43" fmla="*/ 64 h 301"/>
                <a:gd name="T44" fmla="*/ 201 w 279"/>
                <a:gd name="T45" fmla="*/ 61 h 301"/>
                <a:gd name="T46" fmla="*/ 186 w 279"/>
                <a:gd name="T47" fmla="*/ 51 h 301"/>
                <a:gd name="T48" fmla="*/ 176 w 279"/>
                <a:gd name="T49" fmla="*/ 37 h 301"/>
                <a:gd name="T50" fmla="*/ 161 w 279"/>
                <a:gd name="T51" fmla="*/ 25 h 301"/>
                <a:gd name="T52" fmla="*/ 141 w 279"/>
                <a:gd name="T53" fmla="*/ 5 h 301"/>
                <a:gd name="T54" fmla="*/ 138 w 279"/>
                <a:gd name="T55" fmla="*/ 0 h 301"/>
                <a:gd name="T56" fmla="*/ 132 w 279"/>
                <a:gd name="T57" fmla="*/ 5 h 301"/>
                <a:gd name="T58" fmla="*/ 111 w 279"/>
                <a:gd name="T59" fmla="*/ 21 h 301"/>
                <a:gd name="T60" fmla="*/ 99 w 279"/>
                <a:gd name="T61" fmla="*/ 35 h 301"/>
                <a:gd name="T62" fmla="*/ 101 w 279"/>
                <a:gd name="T63" fmla="*/ 64 h 301"/>
                <a:gd name="T64" fmla="*/ 83 w 279"/>
                <a:gd name="T65" fmla="*/ 69 h 301"/>
                <a:gd name="T66" fmla="*/ 81 w 279"/>
                <a:gd name="T67" fmla="*/ 89 h 301"/>
                <a:gd name="T68" fmla="*/ 60 w 279"/>
                <a:gd name="T69" fmla="*/ 86 h 301"/>
                <a:gd name="T70" fmla="*/ 51 w 279"/>
                <a:gd name="T71" fmla="*/ 70 h 301"/>
                <a:gd name="T72" fmla="*/ 41 w 279"/>
                <a:gd name="T73" fmla="*/ 81 h 301"/>
                <a:gd name="T74" fmla="*/ 24 w 279"/>
                <a:gd name="T75" fmla="*/ 85 h 301"/>
                <a:gd name="T76" fmla="*/ 8 w 279"/>
                <a:gd name="T77" fmla="*/ 86 h 301"/>
                <a:gd name="T78" fmla="*/ 3 w 279"/>
                <a:gd name="T79" fmla="*/ 81 h 301"/>
                <a:gd name="T80" fmla="*/ 0 w 279"/>
                <a:gd name="T81" fmla="*/ 89 h 301"/>
                <a:gd name="T82" fmla="*/ 5 w 279"/>
                <a:gd name="T83" fmla="*/ 109 h 301"/>
                <a:gd name="T84" fmla="*/ 11 w 279"/>
                <a:gd name="T85" fmla="*/ 142 h 301"/>
                <a:gd name="T86" fmla="*/ 23 w 279"/>
                <a:gd name="T87" fmla="*/ 135 h 301"/>
                <a:gd name="T88" fmla="*/ 30 w 279"/>
                <a:gd name="T89" fmla="*/ 116 h 301"/>
                <a:gd name="T90" fmla="*/ 40 w 279"/>
                <a:gd name="T91" fmla="*/ 101 h 301"/>
                <a:gd name="T92" fmla="*/ 53 w 279"/>
                <a:gd name="T93" fmla="*/ 108 h 301"/>
                <a:gd name="T94" fmla="*/ 64 w 279"/>
                <a:gd name="T95" fmla="*/ 122 h 301"/>
                <a:gd name="T96" fmla="*/ 68 w 279"/>
                <a:gd name="T97" fmla="*/ 147 h 301"/>
                <a:gd name="T98" fmla="*/ 74 w 279"/>
                <a:gd name="T99" fmla="*/ 166 h 301"/>
                <a:gd name="T100" fmla="*/ 79 w 279"/>
                <a:gd name="T101" fmla="*/ 181 h 301"/>
                <a:gd name="T102" fmla="*/ 100 w 279"/>
                <a:gd name="T103" fmla="*/ 189 h 301"/>
                <a:gd name="T104" fmla="*/ 82 w 279"/>
                <a:gd name="T105" fmla="*/ 189 h 301"/>
                <a:gd name="T106" fmla="*/ 94 w 279"/>
                <a:gd name="T107" fmla="*/ 206 h 301"/>
                <a:gd name="T108" fmla="*/ 117 w 279"/>
                <a:gd name="T109" fmla="*/ 229 h 301"/>
                <a:gd name="T110" fmla="*/ 131 w 279"/>
                <a:gd name="T111" fmla="*/ 247 h 301"/>
                <a:gd name="T112" fmla="*/ 152 w 279"/>
                <a:gd name="T113" fmla="*/ 245 h 301"/>
                <a:gd name="T114" fmla="*/ 181 w 279"/>
                <a:gd name="T115" fmla="*/ 270 h 301"/>
                <a:gd name="T116" fmla="*/ 207 w 279"/>
                <a:gd name="T117" fmla="*/ 297 h 301"/>
                <a:gd name="T118" fmla="*/ 215 w 279"/>
                <a:gd name="T119" fmla="*/ 301 h 301"/>
                <a:gd name="T120" fmla="*/ 187 w 279"/>
                <a:gd name="T121" fmla="*/ 26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9" h="301">
                  <a:moveTo>
                    <a:pt x="187" y="262"/>
                  </a:moveTo>
                  <a:cubicBezTo>
                    <a:pt x="184" y="254"/>
                    <a:pt x="179" y="239"/>
                    <a:pt x="179" y="239"/>
                  </a:cubicBezTo>
                  <a:cubicBezTo>
                    <a:pt x="179" y="239"/>
                    <a:pt x="145" y="208"/>
                    <a:pt x="144" y="203"/>
                  </a:cubicBezTo>
                  <a:cubicBezTo>
                    <a:pt x="143" y="199"/>
                    <a:pt x="124" y="170"/>
                    <a:pt x="124" y="170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47" y="107"/>
                    <a:pt x="147" y="107"/>
                    <a:pt x="147" y="107"/>
                  </a:cubicBezTo>
                  <a:cubicBezTo>
                    <a:pt x="147" y="107"/>
                    <a:pt x="164" y="110"/>
                    <a:pt x="167" y="110"/>
                  </a:cubicBezTo>
                  <a:cubicBezTo>
                    <a:pt x="170" y="110"/>
                    <a:pt x="207" y="120"/>
                    <a:pt x="207" y="120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55" y="128"/>
                    <a:pt x="255" y="128"/>
                    <a:pt x="255" y="128"/>
                  </a:cubicBezTo>
                  <a:cubicBezTo>
                    <a:pt x="259" y="130"/>
                    <a:pt x="259" y="130"/>
                    <a:pt x="259" y="130"/>
                  </a:cubicBezTo>
                  <a:cubicBezTo>
                    <a:pt x="270" y="132"/>
                    <a:pt x="270" y="132"/>
                    <a:pt x="270" y="132"/>
                  </a:cubicBezTo>
                  <a:cubicBezTo>
                    <a:pt x="268" y="108"/>
                    <a:pt x="268" y="108"/>
                    <a:pt x="268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25" y="64"/>
                    <a:pt x="225" y="64"/>
                    <a:pt x="225" y="64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76" y="37"/>
                    <a:pt x="176" y="37"/>
                    <a:pt x="176" y="37"/>
                  </a:cubicBezTo>
                  <a:cubicBezTo>
                    <a:pt x="161" y="25"/>
                    <a:pt x="161" y="25"/>
                    <a:pt x="161" y="2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5"/>
                    <a:pt x="114" y="18"/>
                    <a:pt x="111" y="21"/>
                  </a:cubicBezTo>
                  <a:cubicBezTo>
                    <a:pt x="109" y="23"/>
                    <a:pt x="99" y="35"/>
                    <a:pt x="99" y="35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9" y="181"/>
                    <a:pt x="79" y="181"/>
                    <a:pt x="79" y="181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82" y="189"/>
                    <a:pt x="82" y="189"/>
                    <a:pt x="82" y="189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17" y="229"/>
                    <a:pt x="117" y="229"/>
                    <a:pt x="117" y="229"/>
                  </a:cubicBezTo>
                  <a:cubicBezTo>
                    <a:pt x="131" y="247"/>
                    <a:pt x="131" y="247"/>
                    <a:pt x="131" y="247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15" y="301"/>
                    <a:pt x="215" y="301"/>
                    <a:pt x="215" y="301"/>
                  </a:cubicBezTo>
                  <a:cubicBezTo>
                    <a:pt x="215" y="301"/>
                    <a:pt x="190" y="269"/>
                    <a:pt x="187" y="262"/>
                  </a:cubicBez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5707048" y="2281731"/>
              <a:ext cx="358675" cy="281051"/>
            </a:xfrm>
            <a:custGeom>
              <a:avLst/>
              <a:gdLst>
                <a:gd name="T0" fmla="*/ 33 w 147"/>
                <a:gd name="T1" fmla="*/ 111 h 115"/>
                <a:gd name="T2" fmla="*/ 50 w 147"/>
                <a:gd name="T3" fmla="*/ 107 h 115"/>
                <a:gd name="T4" fmla="*/ 60 w 147"/>
                <a:gd name="T5" fmla="*/ 96 h 115"/>
                <a:gd name="T6" fmla="*/ 69 w 147"/>
                <a:gd name="T7" fmla="*/ 112 h 115"/>
                <a:gd name="T8" fmla="*/ 90 w 147"/>
                <a:gd name="T9" fmla="*/ 115 h 115"/>
                <a:gd name="T10" fmla="*/ 92 w 147"/>
                <a:gd name="T11" fmla="*/ 95 h 115"/>
                <a:gd name="T12" fmla="*/ 110 w 147"/>
                <a:gd name="T13" fmla="*/ 90 h 115"/>
                <a:gd name="T14" fmla="*/ 108 w 147"/>
                <a:gd name="T15" fmla="*/ 61 h 115"/>
                <a:gd name="T16" fmla="*/ 120 w 147"/>
                <a:gd name="T17" fmla="*/ 47 h 115"/>
                <a:gd name="T18" fmla="*/ 141 w 147"/>
                <a:gd name="T19" fmla="*/ 31 h 115"/>
                <a:gd name="T20" fmla="*/ 147 w 147"/>
                <a:gd name="T21" fmla="*/ 26 h 115"/>
                <a:gd name="T22" fmla="*/ 144 w 147"/>
                <a:gd name="T23" fmla="*/ 20 h 115"/>
                <a:gd name="T24" fmla="*/ 135 w 147"/>
                <a:gd name="T25" fmla="*/ 3 h 115"/>
                <a:gd name="T26" fmla="*/ 133 w 147"/>
                <a:gd name="T27" fmla="*/ 0 h 115"/>
                <a:gd name="T28" fmla="*/ 128 w 147"/>
                <a:gd name="T29" fmla="*/ 6 h 115"/>
                <a:gd name="T30" fmla="*/ 125 w 147"/>
                <a:gd name="T31" fmla="*/ 18 h 115"/>
                <a:gd name="T32" fmla="*/ 112 w 147"/>
                <a:gd name="T33" fmla="*/ 14 h 115"/>
                <a:gd name="T34" fmla="*/ 93 w 147"/>
                <a:gd name="T35" fmla="*/ 22 h 115"/>
                <a:gd name="T36" fmla="*/ 74 w 147"/>
                <a:gd name="T37" fmla="*/ 23 h 115"/>
                <a:gd name="T38" fmla="*/ 59 w 147"/>
                <a:gd name="T39" fmla="*/ 37 h 115"/>
                <a:gd name="T40" fmla="*/ 42 w 147"/>
                <a:gd name="T41" fmla="*/ 35 h 115"/>
                <a:gd name="T42" fmla="*/ 13 w 147"/>
                <a:gd name="T43" fmla="*/ 32 h 115"/>
                <a:gd name="T44" fmla="*/ 4 w 147"/>
                <a:gd name="T45" fmla="*/ 39 h 115"/>
                <a:gd name="T46" fmla="*/ 0 w 147"/>
                <a:gd name="T47" fmla="*/ 56 h 115"/>
                <a:gd name="T48" fmla="*/ 7 w 147"/>
                <a:gd name="T49" fmla="*/ 75 h 115"/>
                <a:gd name="T50" fmla="*/ 18 w 147"/>
                <a:gd name="T51" fmla="*/ 89 h 115"/>
                <a:gd name="T52" fmla="*/ 11 w 147"/>
                <a:gd name="T53" fmla="*/ 91 h 115"/>
                <a:gd name="T54" fmla="*/ 16 w 147"/>
                <a:gd name="T55" fmla="*/ 94 h 115"/>
                <a:gd name="T56" fmla="*/ 12 w 147"/>
                <a:gd name="T57" fmla="*/ 107 h 115"/>
                <a:gd name="T58" fmla="*/ 17 w 147"/>
                <a:gd name="T59" fmla="*/ 112 h 115"/>
                <a:gd name="T60" fmla="*/ 33 w 147"/>
                <a:gd name="T61" fmla="*/ 1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" h="115">
                  <a:moveTo>
                    <a:pt x="33" y="111"/>
                  </a:moveTo>
                  <a:cubicBezTo>
                    <a:pt x="50" y="107"/>
                    <a:pt x="50" y="107"/>
                    <a:pt x="50" y="107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1"/>
                    <a:pt x="118" y="49"/>
                    <a:pt x="120" y="47"/>
                  </a:cubicBezTo>
                  <a:cubicBezTo>
                    <a:pt x="123" y="44"/>
                    <a:pt x="141" y="31"/>
                    <a:pt x="141" y="31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17" y="112"/>
                    <a:pt x="17" y="112"/>
                    <a:pt x="17" y="112"/>
                  </a:cubicBezTo>
                  <a:lnTo>
                    <a:pt x="33" y="111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5368449" y="2250949"/>
              <a:ext cx="964942" cy="1770622"/>
            </a:xfrm>
            <a:custGeom>
              <a:avLst/>
              <a:gdLst>
                <a:gd name="T0" fmla="*/ 139 w 396"/>
                <a:gd name="T1" fmla="*/ 69 h 727"/>
                <a:gd name="T2" fmla="*/ 152 w 396"/>
                <a:gd name="T3" fmla="*/ 45 h 727"/>
                <a:gd name="T4" fmla="*/ 98 w 396"/>
                <a:gd name="T5" fmla="*/ 31 h 727"/>
                <a:gd name="T6" fmla="*/ 79 w 396"/>
                <a:gd name="T7" fmla="*/ 0 h 727"/>
                <a:gd name="T8" fmla="*/ 52 w 396"/>
                <a:gd name="T9" fmla="*/ 5 h 727"/>
                <a:gd name="T10" fmla="*/ 27 w 396"/>
                <a:gd name="T11" fmla="*/ 19 h 727"/>
                <a:gd name="T12" fmla="*/ 9 w 396"/>
                <a:gd name="T13" fmla="*/ 20 h 727"/>
                <a:gd name="T14" fmla="*/ 0 w 396"/>
                <a:gd name="T15" fmla="*/ 298 h 727"/>
                <a:gd name="T16" fmla="*/ 4 w 396"/>
                <a:gd name="T17" fmla="*/ 323 h 727"/>
                <a:gd name="T18" fmla="*/ 17 w 396"/>
                <a:gd name="T19" fmla="*/ 344 h 727"/>
                <a:gd name="T20" fmla="*/ 33 w 396"/>
                <a:gd name="T21" fmla="*/ 366 h 727"/>
                <a:gd name="T22" fmla="*/ 58 w 396"/>
                <a:gd name="T23" fmla="*/ 381 h 727"/>
                <a:gd name="T24" fmla="*/ 75 w 396"/>
                <a:gd name="T25" fmla="*/ 406 h 727"/>
                <a:gd name="T26" fmla="*/ 90 w 396"/>
                <a:gd name="T27" fmla="*/ 424 h 727"/>
                <a:gd name="T28" fmla="*/ 123 w 396"/>
                <a:gd name="T29" fmla="*/ 452 h 727"/>
                <a:gd name="T30" fmla="*/ 144 w 396"/>
                <a:gd name="T31" fmla="*/ 461 h 727"/>
                <a:gd name="T32" fmla="*/ 161 w 396"/>
                <a:gd name="T33" fmla="*/ 461 h 727"/>
                <a:gd name="T34" fmla="*/ 183 w 396"/>
                <a:gd name="T35" fmla="*/ 499 h 727"/>
                <a:gd name="T36" fmla="*/ 199 w 396"/>
                <a:gd name="T37" fmla="*/ 513 h 727"/>
                <a:gd name="T38" fmla="*/ 220 w 396"/>
                <a:gd name="T39" fmla="*/ 524 h 727"/>
                <a:gd name="T40" fmla="*/ 239 w 396"/>
                <a:gd name="T41" fmla="*/ 562 h 727"/>
                <a:gd name="T42" fmla="*/ 266 w 396"/>
                <a:gd name="T43" fmla="*/ 584 h 727"/>
                <a:gd name="T44" fmla="*/ 287 w 396"/>
                <a:gd name="T45" fmla="*/ 654 h 727"/>
                <a:gd name="T46" fmla="*/ 275 w 396"/>
                <a:gd name="T47" fmla="*/ 670 h 727"/>
                <a:gd name="T48" fmla="*/ 260 w 396"/>
                <a:gd name="T49" fmla="*/ 704 h 727"/>
                <a:gd name="T50" fmla="*/ 277 w 396"/>
                <a:gd name="T51" fmla="*/ 727 h 727"/>
                <a:gd name="T52" fmla="*/ 294 w 396"/>
                <a:gd name="T53" fmla="*/ 698 h 727"/>
                <a:gd name="T54" fmla="*/ 302 w 396"/>
                <a:gd name="T55" fmla="*/ 678 h 727"/>
                <a:gd name="T56" fmla="*/ 318 w 396"/>
                <a:gd name="T57" fmla="*/ 647 h 727"/>
                <a:gd name="T58" fmla="*/ 329 w 396"/>
                <a:gd name="T59" fmla="*/ 623 h 727"/>
                <a:gd name="T60" fmla="*/ 307 w 396"/>
                <a:gd name="T61" fmla="*/ 594 h 727"/>
                <a:gd name="T62" fmla="*/ 303 w 396"/>
                <a:gd name="T63" fmla="*/ 552 h 727"/>
                <a:gd name="T64" fmla="*/ 338 w 396"/>
                <a:gd name="T65" fmla="*/ 521 h 727"/>
                <a:gd name="T66" fmla="*/ 361 w 396"/>
                <a:gd name="T67" fmla="*/ 540 h 727"/>
                <a:gd name="T68" fmla="*/ 385 w 396"/>
                <a:gd name="T69" fmla="*/ 573 h 727"/>
                <a:gd name="T70" fmla="*/ 396 w 396"/>
                <a:gd name="T71" fmla="*/ 545 h 727"/>
                <a:gd name="T72" fmla="*/ 328 w 396"/>
                <a:gd name="T73" fmla="*/ 487 h 727"/>
                <a:gd name="T74" fmla="*/ 276 w 396"/>
                <a:gd name="T75" fmla="*/ 455 h 727"/>
                <a:gd name="T76" fmla="*/ 272 w 396"/>
                <a:gd name="T77" fmla="*/ 424 h 727"/>
                <a:gd name="T78" fmla="*/ 238 w 396"/>
                <a:gd name="T79" fmla="*/ 407 h 727"/>
                <a:gd name="T80" fmla="*/ 169 w 396"/>
                <a:gd name="T81" fmla="*/ 339 h 727"/>
                <a:gd name="T82" fmla="*/ 140 w 396"/>
                <a:gd name="T83" fmla="*/ 271 h 727"/>
                <a:gd name="T84" fmla="*/ 92 w 396"/>
                <a:gd name="T85" fmla="*/ 230 h 727"/>
                <a:gd name="T86" fmla="*/ 93 w 396"/>
                <a:gd name="T87" fmla="*/ 175 h 727"/>
                <a:gd name="T88" fmla="*/ 80 w 396"/>
                <a:gd name="T89" fmla="*/ 143 h 727"/>
                <a:gd name="T90" fmla="*/ 107 w 396"/>
                <a:gd name="T91" fmla="*/ 125 h 727"/>
                <a:gd name="T92" fmla="*/ 150 w 396"/>
                <a:gd name="T93" fmla="*/ 104 h 727"/>
                <a:gd name="T94" fmla="*/ 146 w 396"/>
                <a:gd name="T95" fmla="*/ 8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6" h="727">
                  <a:moveTo>
                    <a:pt x="146" y="88"/>
                  </a:moveTo>
                  <a:cubicBezTo>
                    <a:pt x="139" y="69"/>
                    <a:pt x="139" y="69"/>
                    <a:pt x="139" y="69"/>
                  </a:cubicBezTo>
                  <a:cubicBezTo>
                    <a:pt x="143" y="52"/>
                    <a:pt x="143" y="52"/>
                    <a:pt x="143" y="52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2" y="306"/>
                    <a:pt x="2" y="306"/>
                    <a:pt x="2" y="306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10" y="334"/>
                    <a:pt x="10" y="334"/>
                    <a:pt x="10" y="334"/>
                  </a:cubicBezTo>
                  <a:cubicBezTo>
                    <a:pt x="17" y="344"/>
                    <a:pt x="17" y="344"/>
                    <a:pt x="17" y="344"/>
                  </a:cubicBezTo>
                  <a:cubicBezTo>
                    <a:pt x="29" y="359"/>
                    <a:pt x="29" y="359"/>
                    <a:pt x="29" y="359"/>
                  </a:cubicBezTo>
                  <a:cubicBezTo>
                    <a:pt x="33" y="366"/>
                    <a:pt x="33" y="366"/>
                    <a:pt x="33" y="366"/>
                  </a:cubicBezTo>
                  <a:cubicBezTo>
                    <a:pt x="43" y="371"/>
                    <a:pt x="43" y="371"/>
                    <a:pt x="43" y="371"/>
                  </a:cubicBezTo>
                  <a:cubicBezTo>
                    <a:pt x="58" y="381"/>
                    <a:pt x="58" y="381"/>
                    <a:pt x="58" y="381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3" y="410"/>
                    <a:pt x="83" y="410"/>
                    <a:pt x="83" y="410"/>
                  </a:cubicBezTo>
                  <a:cubicBezTo>
                    <a:pt x="90" y="424"/>
                    <a:pt x="90" y="424"/>
                    <a:pt x="90" y="424"/>
                  </a:cubicBezTo>
                  <a:cubicBezTo>
                    <a:pt x="108" y="441"/>
                    <a:pt x="108" y="441"/>
                    <a:pt x="108" y="441"/>
                  </a:cubicBezTo>
                  <a:cubicBezTo>
                    <a:pt x="123" y="452"/>
                    <a:pt x="123" y="452"/>
                    <a:pt x="123" y="452"/>
                  </a:cubicBezTo>
                  <a:cubicBezTo>
                    <a:pt x="127" y="462"/>
                    <a:pt x="127" y="462"/>
                    <a:pt x="127" y="462"/>
                  </a:cubicBezTo>
                  <a:cubicBezTo>
                    <a:pt x="144" y="461"/>
                    <a:pt x="144" y="461"/>
                    <a:pt x="144" y="461"/>
                  </a:cubicBezTo>
                  <a:cubicBezTo>
                    <a:pt x="150" y="464"/>
                    <a:pt x="150" y="464"/>
                    <a:pt x="150" y="464"/>
                  </a:cubicBezTo>
                  <a:cubicBezTo>
                    <a:pt x="161" y="461"/>
                    <a:pt x="161" y="461"/>
                    <a:pt x="161" y="461"/>
                  </a:cubicBezTo>
                  <a:cubicBezTo>
                    <a:pt x="176" y="487"/>
                    <a:pt x="176" y="487"/>
                    <a:pt x="176" y="487"/>
                  </a:cubicBezTo>
                  <a:cubicBezTo>
                    <a:pt x="183" y="499"/>
                    <a:pt x="183" y="499"/>
                    <a:pt x="183" y="499"/>
                  </a:cubicBezTo>
                  <a:cubicBezTo>
                    <a:pt x="195" y="498"/>
                    <a:pt x="195" y="498"/>
                    <a:pt x="195" y="498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9" y="510"/>
                    <a:pt x="209" y="510"/>
                    <a:pt x="209" y="510"/>
                  </a:cubicBezTo>
                  <a:cubicBezTo>
                    <a:pt x="220" y="524"/>
                    <a:pt x="220" y="524"/>
                    <a:pt x="220" y="524"/>
                  </a:cubicBezTo>
                  <a:cubicBezTo>
                    <a:pt x="222" y="544"/>
                    <a:pt x="222" y="544"/>
                    <a:pt x="222" y="544"/>
                  </a:cubicBezTo>
                  <a:cubicBezTo>
                    <a:pt x="239" y="562"/>
                    <a:pt x="239" y="562"/>
                    <a:pt x="239" y="562"/>
                  </a:cubicBezTo>
                  <a:cubicBezTo>
                    <a:pt x="251" y="555"/>
                    <a:pt x="251" y="555"/>
                    <a:pt x="251" y="555"/>
                  </a:cubicBezTo>
                  <a:cubicBezTo>
                    <a:pt x="266" y="584"/>
                    <a:pt x="266" y="584"/>
                    <a:pt x="266" y="584"/>
                  </a:cubicBezTo>
                  <a:cubicBezTo>
                    <a:pt x="279" y="624"/>
                    <a:pt x="279" y="624"/>
                    <a:pt x="279" y="624"/>
                  </a:cubicBezTo>
                  <a:cubicBezTo>
                    <a:pt x="287" y="654"/>
                    <a:pt x="287" y="654"/>
                    <a:pt x="287" y="654"/>
                  </a:cubicBezTo>
                  <a:cubicBezTo>
                    <a:pt x="282" y="667"/>
                    <a:pt x="282" y="667"/>
                    <a:pt x="282" y="667"/>
                  </a:cubicBezTo>
                  <a:cubicBezTo>
                    <a:pt x="275" y="670"/>
                    <a:pt x="275" y="670"/>
                    <a:pt x="275" y="670"/>
                  </a:cubicBezTo>
                  <a:cubicBezTo>
                    <a:pt x="275" y="687"/>
                    <a:pt x="275" y="687"/>
                    <a:pt x="275" y="687"/>
                  </a:cubicBezTo>
                  <a:cubicBezTo>
                    <a:pt x="260" y="704"/>
                    <a:pt x="260" y="704"/>
                    <a:pt x="260" y="704"/>
                  </a:cubicBezTo>
                  <a:cubicBezTo>
                    <a:pt x="261" y="727"/>
                    <a:pt x="261" y="727"/>
                    <a:pt x="261" y="727"/>
                  </a:cubicBezTo>
                  <a:cubicBezTo>
                    <a:pt x="277" y="727"/>
                    <a:pt x="277" y="727"/>
                    <a:pt x="277" y="727"/>
                  </a:cubicBezTo>
                  <a:cubicBezTo>
                    <a:pt x="287" y="714"/>
                    <a:pt x="287" y="714"/>
                    <a:pt x="287" y="714"/>
                  </a:cubicBezTo>
                  <a:cubicBezTo>
                    <a:pt x="294" y="698"/>
                    <a:pt x="294" y="698"/>
                    <a:pt x="294" y="698"/>
                  </a:cubicBezTo>
                  <a:cubicBezTo>
                    <a:pt x="304" y="690"/>
                    <a:pt x="304" y="690"/>
                    <a:pt x="304" y="690"/>
                  </a:cubicBezTo>
                  <a:cubicBezTo>
                    <a:pt x="302" y="678"/>
                    <a:pt x="302" y="678"/>
                    <a:pt x="302" y="678"/>
                  </a:cubicBezTo>
                  <a:cubicBezTo>
                    <a:pt x="308" y="658"/>
                    <a:pt x="308" y="658"/>
                    <a:pt x="308" y="658"/>
                  </a:cubicBezTo>
                  <a:cubicBezTo>
                    <a:pt x="318" y="647"/>
                    <a:pt x="318" y="647"/>
                    <a:pt x="318" y="647"/>
                  </a:cubicBezTo>
                  <a:cubicBezTo>
                    <a:pt x="332" y="648"/>
                    <a:pt x="332" y="648"/>
                    <a:pt x="332" y="648"/>
                  </a:cubicBezTo>
                  <a:cubicBezTo>
                    <a:pt x="329" y="623"/>
                    <a:pt x="329" y="623"/>
                    <a:pt x="329" y="623"/>
                  </a:cubicBezTo>
                  <a:cubicBezTo>
                    <a:pt x="327" y="610"/>
                    <a:pt x="327" y="610"/>
                    <a:pt x="327" y="610"/>
                  </a:cubicBezTo>
                  <a:cubicBezTo>
                    <a:pt x="307" y="594"/>
                    <a:pt x="307" y="594"/>
                    <a:pt x="307" y="594"/>
                  </a:cubicBezTo>
                  <a:cubicBezTo>
                    <a:pt x="297" y="581"/>
                    <a:pt x="297" y="581"/>
                    <a:pt x="297" y="581"/>
                  </a:cubicBezTo>
                  <a:cubicBezTo>
                    <a:pt x="303" y="552"/>
                    <a:pt x="303" y="552"/>
                    <a:pt x="303" y="552"/>
                  </a:cubicBezTo>
                  <a:cubicBezTo>
                    <a:pt x="315" y="526"/>
                    <a:pt x="315" y="526"/>
                    <a:pt x="315" y="526"/>
                  </a:cubicBezTo>
                  <a:cubicBezTo>
                    <a:pt x="338" y="521"/>
                    <a:pt x="338" y="521"/>
                    <a:pt x="338" y="521"/>
                  </a:cubicBezTo>
                  <a:cubicBezTo>
                    <a:pt x="338" y="527"/>
                    <a:pt x="338" y="527"/>
                    <a:pt x="338" y="527"/>
                  </a:cubicBezTo>
                  <a:cubicBezTo>
                    <a:pt x="361" y="540"/>
                    <a:pt x="361" y="540"/>
                    <a:pt x="361" y="540"/>
                  </a:cubicBezTo>
                  <a:cubicBezTo>
                    <a:pt x="378" y="558"/>
                    <a:pt x="378" y="558"/>
                    <a:pt x="378" y="558"/>
                  </a:cubicBezTo>
                  <a:cubicBezTo>
                    <a:pt x="385" y="573"/>
                    <a:pt x="385" y="573"/>
                    <a:pt x="385" y="573"/>
                  </a:cubicBezTo>
                  <a:cubicBezTo>
                    <a:pt x="396" y="563"/>
                    <a:pt x="396" y="563"/>
                    <a:pt x="396" y="563"/>
                  </a:cubicBezTo>
                  <a:cubicBezTo>
                    <a:pt x="396" y="545"/>
                    <a:pt x="396" y="545"/>
                    <a:pt x="396" y="545"/>
                  </a:cubicBezTo>
                  <a:cubicBezTo>
                    <a:pt x="396" y="545"/>
                    <a:pt x="378" y="520"/>
                    <a:pt x="370" y="516"/>
                  </a:cubicBezTo>
                  <a:cubicBezTo>
                    <a:pt x="363" y="512"/>
                    <a:pt x="328" y="487"/>
                    <a:pt x="328" y="487"/>
                  </a:cubicBezTo>
                  <a:cubicBezTo>
                    <a:pt x="328" y="487"/>
                    <a:pt x="309" y="473"/>
                    <a:pt x="306" y="473"/>
                  </a:cubicBezTo>
                  <a:cubicBezTo>
                    <a:pt x="303" y="473"/>
                    <a:pt x="276" y="455"/>
                    <a:pt x="276" y="455"/>
                  </a:cubicBezTo>
                  <a:cubicBezTo>
                    <a:pt x="261" y="440"/>
                    <a:pt x="261" y="440"/>
                    <a:pt x="261" y="440"/>
                  </a:cubicBezTo>
                  <a:cubicBezTo>
                    <a:pt x="272" y="424"/>
                    <a:pt x="272" y="424"/>
                    <a:pt x="272" y="424"/>
                  </a:cubicBezTo>
                  <a:cubicBezTo>
                    <a:pt x="274" y="411"/>
                    <a:pt x="274" y="411"/>
                    <a:pt x="274" y="411"/>
                  </a:cubicBezTo>
                  <a:cubicBezTo>
                    <a:pt x="238" y="407"/>
                    <a:pt x="238" y="407"/>
                    <a:pt x="238" y="407"/>
                  </a:cubicBezTo>
                  <a:cubicBezTo>
                    <a:pt x="201" y="390"/>
                    <a:pt x="201" y="390"/>
                    <a:pt x="201" y="390"/>
                  </a:cubicBezTo>
                  <a:cubicBezTo>
                    <a:pt x="169" y="339"/>
                    <a:pt x="169" y="339"/>
                    <a:pt x="169" y="339"/>
                  </a:cubicBezTo>
                  <a:cubicBezTo>
                    <a:pt x="155" y="298"/>
                    <a:pt x="155" y="298"/>
                    <a:pt x="155" y="298"/>
                  </a:cubicBezTo>
                  <a:cubicBezTo>
                    <a:pt x="140" y="271"/>
                    <a:pt x="140" y="271"/>
                    <a:pt x="140" y="271"/>
                  </a:cubicBezTo>
                  <a:cubicBezTo>
                    <a:pt x="117" y="253"/>
                    <a:pt x="117" y="253"/>
                    <a:pt x="117" y="253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82" y="189"/>
                    <a:pt x="82" y="189"/>
                    <a:pt x="82" y="189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89" y="160"/>
                    <a:pt x="89" y="160"/>
                    <a:pt x="89" y="160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7" y="102"/>
                    <a:pt x="157" y="102"/>
                    <a:pt x="157" y="102"/>
                  </a:cubicBezTo>
                  <a:lnTo>
                    <a:pt x="146" y="8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7452242" y="2352663"/>
              <a:ext cx="246254" cy="246254"/>
            </a:xfrm>
            <a:custGeom>
              <a:avLst/>
              <a:gdLst>
                <a:gd name="T0" fmla="*/ 74 w 101"/>
                <a:gd name="T1" fmla="*/ 13 h 101"/>
                <a:gd name="T2" fmla="*/ 63 w 101"/>
                <a:gd name="T3" fmla="*/ 10 h 101"/>
                <a:gd name="T4" fmla="*/ 52 w 101"/>
                <a:gd name="T5" fmla="*/ 6 h 101"/>
                <a:gd name="T6" fmla="*/ 48 w 101"/>
                <a:gd name="T7" fmla="*/ 11 h 101"/>
                <a:gd name="T8" fmla="*/ 37 w 101"/>
                <a:gd name="T9" fmla="*/ 0 h 101"/>
                <a:gd name="T10" fmla="*/ 29 w 101"/>
                <a:gd name="T11" fmla="*/ 14 h 101"/>
                <a:gd name="T12" fmla="*/ 36 w 101"/>
                <a:gd name="T13" fmla="*/ 31 h 101"/>
                <a:gd name="T14" fmla="*/ 29 w 101"/>
                <a:gd name="T15" fmla="*/ 45 h 101"/>
                <a:gd name="T16" fmla="*/ 23 w 101"/>
                <a:gd name="T17" fmla="*/ 61 h 101"/>
                <a:gd name="T18" fmla="*/ 13 w 101"/>
                <a:gd name="T19" fmla="*/ 67 h 101"/>
                <a:gd name="T20" fmla="*/ 12 w 101"/>
                <a:gd name="T21" fmla="*/ 81 h 101"/>
                <a:gd name="T22" fmla="*/ 2 w 101"/>
                <a:gd name="T23" fmla="*/ 84 h 101"/>
                <a:gd name="T24" fmla="*/ 0 w 101"/>
                <a:gd name="T25" fmla="*/ 84 h 101"/>
                <a:gd name="T26" fmla="*/ 14 w 101"/>
                <a:gd name="T27" fmla="*/ 101 h 101"/>
                <a:gd name="T28" fmla="*/ 36 w 101"/>
                <a:gd name="T29" fmla="*/ 97 h 101"/>
                <a:gd name="T30" fmla="*/ 61 w 101"/>
                <a:gd name="T31" fmla="*/ 87 h 101"/>
                <a:gd name="T32" fmla="*/ 65 w 101"/>
                <a:gd name="T33" fmla="*/ 89 h 101"/>
                <a:gd name="T34" fmla="*/ 68 w 101"/>
                <a:gd name="T35" fmla="*/ 84 h 101"/>
                <a:gd name="T36" fmla="*/ 63 w 101"/>
                <a:gd name="T37" fmla="*/ 71 h 101"/>
                <a:gd name="T38" fmla="*/ 67 w 101"/>
                <a:gd name="T39" fmla="*/ 56 h 101"/>
                <a:gd name="T40" fmla="*/ 78 w 101"/>
                <a:gd name="T41" fmla="*/ 67 h 101"/>
                <a:gd name="T42" fmla="*/ 88 w 101"/>
                <a:gd name="T43" fmla="*/ 59 h 101"/>
                <a:gd name="T44" fmla="*/ 101 w 101"/>
                <a:gd name="T45" fmla="*/ 45 h 101"/>
                <a:gd name="T46" fmla="*/ 101 w 101"/>
                <a:gd name="T47" fmla="*/ 36 h 101"/>
                <a:gd name="T48" fmla="*/ 90 w 101"/>
                <a:gd name="T49" fmla="*/ 21 h 101"/>
                <a:gd name="T50" fmla="*/ 83 w 101"/>
                <a:gd name="T51" fmla="*/ 8 h 101"/>
                <a:gd name="T52" fmla="*/ 83 w 101"/>
                <a:gd name="T53" fmla="*/ 8 h 101"/>
                <a:gd name="T54" fmla="*/ 74 w 101"/>
                <a:gd name="T55" fmla="*/ 1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" h="101">
                  <a:moveTo>
                    <a:pt x="74" y="13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" y="91"/>
                    <a:pt x="13" y="101"/>
                    <a:pt x="14" y="101"/>
                  </a:cubicBezTo>
                  <a:cubicBezTo>
                    <a:pt x="17" y="101"/>
                    <a:pt x="36" y="97"/>
                    <a:pt x="36" y="9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lnTo>
                    <a:pt x="74" y="13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7223386" y="1984620"/>
              <a:ext cx="432283" cy="572809"/>
            </a:xfrm>
            <a:custGeom>
              <a:avLst/>
              <a:gdLst>
                <a:gd name="T0" fmla="*/ 28 w 177"/>
                <a:gd name="T1" fmla="*/ 35 h 235"/>
                <a:gd name="T2" fmla="*/ 40 w 177"/>
                <a:gd name="T3" fmla="*/ 65 h 235"/>
                <a:gd name="T4" fmla="*/ 55 w 177"/>
                <a:gd name="T5" fmla="*/ 83 h 235"/>
                <a:gd name="T6" fmla="*/ 70 w 177"/>
                <a:gd name="T7" fmla="*/ 102 h 235"/>
                <a:gd name="T8" fmla="*/ 82 w 177"/>
                <a:gd name="T9" fmla="*/ 125 h 235"/>
                <a:gd name="T10" fmla="*/ 89 w 177"/>
                <a:gd name="T11" fmla="*/ 163 h 235"/>
                <a:gd name="T12" fmla="*/ 85 w 177"/>
                <a:gd name="T13" fmla="*/ 197 h 235"/>
                <a:gd name="T14" fmla="*/ 89 w 177"/>
                <a:gd name="T15" fmla="*/ 228 h 235"/>
                <a:gd name="T16" fmla="*/ 94 w 177"/>
                <a:gd name="T17" fmla="*/ 235 h 235"/>
                <a:gd name="T18" fmla="*/ 96 w 177"/>
                <a:gd name="T19" fmla="*/ 235 h 235"/>
                <a:gd name="T20" fmla="*/ 106 w 177"/>
                <a:gd name="T21" fmla="*/ 232 h 235"/>
                <a:gd name="T22" fmla="*/ 107 w 177"/>
                <a:gd name="T23" fmla="*/ 218 h 235"/>
                <a:gd name="T24" fmla="*/ 117 w 177"/>
                <a:gd name="T25" fmla="*/ 212 h 235"/>
                <a:gd name="T26" fmla="*/ 123 w 177"/>
                <a:gd name="T27" fmla="*/ 196 h 235"/>
                <a:gd name="T28" fmla="*/ 130 w 177"/>
                <a:gd name="T29" fmla="*/ 182 h 235"/>
                <a:gd name="T30" fmla="*/ 123 w 177"/>
                <a:gd name="T31" fmla="*/ 165 h 235"/>
                <a:gd name="T32" fmla="*/ 131 w 177"/>
                <a:gd name="T33" fmla="*/ 151 h 235"/>
                <a:gd name="T34" fmla="*/ 142 w 177"/>
                <a:gd name="T35" fmla="*/ 162 h 235"/>
                <a:gd name="T36" fmla="*/ 146 w 177"/>
                <a:gd name="T37" fmla="*/ 157 h 235"/>
                <a:gd name="T38" fmla="*/ 157 w 177"/>
                <a:gd name="T39" fmla="*/ 161 h 235"/>
                <a:gd name="T40" fmla="*/ 168 w 177"/>
                <a:gd name="T41" fmla="*/ 164 h 235"/>
                <a:gd name="T42" fmla="*/ 177 w 177"/>
                <a:gd name="T43" fmla="*/ 159 h 235"/>
                <a:gd name="T44" fmla="*/ 177 w 177"/>
                <a:gd name="T45" fmla="*/ 159 h 235"/>
                <a:gd name="T46" fmla="*/ 172 w 177"/>
                <a:gd name="T47" fmla="*/ 157 h 235"/>
                <a:gd name="T48" fmla="*/ 173 w 177"/>
                <a:gd name="T49" fmla="*/ 147 h 235"/>
                <a:gd name="T50" fmla="*/ 163 w 177"/>
                <a:gd name="T51" fmla="*/ 130 h 235"/>
                <a:gd name="T52" fmla="*/ 154 w 177"/>
                <a:gd name="T53" fmla="*/ 121 h 235"/>
                <a:gd name="T54" fmla="*/ 151 w 177"/>
                <a:gd name="T55" fmla="*/ 104 h 235"/>
                <a:gd name="T56" fmla="*/ 146 w 177"/>
                <a:gd name="T57" fmla="*/ 86 h 235"/>
                <a:gd name="T58" fmla="*/ 129 w 177"/>
                <a:gd name="T59" fmla="*/ 77 h 235"/>
                <a:gd name="T60" fmla="*/ 131 w 177"/>
                <a:gd name="T61" fmla="*/ 52 h 235"/>
                <a:gd name="T62" fmla="*/ 121 w 177"/>
                <a:gd name="T63" fmla="*/ 39 h 235"/>
                <a:gd name="T64" fmla="*/ 113 w 177"/>
                <a:gd name="T65" fmla="*/ 34 h 235"/>
                <a:gd name="T66" fmla="*/ 99 w 177"/>
                <a:gd name="T67" fmla="*/ 25 h 235"/>
                <a:gd name="T68" fmla="*/ 85 w 177"/>
                <a:gd name="T69" fmla="*/ 25 h 235"/>
                <a:gd name="T70" fmla="*/ 63 w 177"/>
                <a:gd name="T71" fmla="*/ 6 h 235"/>
                <a:gd name="T72" fmla="*/ 38 w 177"/>
                <a:gd name="T73" fmla="*/ 0 h 235"/>
                <a:gd name="T74" fmla="*/ 12 w 177"/>
                <a:gd name="T75" fmla="*/ 10 h 235"/>
                <a:gd name="T76" fmla="*/ 0 w 177"/>
                <a:gd name="T77" fmla="*/ 17 h 235"/>
                <a:gd name="T78" fmla="*/ 10 w 177"/>
                <a:gd name="T79" fmla="*/ 20 h 235"/>
                <a:gd name="T80" fmla="*/ 28 w 177"/>
                <a:gd name="T81" fmla="*/ 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235">
                  <a:moveTo>
                    <a:pt x="28" y="35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9" y="163"/>
                    <a:pt x="89" y="163"/>
                    <a:pt x="89" y="163"/>
                  </a:cubicBezTo>
                  <a:cubicBezTo>
                    <a:pt x="85" y="197"/>
                    <a:pt x="85" y="197"/>
                    <a:pt x="85" y="197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89" y="228"/>
                    <a:pt x="91" y="231"/>
                    <a:pt x="94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06" y="232"/>
                    <a:pt x="106" y="232"/>
                    <a:pt x="106" y="232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17" y="212"/>
                    <a:pt x="117" y="212"/>
                    <a:pt x="117" y="212"/>
                  </a:cubicBezTo>
                  <a:cubicBezTo>
                    <a:pt x="123" y="196"/>
                    <a:pt x="123" y="196"/>
                    <a:pt x="123" y="196"/>
                  </a:cubicBezTo>
                  <a:cubicBezTo>
                    <a:pt x="130" y="182"/>
                    <a:pt x="130" y="182"/>
                    <a:pt x="130" y="182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6" y="157"/>
                    <a:pt x="146" y="157"/>
                    <a:pt x="146" y="157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28" y="35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6523435" y="2026108"/>
              <a:ext cx="1106806" cy="879289"/>
            </a:xfrm>
            <a:custGeom>
              <a:avLst/>
              <a:gdLst>
                <a:gd name="T0" fmla="*/ 76 w 454"/>
                <a:gd name="T1" fmla="*/ 55 h 361"/>
                <a:gd name="T2" fmla="*/ 55 w 454"/>
                <a:gd name="T3" fmla="*/ 118 h 361"/>
                <a:gd name="T4" fmla="*/ 25 w 454"/>
                <a:gd name="T5" fmla="*/ 157 h 361"/>
                <a:gd name="T6" fmla="*/ 0 w 454"/>
                <a:gd name="T7" fmla="*/ 168 h 361"/>
                <a:gd name="T8" fmla="*/ 16 w 454"/>
                <a:gd name="T9" fmla="*/ 188 h 361"/>
                <a:gd name="T10" fmla="*/ 24 w 454"/>
                <a:gd name="T11" fmla="*/ 218 h 361"/>
                <a:gd name="T12" fmla="*/ 61 w 454"/>
                <a:gd name="T13" fmla="*/ 243 h 361"/>
                <a:gd name="T14" fmla="*/ 58 w 454"/>
                <a:gd name="T15" fmla="*/ 261 h 361"/>
                <a:gd name="T16" fmla="*/ 71 w 454"/>
                <a:gd name="T17" fmla="*/ 285 h 361"/>
                <a:gd name="T18" fmla="*/ 105 w 454"/>
                <a:gd name="T19" fmla="*/ 282 h 361"/>
                <a:gd name="T20" fmla="*/ 120 w 454"/>
                <a:gd name="T21" fmla="*/ 288 h 361"/>
                <a:gd name="T22" fmla="*/ 127 w 454"/>
                <a:gd name="T23" fmla="*/ 326 h 361"/>
                <a:gd name="T24" fmla="*/ 130 w 454"/>
                <a:gd name="T25" fmla="*/ 350 h 361"/>
                <a:gd name="T26" fmla="*/ 191 w 454"/>
                <a:gd name="T27" fmla="*/ 358 h 361"/>
                <a:gd name="T28" fmla="*/ 258 w 454"/>
                <a:gd name="T29" fmla="*/ 361 h 361"/>
                <a:gd name="T30" fmla="*/ 298 w 454"/>
                <a:gd name="T31" fmla="*/ 332 h 361"/>
                <a:gd name="T32" fmla="*/ 350 w 454"/>
                <a:gd name="T33" fmla="*/ 329 h 361"/>
                <a:gd name="T34" fmla="*/ 393 w 454"/>
                <a:gd name="T35" fmla="*/ 349 h 361"/>
                <a:gd name="T36" fmla="*/ 406 w 454"/>
                <a:gd name="T37" fmla="*/ 328 h 361"/>
                <a:gd name="T38" fmla="*/ 413 w 454"/>
                <a:gd name="T39" fmla="*/ 284 h 361"/>
                <a:gd name="T40" fmla="*/ 415 w 454"/>
                <a:gd name="T41" fmla="*/ 261 h 361"/>
                <a:gd name="T42" fmla="*/ 428 w 454"/>
                <a:gd name="T43" fmla="*/ 265 h 361"/>
                <a:gd name="T44" fmla="*/ 454 w 454"/>
                <a:gd name="T45" fmla="*/ 266 h 361"/>
                <a:gd name="T46" fmla="*/ 446 w 454"/>
                <a:gd name="T47" fmla="*/ 223 h 361"/>
                <a:gd name="T48" fmla="*/ 417 w 454"/>
                <a:gd name="T49" fmla="*/ 231 h 361"/>
                <a:gd name="T50" fmla="*/ 381 w 454"/>
                <a:gd name="T51" fmla="*/ 218 h 361"/>
                <a:gd name="T52" fmla="*/ 372 w 454"/>
                <a:gd name="T53" fmla="*/ 180 h 361"/>
                <a:gd name="T54" fmla="*/ 369 w 454"/>
                <a:gd name="T55" fmla="*/ 108 h 361"/>
                <a:gd name="T56" fmla="*/ 342 w 454"/>
                <a:gd name="T57" fmla="*/ 66 h 361"/>
                <a:gd name="T58" fmla="*/ 315 w 454"/>
                <a:gd name="T59" fmla="*/ 18 h 361"/>
                <a:gd name="T60" fmla="*/ 287 w 454"/>
                <a:gd name="T61" fmla="*/ 0 h 361"/>
                <a:gd name="T62" fmla="*/ 264 w 454"/>
                <a:gd name="T63" fmla="*/ 21 h 361"/>
                <a:gd name="T64" fmla="*/ 215 w 454"/>
                <a:gd name="T65" fmla="*/ 40 h 361"/>
                <a:gd name="T66" fmla="*/ 159 w 454"/>
                <a:gd name="T67" fmla="*/ 22 h 361"/>
                <a:gd name="T68" fmla="*/ 115 w 454"/>
                <a:gd name="T69" fmla="*/ 23 h 361"/>
                <a:gd name="T70" fmla="*/ 90 w 454"/>
                <a:gd name="T71" fmla="*/ 4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361">
                  <a:moveTo>
                    <a:pt x="90" y="41"/>
                  </a:moveTo>
                  <a:cubicBezTo>
                    <a:pt x="76" y="55"/>
                    <a:pt x="76" y="55"/>
                    <a:pt x="76" y="55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15" y="164"/>
                    <a:pt x="15" y="164"/>
                    <a:pt x="15" y="164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" y="172"/>
                    <a:pt x="2" y="172"/>
                    <a:pt x="2" y="172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4" y="218"/>
                    <a:pt x="24" y="218"/>
                    <a:pt x="24" y="218"/>
                  </a:cubicBezTo>
                  <a:cubicBezTo>
                    <a:pt x="35" y="229"/>
                    <a:pt x="35" y="229"/>
                    <a:pt x="35" y="229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6" y="254"/>
                    <a:pt x="56" y="254"/>
                    <a:pt x="56" y="254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6" y="270"/>
                    <a:pt x="56" y="270"/>
                    <a:pt x="56" y="270"/>
                  </a:cubicBezTo>
                  <a:cubicBezTo>
                    <a:pt x="71" y="285"/>
                    <a:pt x="71" y="285"/>
                    <a:pt x="71" y="285"/>
                  </a:cubicBezTo>
                  <a:cubicBezTo>
                    <a:pt x="93" y="294"/>
                    <a:pt x="93" y="294"/>
                    <a:pt x="93" y="294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17" y="287"/>
                    <a:pt x="117" y="287"/>
                    <a:pt x="117" y="287"/>
                  </a:cubicBezTo>
                  <a:cubicBezTo>
                    <a:pt x="120" y="288"/>
                    <a:pt x="120" y="288"/>
                    <a:pt x="120" y="288"/>
                  </a:cubicBezTo>
                  <a:cubicBezTo>
                    <a:pt x="112" y="301"/>
                    <a:pt x="112" y="301"/>
                    <a:pt x="112" y="301"/>
                  </a:cubicBezTo>
                  <a:cubicBezTo>
                    <a:pt x="127" y="326"/>
                    <a:pt x="127" y="326"/>
                    <a:pt x="127" y="326"/>
                  </a:cubicBezTo>
                  <a:cubicBezTo>
                    <a:pt x="136" y="334"/>
                    <a:pt x="136" y="334"/>
                    <a:pt x="136" y="334"/>
                  </a:cubicBezTo>
                  <a:cubicBezTo>
                    <a:pt x="130" y="350"/>
                    <a:pt x="130" y="350"/>
                    <a:pt x="130" y="350"/>
                  </a:cubicBezTo>
                  <a:cubicBezTo>
                    <a:pt x="156" y="351"/>
                    <a:pt x="156" y="351"/>
                    <a:pt x="156" y="351"/>
                  </a:cubicBezTo>
                  <a:cubicBezTo>
                    <a:pt x="191" y="358"/>
                    <a:pt x="191" y="358"/>
                    <a:pt x="191" y="358"/>
                  </a:cubicBezTo>
                  <a:cubicBezTo>
                    <a:pt x="225" y="358"/>
                    <a:pt x="225" y="358"/>
                    <a:pt x="225" y="358"/>
                  </a:cubicBezTo>
                  <a:cubicBezTo>
                    <a:pt x="258" y="361"/>
                    <a:pt x="258" y="361"/>
                    <a:pt x="258" y="361"/>
                  </a:cubicBezTo>
                  <a:cubicBezTo>
                    <a:pt x="282" y="350"/>
                    <a:pt x="282" y="350"/>
                    <a:pt x="282" y="350"/>
                  </a:cubicBezTo>
                  <a:cubicBezTo>
                    <a:pt x="298" y="332"/>
                    <a:pt x="298" y="332"/>
                    <a:pt x="298" y="332"/>
                  </a:cubicBezTo>
                  <a:cubicBezTo>
                    <a:pt x="323" y="328"/>
                    <a:pt x="323" y="328"/>
                    <a:pt x="323" y="328"/>
                  </a:cubicBezTo>
                  <a:cubicBezTo>
                    <a:pt x="350" y="329"/>
                    <a:pt x="350" y="329"/>
                    <a:pt x="350" y="329"/>
                  </a:cubicBezTo>
                  <a:cubicBezTo>
                    <a:pt x="376" y="341"/>
                    <a:pt x="376" y="341"/>
                    <a:pt x="376" y="341"/>
                  </a:cubicBezTo>
                  <a:cubicBezTo>
                    <a:pt x="393" y="349"/>
                    <a:pt x="393" y="349"/>
                    <a:pt x="393" y="349"/>
                  </a:cubicBezTo>
                  <a:cubicBezTo>
                    <a:pt x="393" y="349"/>
                    <a:pt x="393" y="349"/>
                    <a:pt x="393" y="349"/>
                  </a:cubicBezTo>
                  <a:cubicBezTo>
                    <a:pt x="406" y="328"/>
                    <a:pt x="406" y="328"/>
                    <a:pt x="406" y="328"/>
                  </a:cubicBezTo>
                  <a:cubicBezTo>
                    <a:pt x="408" y="308"/>
                    <a:pt x="408" y="308"/>
                    <a:pt x="408" y="308"/>
                  </a:cubicBezTo>
                  <a:cubicBezTo>
                    <a:pt x="413" y="284"/>
                    <a:pt x="413" y="284"/>
                    <a:pt x="413" y="284"/>
                  </a:cubicBezTo>
                  <a:cubicBezTo>
                    <a:pt x="416" y="271"/>
                    <a:pt x="416" y="271"/>
                    <a:pt x="416" y="271"/>
                  </a:cubicBezTo>
                  <a:cubicBezTo>
                    <a:pt x="415" y="261"/>
                    <a:pt x="415" y="261"/>
                    <a:pt x="415" y="261"/>
                  </a:cubicBezTo>
                  <a:cubicBezTo>
                    <a:pt x="419" y="254"/>
                    <a:pt x="419" y="254"/>
                    <a:pt x="419" y="254"/>
                  </a:cubicBezTo>
                  <a:cubicBezTo>
                    <a:pt x="428" y="265"/>
                    <a:pt x="428" y="265"/>
                    <a:pt x="428" y="265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54" y="266"/>
                    <a:pt x="454" y="266"/>
                    <a:pt x="454" y="266"/>
                  </a:cubicBezTo>
                  <a:cubicBezTo>
                    <a:pt x="453" y="226"/>
                    <a:pt x="453" y="226"/>
                    <a:pt x="453" y="226"/>
                  </a:cubicBezTo>
                  <a:cubicBezTo>
                    <a:pt x="446" y="223"/>
                    <a:pt x="446" y="223"/>
                    <a:pt x="446" y="223"/>
                  </a:cubicBezTo>
                  <a:cubicBezTo>
                    <a:pt x="442" y="221"/>
                    <a:pt x="442" y="221"/>
                    <a:pt x="442" y="221"/>
                  </a:cubicBezTo>
                  <a:cubicBezTo>
                    <a:pt x="417" y="231"/>
                    <a:pt x="417" y="231"/>
                    <a:pt x="417" y="231"/>
                  </a:cubicBezTo>
                  <a:cubicBezTo>
                    <a:pt x="417" y="231"/>
                    <a:pt x="398" y="235"/>
                    <a:pt x="395" y="235"/>
                  </a:cubicBezTo>
                  <a:cubicBezTo>
                    <a:pt x="394" y="235"/>
                    <a:pt x="386" y="225"/>
                    <a:pt x="381" y="218"/>
                  </a:cubicBezTo>
                  <a:cubicBezTo>
                    <a:pt x="378" y="214"/>
                    <a:pt x="376" y="211"/>
                    <a:pt x="376" y="211"/>
                  </a:cubicBezTo>
                  <a:cubicBezTo>
                    <a:pt x="372" y="180"/>
                    <a:pt x="372" y="180"/>
                    <a:pt x="372" y="180"/>
                  </a:cubicBezTo>
                  <a:cubicBezTo>
                    <a:pt x="376" y="146"/>
                    <a:pt x="376" y="146"/>
                    <a:pt x="376" y="146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57" y="85"/>
                    <a:pt x="357" y="85"/>
                    <a:pt x="357" y="85"/>
                  </a:cubicBezTo>
                  <a:cubicBezTo>
                    <a:pt x="342" y="66"/>
                    <a:pt x="342" y="66"/>
                    <a:pt x="342" y="66"/>
                  </a:cubicBezTo>
                  <a:cubicBezTo>
                    <a:pt x="327" y="48"/>
                    <a:pt x="327" y="48"/>
                    <a:pt x="327" y="4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297" y="3"/>
                    <a:pt x="297" y="3"/>
                    <a:pt x="297" y="3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64" y="21"/>
                    <a:pt x="264" y="21"/>
                    <a:pt x="264" y="21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15" y="40"/>
                    <a:pt x="215" y="40"/>
                    <a:pt x="215" y="40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05" y="35"/>
                    <a:pt x="105" y="35"/>
                    <a:pt x="105" y="35"/>
                  </a:cubicBezTo>
                  <a:lnTo>
                    <a:pt x="90" y="41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6030926" y="1967221"/>
              <a:ext cx="773560" cy="533998"/>
            </a:xfrm>
            <a:custGeom>
              <a:avLst/>
              <a:gdLst>
                <a:gd name="T0" fmla="*/ 449 w 578"/>
                <a:gd name="T1" fmla="*/ 4 h 399"/>
                <a:gd name="T2" fmla="*/ 419 w 578"/>
                <a:gd name="T3" fmla="*/ 8 h 399"/>
                <a:gd name="T4" fmla="*/ 381 w 578"/>
                <a:gd name="T5" fmla="*/ 0 h 399"/>
                <a:gd name="T6" fmla="*/ 359 w 578"/>
                <a:gd name="T7" fmla="*/ 28 h 399"/>
                <a:gd name="T8" fmla="*/ 330 w 578"/>
                <a:gd name="T9" fmla="*/ 51 h 399"/>
                <a:gd name="T10" fmla="*/ 297 w 578"/>
                <a:gd name="T11" fmla="*/ 51 h 399"/>
                <a:gd name="T12" fmla="*/ 268 w 578"/>
                <a:gd name="T13" fmla="*/ 66 h 399"/>
                <a:gd name="T14" fmla="*/ 235 w 578"/>
                <a:gd name="T15" fmla="*/ 64 h 399"/>
                <a:gd name="T16" fmla="*/ 217 w 578"/>
                <a:gd name="T17" fmla="*/ 90 h 399"/>
                <a:gd name="T18" fmla="*/ 225 w 578"/>
                <a:gd name="T19" fmla="*/ 104 h 399"/>
                <a:gd name="T20" fmla="*/ 152 w 578"/>
                <a:gd name="T21" fmla="*/ 115 h 399"/>
                <a:gd name="T22" fmla="*/ 124 w 578"/>
                <a:gd name="T23" fmla="*/ 102 h 399"/>
                <a:gd name="T24" fmla="*/ 90 w 578"/>
                <a:gd name="T25" fmla="*/ 81 h 399"/>
                <a:gd name="T26" fmla="*/ 70 w 578"/>
                <a:gd name="T27" fmla="*/ 71 h 399"/>
                <a:gd name="T28" fmla="*/ 72 w 578"/>
                <a:gd name="T29" fmla="*/ 91 h 399"/>
                <a:gd name="T30" fmla="*/ 62 w 578"/>
                <a:gd name="T31" fmla="*/ 122 h 399"/>
                <a:gd name="T32" fmla="*/ 24 w 578"/>
                <a:gd name="T33" fmla="*/ 106 h 399"/>
                <a:gd name="T34" fmla="*/ 13 w 578"/>
                <a:gd name="T35" fmla="*/ 119 h 399"/>
                <a:gd name="T36" fmla="*/ 26 w 578"/>
                <a:gd name="T37" fmla="*/ 132 h 399"/>
                <a:gd name="T38" fmla="*/ 35 w 578"/>
                <a:gd name="T39" fmla="*/ 153 h 399"/>
                <a:gd name="T40" fmla="*/ 24 w 578"/>
                <a:gd name="T41" fmla="*/ 177 h 399"/>
                <a:gd name="T42" fmla="*/ 24 w 578"/>
                <a:gd name="T43" fmla="*/ 210 h 399"/>
                <a:gd name="T44" fmla="*/ 8 w 578"/>
                <a:gd name="T45" fmla="*/ 228 h 399"/>
                <a:gd name="T46" fmla="*/ 0 w 578"/>
                <a:gd name="T47" fmla="*/ 235 h 399"/>
                <a:gd name="T48" fmla="*/ 4 w 578"/>
                <a:gd name="T49" fmla="*/ 241 h 399"/>
                <a:gd name="T50" fmla="*/ 21 w 578"/>
                <a:gd name="T51" fmla="*/ 272 h 399"/>
                <a:gd name="T52" fmla="*/ 26 w 578"/>
                <a:gd name="T53" fmla="*/ 283 h 399"/>
                <a:gd name="T54" fmla="*/ 31 w 578"/>
                <a:gd name="T55" fmla="*/ 292 h 399"/>
                <a:gd name="T56" fmla="*/ 68 w 578"/>
                <a:gd name="T57" fmla="*/ 328 h 399"/>
                <a:gd name="T58" fmla="*/ 95 w 578"/>
                <a:gd name="T59" fmla="*/ 350 h 399"/>
                <a:gd name="T60" fmla="*/ 113 w 578"/>
                <a:gd name="T61" fmla="*/ 376 h 399"/>
                <a:gd name="T62" fmla="*/ 141 w 578"/>
                <a:gd name="T63" fmla="*/ 394 h 399"/>
                <a:gd name="T64" fmla="*/ 184 w 578"/>
                <a:gd name="T65" fmla="*/ 399 h 399"/>
                <a:gd name="T66" fmla="*/ 219 w 578"/>
                <a:gd name="T67" fmla="*/ 392 h 399"/>
                <a:gd name="T68" fmla="*/ 237 w 578"/>
                <a:gd name="T69" fmla="*/ 385 h 399"/>
                <a:gd name="T70" fmla="*/ 257 w 578"/>
                <a:gd name="T71" fmla="*/ 376 h 399"/>
                <a:gd name="T72" fmla="*/ 297 w 578"/>
                <a:gd name="T73" fmla="*/ 359 h 399"/>
                <a:gd name="T74" fmla="*/ 345 w 578"/>
                <a:gd name="T75" fmla="*/ 355 h 399"/>
                <a:gd name="T76" fmla="*/ 368 w 578"/>
                <a:gd name="T77" fmla="*/ 350 h 399"/>
                <a:gd name="T78" fmla="*/ 396 w 578"/>
                <a:gd name="T79" fmla="*/ 343 h 399"/>
                <a:gd name="T80" fmla="*/ 414 w 578"/>
                <a:gd name="T81" fmla="*/ 330 h 399"/>
                <a:gd name="T82" fmla="*/ 441 w 578"/>
                <a:gd name="T83" fmla="*/ 326 h 399"/>
                <a:gd name="T84" fmla="*/ 469 w 578"/>
                <a:gd name="T85" fmla="*/ 259 h 399"/>
                <a:gd name="T86" fmla="*/ 487 w 578"/>
                <a:gd name="T87" fmla="*/ 201 h 399"/>
                <a:gd name="T88" fmla="*/ 507 w 578"/>
                <a:gd name="T89" fmla="*/ 144 h 399"/>
                <a:gd name="T90" fmla="*/ 532 w 578"/>
                <a:gd name="T91" fmla="*/ 119 h 399"/>
                <a:gd name="T92" fmla="*/ 560 w 578"/>
                <a:gd name="T93" fmla="*/ 108 h 399"/>
                <a:gd name="T94" fmla="*/ 578 w 578"/>
                <a:gd name="T95" fmla="*/ 86 h 399"/>
                <a:gd name="T96" fmla="*/ 554 w 578"/>
                <a:gd name="T97" fmla="*/ 62 h 399"/>
                <a:gd name="T98" fmla="*/ 531 w 578"/>
                <a:gd name="T99" fmla="*/ 37 h 399"/>
                <a:gd name="T100" fmla="*/ 500 w 578"/>
                <a:gd name="T101" fmla="*/ 24 h 399"/>
                <a:gd name="T102" fmla="*/ 469 w 578"/>
                <a:gd name="T103" fmla="*/ 28 h 399"/>
                <a:gd name="T104" fmla="*/ 449 w 578"/>
                <a:gd name="T105" fmla="*/ 4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8" h="399">
                  <a:moveTo>
                    <a:pt x="449" y="4"/>
                  </a:moveTo>
                  <a:lnTo>
                    <a:pt x="419" y="8"/>
                  </a:lnTo>
                  <a:lnTo>
                    <a:pt x="381" y="0"/>
                  </a:lnTo>
                  <a:lnTo>
                    <a:pt x="359" y="28"/>
                  </a:lnTo>
                  <a:lnTo>
                    <a:pt x="330" y="51"/>
                  </a:lnTo>
                  <a:lnTo>
                    <a:pt x="297" y="51"/>
                  </a:lnTo>
                  <a:lnTo>
                    <a:pt x="268" y="66"/>
                  </a:lnTo>
                  <a:lnTo>
                    <a:pt x="235" y="64"/>
                  </a:lnTo>
                  <a:lnTo>
                    <a:pt x="217" y="90"/>
                  </a:lnTo>
                  <a:lnTo>
                    <a:pt x="225" y="104"/>
                  </a:lnTo>
                  <a:lnTo>
                    <a:pt x="152" y="115"/>
                  </a:lnTo>
                  <a:lnTo>
                    <a:pt x="124" y="102"/>
                  </a:lnTo>
                  <a:lnTo>
                    <a:pt x="90" y="81"/>
                  </a:lnTo>
                  <a:lnTo>
                    <a:pt x="70" y="71"/>
                  </a:lnTo>
                  <a:lnTo>
                    <a:pt x="72" y="91"/>
                  </a:lnTo>
                  <a:lnTo>
                    <a:pt x="62" y="122"/>
                  </a:lnTo>
                  <a:lnTo>
                    <a:pt x="24" y="106"/>
                  </a:lnTo>
                  <a:lnTo>
                    <a:pt x="13" y="119"/>
                  </a:lnTo>
                  <a:lnTo>
                    <a:pt x="26" y="132"/>
                  </a:lnTo>
                  <a:lnTo>
                    <a:pt x="35" y="153"/>
                  </a:lnTo>
                  <a:lnTo>
                    <a:pt x="24" y="177"/>
                  </a:lnTo>
                  <a:lnTo>
                    <a:pt x="24" y="210"/>
                  </a:lnTo>
                  <a:lnTo>
                    <a:pt x="8" y="228"/>
                  </a:lnTo>
                  <a:lnTo>
                    <a:pt x="0" y="235"/>
                  </a:lnTo>
                  <a:lnTo>
                    <a:pt x="4" y="241"/>
                  </a:lnTo>
                  <a:lnTo>
                    <a:pt x="21" y="272"/>
                  </a:lnTo>
                  <a:lnTo>
                    <a:pt x="26" y="283"/>
                  </a:lnTo>
                  <a:lnTo>
                    <a:pt x="31" y="292"/>
                  </a:lnTo>
                  <a:lnTo>
                    <a:pt x="68" y="328"/>
                  </a:lnTo>
                  <a:lnTo>
                    <a:pt x="95" y="350"/>
                  </a:lnTo>
                  <a:lnTo>
                    <a:pt x="113" y="376"/>
                  </a:lnTo>
                  <a:lnTo>
                    <a:pt x="141" y="394"/>
                  </a:lnTo>
                  <a:lnTo>
                    <a:pt x="184" y="399"/>
                  </a:lnTo>
                  <a:lnTo>
                    <a:pt x="219" y="392"/>
                  </a:lnTo>
                  <a:lnTo>
                    <a:pt x="237" y="385"/>
                  </a:lnTo>
                  <a:lnTo>
                    <a:pt x="257" y="376"/>
                  </a:lnTo>
                  <a:lnTo>
                    <a:pt x="297" y="359"/>
                  </a:lnTo>
                  <a:lnTo>
                    <a:pt x="345" y="355"/>
                  </a:lnTo>
                  <a:lnTo>
                    <a:pt x="368" y="350"/>
                  </a:lnTo>
                  <a:lnTo>
                    <a:pt x="396" y="343"/>
                  </a:lnTo>
                  <a:lnTo>
                    <a:pt x="414" y="330"/>
                  </a:lnTo>
                  <a:lnTo>
                    <a:pt x="441" y="326"/>
                  </a:lnTo>
                  <a:lnTo>
                    <a:pt x="469" y="259"/>
                  </a:lnTo>
                  <a:lnTo>
                    <a:pt x="487" y="201"/>
                  </a:lnTo>
                  <a:lnTo>
                    <a:pt x="507" y="144"/>
                  </a:lnTo>
                  <a:lnTo>
                    <a:pt x="532" y="119"/>
                  </a:lnTo>
                  <a:lnTo>
                    <a:pt x="560" y="108"/>
                  </a:lnTo>
                  <a:lnTo>
                    <a:pt x="578" y="86"/>
                  </a:lnTo>
                  <a:lnTo>
                    <a:pt x="554" y="62"/>
                  </a:lnTo>
                  <a:lnTo>
                    <a:pt x="531" y="37"/>
                  </a:lnTo>
                  <a:lnTo>
                    <a:pt x="500" y="24"/>
                  </a:lnTo>
                  <a:lnTo>
                    <a:pt x="469" y="28"/>
                  </a:lnTo>
                  <a:lnTo>
                    <a:pt x="449" y="4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8908354" y="2942871"/>
              <a:ext cx="567456" cy="499201"/>
            </a:xfrm>
            <a:custGeom>
              <a:avLst/>
              <a:gdLst>
                <a:gd name="T0" fmla="*/ 380 w 424"/>
                <a:gd name="T1" fmla="*/ 138 h 373"/>
                <a:gd name="T2" fmla="*/ 360 w 424"/>
                <a:gd name="T3" fmla="*/ 149 h 373"/>
                <a:gd name="T4" fmla="*/ 344 w 424"/>
                <a:gd name="T5" fmla="*/ 131 h 373"/>
                <a:gd name="T6" fmla="*/ 344 w 424"/>
                <a:gd name="T7" fmla="*/ 114 h 373"/>
                <a:gd name="T8" fmla="*/ 304 w 424"/>
                <a:gd name="T9" fmla="*/ 100 h 373"/>
                <a:gd name="T10" fmla="*/ 269 w 424"/>
                <a:gd name="T11" fmla="*/ 71 h 373"/>
                <a:gd name="T12" fmla="*/ 247 w 424"/>
                <a:gd name="T13" fmla="*/ 54 h 373"/>
                <a:gd name="T14" fmla="*/ 229 w 424"/>
                <a:gd name="T15" fmla="*/ 54 h 373"/>
                <a:gd name="T16" fmla="*/ 202 w 424"/>
                <a:gd name="T17" fmla="*/ 49 h 373"/>
                <a:gd name="T18" fmla="*/ 164 w 424"/>
                <a:gd name="T19" fmla="*/ 51 h 373"/>
                <a:gd name="T20" fmla="*/ 118 w 424"/>
                <a:gd name="T21" fmla="*/ 36 h 373"/>
                <a:gd name="T22" fmla="*/ 82 w 424"/>
                <a:gd name="T23" fmla="*/ 20 h 373"/>
                <a:gd name="T24" fmla="*/ 33 w 424"/>
                <a:gd name="T25" fmla="*/ 0 h 373"/>
                <a:gd name="T26" fmla="*/ 5 w 424"/>
                <a:gd name="T27" fmla="*/ 0 h 373"/>
                <a:gd name="T28" fmla="*/ 0 w 424"/>
                <a:gd name="T29" fmla="*/ 16 h 373"/>
                <a:gd name="T30" fmla="*/ 3 w 424"/>
                <a:gd name="T31" fmla="*/ 27 h 373"/>
                <a:gd name="T32" fmla="*/ 22 w 424"/>
                <a:gd name="T33" fmla="*/ 47 h 373"/>
                <a:gd name="T34" fmla="*/ 53 w 424"/>
                <a:gd name="T35" fmla="*/ 62 h 373"/>
                <a:gd name="T36" fmla="*/ 91 w 424"/>
                <a:gd name="T37" fmla="*/ 82 h 373"/>
                <a:gd name="T38" fmla="*/ 113 w 424"/>
                <a:gd name="T39" fmla="*/ 104 h 373"/>
                <a:gd name="T40" fmla="*/ 129 w 424"/>
                <a:gd name="T41" fmla="*/ 114 h 373"/>
                <a:gd name="T42" fmla="*/ 156 w 424"/>
                <a:gd name="T43" fmla="*/ 155 h 373"/>
                <a:gd name="T44" fmla="*/ 175 w 424"/>
                <a:gd name="T45" fmla="*/ 211 h 373"/>
                <a:gd name="T46" fmla="*/ 178 w 424"/>
                <a:gd name="T47" fmla="*/ 255 h 373"/>
                <a:gd name="T48" fmla="*/ 160 w 424"/>
                <a:gd name="T49" fmla="*/ 302 h 373"/>
                <a:gd name="T50" fmla="*/ 175 w 424"/>
                <a:gd name="T51" fmla="*/ 306 h 373"/>
                <a:gd name="T52" fmla="*/ 193 w 424"/>
                <a:gd name="T53" fmla="*/ 315 h 373"/>
                <a:gd name="T54" fmla="*/ 217 w 424"/>
                <a:gd name="T55" fmla="*/ 304 h 373"/>
                <a:gd name="T56" fmla="*/ 249 w 424"/>
                <a:gd name="T57" fmla="*/ 317 h 373"/>
                <a:gd name="T58" fmla="*/ 257 w 424"/>
                <a:gd name="T59" fmla="*/ 302 h 373"/>
                <a:gd name="T60" fmla="*/ 266 w 424"/>
                <a:gd name="T61" fmla="*/ 287 h 373"/>
                <a:gd name="T62" fmla="*/ 284 w 424"/>
                <a:gd name="T63" fmla="*/ 306 h 373"/>
                <a:gd name="T64" fmla="*/ 291 w 424"/>
                <a:gd name="T65" fmla="*/ 322 h 373"/>
                <a:gd name="T66" fmla="*/ 311 w 424"/>
                <a:gd name="T67" fmla="*/ 348 h 373"/>
                <a:gd name="T68" fmla="*/ 337 w 424"/>
                <a:gd name="T69" fmla="*/ 355 h 373"/>
                <a:gd name="T70" fmla="*/ 355 w 424"/>
                <a:gd name="T71" fmla="*/ 373 h 373"/>
                <a:gd name="T72" fmla="*/ 386 w 424"/>
                <a:gd name="T73" fmla="*/ 346 h 373"/>
                <a:gd name="T74" fmla="*/ 404 w 424"/>
                <a:gd name="T75" fmla="*/ 355 h 373"/>
                <a:gd name="T76" fmla="*/ 417 w 424"/>
                <a:gd name="T77" fmla="*/ 349 h 373"/>
                <a:gd name="T78" fmla="*/ 424 w 424"/>
                <a:gd name="T79" fmla="*/ 349 h 373"/>
                <a:gd name="T80" fmla="*/ 424 w 424"/>
                <a:gd name="T81" fmla="*/ 125 h 373"/>
                <a:gd name="T82" fmla="*/ 421 w 424"/>
                <a:gd name="T83" fmla="*/ 125 h 373"/>
                <a:gd name="T84" fmla="*/ 380 w 424"/>
                <a:gd name="T85" fmla="*/ 138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4" h="373">
                  <a:moveTo>
                    <a:pt x="380" y="138"/>
                  </a:moveTo>
                  <a:lnTo>
                    <a:pt x="360" y="149"/>
                  </a:lnTo>
                  <a:lnTo>
                    <a:pt x="344" y="131"/>
                  </a:lnTo>
                  <a:lnTo>
                    <a:pt x="344" y="114"/>
                  </a:lnTo>
                  <a:lnTo>
                    <a:pt x="304" y="100"/>
                  </a:lnTo>
                  <a:lnTo>
                    <a:pt x="269" y="71"/>
                  </a:lnTo>
                  <a:lnTo>
                    <a:pt x="247" y="54"/>
                  </a:lnTo>
                  <a:lnTo>
                    <a:pt x="229" y="54"/>
                  </a:lnTo>
                  <a:lnTo>
                    <a:pt x="202" y="49"/>
                  </a:lnTo>
                  <a:lnTo>
                    <a:pt x="164" y="51"/>
                  </a:lnTo>
                  <a:lnTo>
                    <a:pt x="118" y="36"/>
                  </a:lnTo>
                  <a:lnTo>
                    <a:pt x="82" y="20"/>
                  </a:lnTo>
                  <a:lnTo>
                    <a:pt x="33" y="0"/>
                  </a:lnTo>
                  <a:lnTo>
                    <a:pt x="5" y="0"/>
                  </a:lnTo>
                  <a:lnTo>
                    <a:pt x="0" y="16"/>
                  </a:lnTo>
                  <a:lnTo>
                    <a:pt x="3" y="27"/>
                  </a:lnTo>
                  <a:lnTo>
                    <a:pt x="22" y="47"/>
                  </a:lnTo>
                  <a:lnTo>
                    <a:pt x="53" y="62"/>
                  </a:lnTo>
                  <a:lnTo>
                    <a:pt x="91" y="82"/>
                  </a:lnTo>
                  <a:lnTo>
                    <a:pt x="113" y="104"/>
                  </a:lnTo>
                  <a:lnTo>
                    <a:pt x="129" y="114"/>
                  </a:lnTo>
                  <a:lnTo>
                    <a:pt x="156" y="155"/>
                  </a:lnTo>
                  <a:lnTo>
                    <a:pt x="175" y="211"/>
                  </a:lnTo>
                  <a:lnTo>
                    <a:pt x="178" y="255"/>
                  </a:lnTo>
                  <a:lnTo>
                    <a:pt x="160" y="302"/>
                  </a:lnTo>
                  <a:lnTo>
                    <a:pt x="175" y="306"/>
                  </a:lnTo>
                  <a:lnTo>
                    <a:pt x="193" y="315"/>
                  </a:lnTo>
                  <a:lnTo>
                    <a:pt x="217" y="304"/>
                  </a:lnTo>
                  <a:lnTo>
                    <a:pt x="249" y="317"/>
                  </a:lnTo>
                  <a:lnTo>
                    <a:pt x="257" y="302"/>
                  </a:lnTo>
                  <a:lnTo>
                    <a:pt x="266" y="287"/>
                  </a:lnTo>
                  <a:lnTo>
                    <a:pt x="284" y="306"/>
                  </a:lnTo>
                  <a:lnTo>
                    <a:pt x="291" y="322"/>
                  </a:lnTo>
                  <a:lnTo>
                    <a:pt x="311" y="348"/>
                  </a:lnTo>
                  <a:lnTo>
                    <a:pt x="337" y="355"/>
                  </a:lnTo>
                  <a:lnTo>
                    <a:pt x="355" y="373"/>
                  </a:lnTo>
                  <a:lnTo>
                    <a:pt x="386" y="346"/>
                  </a:lnTo>
                  <a:lnTo>
                    <a:pt x="404" y="355"/>
                  </a:lnTo>
                  <a:lnTo>
                    <a:pt x="417" y="349"/>
                  </a:lnTo>
                  <a:lnTo>
                    <a:pt x="424" y="349"/>
                  </a:lnTo>
                  <a:lnTo>
                    <a:pt x="424" y="125"/>
                  </a:lnTo>
                  <a:lnTo>
                    <a:pt x="421" y="125"/>
                  </a:lnTo>
                  <a:lnTo>
                    <a:pt x="380" y="13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>
              <a:off x="8481425" y="1779854"/>
              <a:ext cx="994385" cy="1362429"/>
            </a:xfrm>
            <a:custGeom>
              <a:avLst/>
              <a:gdLst>
                <a:gd name="T0" fmla="*/ 228 w 743"/>
                <a:gd name="T1" fmla="*/ 48 h 1018"/>
                <a:gd name="T2" fmla="*/ 202 w 743"/>
                <a:gd name="T3" fmla="*/ 80 h 1018"/>
                <a:gd name="T4" fmla="*/ 239 w 743"/>
                <a:gd name="T5" fmla="*/ 104 h 1018"/>
                <a:gd name="T6" fmla="*/ 206 w 743"/>
                <a:gd name="T7" fmla="*/ 131 h 1018"/>
                <a:gd name="T8" fmla="*/ 233 w 743"/>
                <a:gd name="T9" fmla="*/ 180 h 1018"/>
                <a:gd name="T10" fmla="*/ 226 w 743"/>
                <a:gd name="T11" fmla="*/ 235 h 1018"/>
                <a:gd name="T12" fmla="*/ 177 w 743"/>
                <a:gd name="T13" fmla="*/ 241 h 1018"/>
                <a:gd name="T14" fmla="*/ 137 w 743"/>
                <a:gd name="T15" fmla="*/ 264 h 1018"/>
                <a:gd name="T16" fmla="*/ 106 w 743"/>
                <a:gd name="T17" fmla="*/ 306 h 1018"/>
                <a:gd name="T18" fmla="*/ 118 w 743"/>
                <a:gd name="T19" fmla="*/ 344 h 1018"/>
                <a:gd name="T20" fmla="*/ 189 w 743"/>
                <a:gd name="T21" fmla="*/ 330 h 1018"/>
                <a:gd name="T22" fmla="*/ 148 w 743"/>
                <a:gd name="T23" fmla="*/ 381 h 1018"/>
                <a:gd name="T24" fmla="*/ 135 w 743"/>
                <a:gd name="T25" fmla="*/ 421 h 1018"/>
                <a:gd name="T26" fmla="*/ 71 w 743"/>
                <a:gd name="T27" fmla="*/ 421 h 1018"/>
                <a:gd name="T28" fmla="*/ 142 w 743"/>
                <a:gd name="T29" fmla="*/ 492 h 1018"/>
                <a:gd name="T30" fmla="*/ 124 w 743"/>
                <a:gd name="T31" fmla="*/ 494 h 1018"/>
                <a:gd name="T32" fmla="*/ 98 w 743"/>
                <a:gd name="T33" fmla="*/ 508 h 1018"/>
                <a:gd name="T34" fmla="*/ 78 w 743"/>
                <a:gd name="T35" fmla="*/ 570 h 1018"/>
                <a:gd name="T36" fmla="*/ 75 w 743"/>
                <a:gd name="T37" fmla="*/ 616 h 1018"/>
                <a:gd name="T38" fmla="*/ 27 w 743"/>
                <a:gd name="T39" fmla="*/ 596 h 1018"/>
                <a:gd name="T40" fmla="*/ 5 w 743"/>
                <a:gd name="T41" fmla="*/ 617 h 1018"/>
                <a:gd name="T42" fmla="*/ 40 w 743"/>
                <a:gd name="T43" fmla="*/ 665 h 1018"/>
                <a:gd name="T44" fmla="*/ 100 w 743"/>
                <a:gd name="T45" fmla="*/ 703 h 1018"/>
                <a:gd name="T46" fmla="*/ 175 w 743"/>
                <a:gd name="T47" fmla="*/ 754 h 1018"/>
                <a:gd name="T48" fmla="*/ 290 w 743"/>
                <a:gd name="T49" fmla="*/ 869 h 1018"/>
                <a:gd name="T50" fmla="*/ 319 w 743"/>
                <a:gd name="T51" fmla="*/ 885 h 1018"/>
                <a:gd name="T52" fmla="*/ 352 w 743"/>
                <a:gd name="T53" fmla="*/ 869 h 1018"/>
                <a:gd name="T54" fmla="*/ 437 w 743"/>
                <a:gd name="T55" fmla="*/ 905 h 1018"/>
                <a:gd name="T56" fmla="*/ 521 w 743"/>
                <a:gd name="T57" fmla="*/ 918 h 1018"/>
                <a:gd name="T58" fmla="*/ 566 w 743"/>
                <a:gd name="T59" fmla="*/ 923 h 1018"/>
                <a:gd name="T60" fmla="*/ 623 w 743"/>
                <a:gd name="T61" fmla="*/ 969 h 1018"/>
                <a:gd name="T62" fmla="*/ 663 w 743"/>
                <a:gd name="T63" fmla="*/ 1000 h 1018"/>
                <a:gd name="T64" fmla="*/ 699 w 743"/>
                <a:gd name="T65" fmla="*/ 1007 h 1018"/>
                <a:gd name="T66" fmla="*/ 743 w 743"/>
                <a:gd name="T67" fmla="*/ 994 h 1018"/>
                <a:gd name="T68" fmla="*/ 226 w 743"/>
                <a:gd name="T69" fmla="*/ 0 h 1018"/>
                <a:gd name="T70" fmla="*/ 239 w 743"/>
                <a:gd name="T71" fmla="*/ 2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3" h="1018">
                  <a:moveTo>
                    <a:pt x="239" y="28"/>
                  </a:moveTo>
                  <a:lnTo>
                    <a:pt x="228" y="48"/>
                  </a:lnTo>
                  <a:lnTo>
                    <a:pt x="213" y="66"/>
                  </a:lnTo>
                  <a:lnTo>
                    <a:pt x="202" y="80"/>
                  </a:lnTo>
                  <a:lnTo>
                    <a:pt x="237" y="89"/>
                  </a:lnTo>
                  <a:lnTo>
                    <a:pt x="239" y="104"/>
                  </a:lnTo>
                  <a:lnTo>
                    <a:pt x="213" y="104"/>
                  </a:lnTo>
                  <a:lnTo>
                    <a:pt x="206" y="131"/>
                  </a:lnTo>
                  <a:lnTo>
                    <a:pt x="222" y="150"/>
                  </a:lnTo>
                  <a:lnTo>
                    <a:pt x="233" y="180"/>
                  </a:lnTo>
                  <a:lnTo>
                    <a:pt x="233" y="197"/>
                  </a:lnTo>
                  <a:lnTo>
                    <a:pt x="226" y="235"/>
                  </a:lnTo>
                  <a:lnTo>
                    <a:pt x="211" y="242"/>
                  </a:lnTo>
                  <a:lnTo>
                    <a:pt x="177" y="241"/>
                  </a:lnTo>
                  <a:lnTo>
                    <a:pt x="149" y="241"/>
                  </a:lnTo>
                  <a:lnTo>
                    <a:pt x="137" y="264"/>
                  </a:lnTo>
                  <a:lnTo>
                    <a:pt x="111" y="277"/>
                  </a:lnTo>
                  <a:lnTo>
                    <a:pt x="106" y="306"/>
                  </a:lnTo>
                  <a:lnTo>
                    <a:pt x="98" y="344"/>
                  </a:lnTo>
                  <a:lnTo>
                    <a:pt x="118" y="344"/>
                  </a:lnTo>
                  <a:lnTo>
                    <a:pt x="158" y="333"/>
                  </a:lnTo>
                  <a:lnTo>
                    <a:pt x="189" y="330"/>
                  </a:lnTo>
                  <a:lnTo>
                    <a:pt x="184" y="359"/>
                  </a:lnTo>
                  <a:lnTo>
                    <a:pt x="148" y="381"/>
                  </a:lnTo>
                  <a:lnTo>
                    <a:pt x="135" y="401"/>
                  </a:lnTo>
                  <a:lnTo>
                    <a:pt x="135" y="421"/>
                  </a:lnTo>
                  <a:lnTo>
                    <a:pt x="102" y="412"/>
                  </a:lnTo>
                  <a:lnTo>
                    <a:pt x="71" y="421"/>
                  </a:lnTo>
                  <a:lnTo>
                    <a:pt x="98" y="454"/>
                  </a:lnTo>
                  <a:lnTo>
                    <a:pt x="142" y="492"/>
                  </a:lnTo>
                  <a:lnTo>
                    <a:pt x="148" y="510"/>
                  </a:lnTo>
                  <a:lnTo>
                    <a:pt x="124" y="494"/>
                  </a:lnTo>
                  <a:lnTo>
                    <a:pt x="109" y="525"/>
                  </a:lnTo>
                  <a:lnTo>
                    <a:pt x="98" y="508"/>
                  </a:lnTo>
                  <a:lnTo>
                    <a:pt x="95" y="543"/>
                  </a:lnTo>
                  <a:lnTo>
                    <a:pt x="78" y="570"/>
                  </a:lnTo>
                  <a:lnTo>
                    <a:pt x="89" y="610"/>
                  </a:lnTo>
                  <a:lnTo>
                    <a:pt x="75" y="616"/>
                  </a:lnTo>
                  <a:lnTo>
                    <a:pt x="38" y="617"/>
                  </a:lnTo>
                  <a:lnTo>
                    <a:pt x="27" y="596"/>
                  </a:lnTo>
                  <a:lnTo>
                    <a:pt x="0" y="596"/>
                  </a:lnTo>
                  <a:lnTo>
                    <a:pt x="5" y="617"/>
                  </a:lnTo>
                  <a:lnTo>
                    <a:pt x="0" y="638"/>
                  </a:lnTo>
                  <a:lnTo>
                    <a:pt x="40" y="665"/>
                  </a:lnTo>
                  <a:lnTo>
                    <a:pt x="77" y="703"/>
                  </a:lnTo>
                  <a:lnTo>
                    <a:pt x="100" y="703"/>
                  </a:lnTo>
                  <a:lnTo>
                    <a:pt x="133" y="730"/>
                  </a:lnTo>
                  <a:lnTo>
                    <a:pt x="175" y="754"/>
                  </a:lnTo>
                  <a:lnTo>
                    <a:pt x="235" y="809"/>
                  </a:lnTo>
                  <a:lnTo>
                    <a:pt x="290" y="869"/>
                  </a:lnTo>
                  <a:lnTo>
                    <a:pt x="313" y="898"/>
                  </a:lnTo>
                  <a:lnTo>
                    <a:pt x="319" y="885"/>
                  </a:lnTo>
                  <a:lnTo>
                    <a:pt x="324" y="869"/>
                  </a:lnTo>
                  <a:lnTo>
                    <a:pt x="352" y="869"/>
                  </a:lnTo>
                  <a:lnTo>
                    <a:pt x="401" y="889"/>
                  </a:lnTo>
                  <a:lnTo>
                    <a:pt x="437" y="905"/>
                  </a:lnTo>
                  <a:lnTo>
                    <a:pt x="483" y="920"/>
                  </a:lnTo>
                  <a:lnTo>
                    <a:pt x="521" y="918"/>
                  </a:lnTo>
                  <a:lnTo>
                    <a:pt x="548" y="923"/>
                  </a:lnTo>
                  <a:lnTo>
                    <a:pt x="566" y="923"/>
                  </a:lnTo>
                  <a:lnTo>
                    <a:pt x="588" y="940"/>
                  </a:lnTo>
                  <a:lnTo>
                    <a:pt x="623" y="969"/>
                  </a:lnTo>
                  <a:lnTo>
                    <a:pt x="663" y="983"/>
                  </a:lnTo>
                  <a:lnTo>
                    <a:pt x="663" y="1000"/>
                  </a:lnTo>
                  <a:lnTo>
                    <a:pt x="679" y="1018"/>
                  </a:lnTo>
                  <a:lnTo>
                    <a:pt x="699" y="1007"/>
                  </a:lnTo>
                  <a:lnTo>
                    <a:pt x="740" y="994"/>
                  </a:lnTo>
                  <a:lnTo>
                    <a:pt x="743" y="994"/>
                  </a:lnTo>
                  <a:lnTo>
                    <a:pt x="743" y="0"/>
                  </a:lnTo>
                  <a:lnTo>
                    <a:pt x="226" y="0"/>
                  </a:lnTo>
                  <a:lnTo>
                    <a:pt x="228" y="13"/>
                  </a:lnTo>
                  <a:lnTo>
                    <a:pt x="239" y="2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6700095" y="1779854"/>
              <a:ext cx="2101192" cy="667831"/>
            </a:xfrm>
            <a:custGeom>
              <a:avLst/>
              <a:gdLst>
                <a:gd name="T0" fmla="*/ 69 w 1570"/>
                <a:gd name="T1" fmla="*/ 62 h 499"/>
                <a:gd name="T2" fmla="*/ 41 w 1570"/>
                <a:gd name="T3" fmla="*/ 69 h 499"/>
                <a:gd name="T4" fmla="*/ 32 w 1570"/>
                <a:gd name="T5" fmla="*/ 102 h 499"/>
                <a:gd name="T6" fmla="*/ 10 w 1570"/>
                <a:gd name="T7" fmla="*/ 140 h 499"/>
                <a:gd name="T8" fmla="*/ 31 w 1570"/>
                <a:gd name="T9" fmla="*/ 177 h 499"/>
                <a:gd name="T10" fmla="*/ 78 w 1570"/>
                <a:gd name="T11" fmla="*/ 226 h 499"/>
                <a:gd name="T12" fmla="*/ 158 w 1570"/>
                <a:gd name="T13" fmla="*/ 224 h 499"/>
                <a:gd name="T14" fmla="*/ 260 w 1570"/>
                <a:gd name="T15" fmla="*/ 257 h 499"/>
                <a:gd name="T16" fmla="*/ 349 w 1570"/>
                <a:gd name="T17" fmla="*/ 222 h 499"/>
                <a:gd name="T18" fmla="*/ 391 w 1570"/>
                <a:gd name="T19" fmla="*/ 184 h 499"/>
                <a:gd name="T20" fmla="*/ 460 w 1570"/>
                <a:gd name="T21" fmla="*/ 153 h 499"/>
                <a:gd name="T22" fmla="*/ 546 w 1570"/>
                <a:gd name="T23" fmla="*/ 199 h 499"/>
                <a:gd name="T24" fmla="*/ 597 w 1570"/>
                <a:gd name="T25" fmla="*/ 215 h 499"/>
                <a:gd name="T26" fmla="*/ 630 w 1570"/>
                <a:gd name="T27" fmla="*/ 248 h 499"/>
                <a:gd name="T28" fmla="*/ 657 w 1570"/>
                <a:gd name="T29" fmla="*/ 310 h 499"/>
                <a:gd name="T30" fmla="*/ 672 w 1570"/>
                <a:gd name="T31" fmla="*/ 373 h 499"/>
                <a:gd name="T32" fmla="*/ 706 w 1570"/>
                <a:gd name="T33" fmla="*/ 421 h 499"/>
                <a:gd name="T34" fmla="*/ 714 w 1570"/>
                <a:gd name="T35" fmla="*/ 443 h 499"/>
                <a:gd name="T36" fmla="*/ 750 w 1570"/>
                <a:gd name="T37" fmla="*/ 474 h 499"/>
                <a:gd name="T38" fmla="*/ 768 w 1570"/>
                <a:gd name="T39" fmla="*/ 441 h 499"/>
                <a:gd name="T40" fmla="*/ 816 w 1570"/>
                <a:gd name="T41" fmla="*/ 421 h 499"/>
                <a:gd name="T42" fmla="*/ 839 w 1570"/>
                <a:gd name="T43" fmla="*/ 384 h 499"/>
                <a:gd name="T44" fmla="*/ 868 w 1570"/>
                <a:gd name="T45" fmla="*/ 406 h 499"/>
                <a:gd name="T46" fmla="*/ 859 w 1570"/>
                <a:gd name="T47" fmla="*/ 361 h 499"/>
                <a:gd name="T48" fmla="*/ 874 w 1570"/>
                <a:gd name="T49" fmla="*/ 370 h 499"/>
                <a:gd name="T50" fmla="*/ 905 w 1570"/>
                <a:gd name="T51" fmla="*/ 423 h 499"/>
                <a:gd name="T52" fmla="*/ 914 w 1570"/>
                <a:gd name="T53" fmla="*/ 437 h 499"/>
                <a:gd name="T54" fmla="*/ 890 w 1570"/>
                <a:gd name="T55" fmla="*/ 455 h 499"/>
                <a:gd name="T56" fmla="*/ 918 w 1570"/>
                <a:gd name="T57" fmla="*/ 485 h 499"/>
                <a:gd name="T58" fmla="*/ 994 w 1570"/>
                <a:gd name="T59" fmla="*/ 479 h 499"/>
                <a:gd name="T60" fmla="*/ 1027 w 1570"/>
                <a:gd name="T61" fmla="*/ 477 h 499"/>
                <a:gd name="T62" fmla="*/ 1076 w 1570"/>
                <a:gd name="T63" fmla="*/ 474 h 499"/>
                <a:gd name="T64" fmla="*/ 1122 w 1570"/>
                <a:gd name="T65" fmla="*/ 488 h 499"/>
                <a:gd name="T66" fmla="*/ 1162 w 1570"/>
                <a:gd name="T67" fmla="*/ 435 h 499"/>
                <a:gd name="T68" fmla="*/ 1218 w 1570"/>
                <a:gd name="T69" fmla="*/ 414 h 499"/>
                <a:gd name="T70" fmla="*/ 1289 w 1570"/>
                <a:gd name="T71" fmla="*/ 392 h 499"/>
                <a:gd name="T72" fmla="*/ 1347 w 1570"/>
                <a:gd name="T73" fmla="*/ 379 h 499"/>
                <a:gd name="T74" fmla="*/ 1375 w 1570"/>
                <a:gd name="T75" fmla="*/ 352 h 499"/>
                <a:gd name="T76" fmla="*/ 1429 w 1570"/>
                <a:gd name="T77" fmla="*/ 344 h 499"/>
                <a:gd name="T78" fmla="*/ 1442 w 1570"/>
                <a:gd name="T79" fmla="*/ 277 h 499"/>
                <a:gd name="T80" fmla="*/ 1480 w 1570"/>
                <a:gd name="T81" fmla="*/ 241 h 499"/>
                <a:gd name="T82" fmla="*/ 1542 w 1570"/>
                <a:gd name="T83" fmla="*/ 242 h 499"/>
                <a:gd name="T84" fmla="*/ 1564 w 1570"/>
                <a:gd name="T85" fmla="*/ 197 h 499"/>
                <a:gd name="T86" fmla="*/ 1553 w 1570"/>
                <a:gd name="T87" fmla="*/ 150 h 499"/>
                <a:gd name="T88" fmla="*/ 1544 w 1570"/>
                <a:gd name="T89" fmla="*/ 104 h 499"/>
                <a:gd name="T90" fmla="*/ 1568 w 1570"/>
                <a:gd name="T91" fmla="*/ 89 h 499"/>
                <a:gd name="T92" fmla="*/ 1544 w 1570"/>
                <a:gd name="T93" fmla="*/ 66 h 499"/>
                <a:gd name="T94" fmla="*/ 1570 w 1570"/>
                <a:gd name="T95" fmla="*/ 28 h 499"/>
                <a:gd name="T96" fmla="*/ 1557 w 1570"/>
                <a:gd name="T97" fmla="*/ 0 h 499"/>
                <a:gd name="T98" fmla="*/ 52 w 1570"/>
                <a:gd name="T99" fmla="*/ 22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70" h="499">
                  <a:moveTo>
                    <a:pt x="52" y="49"/>
                  </a:moveTo>
                  <a:lnTo>
                    <a:pt x="69" y="62"/>
                  </a:lnTo>
                  <a:lnTo>
                    <a:pt x="71" y="77"/>
                  </a:lnTo>
                  <a:lnTo>
                    <a:pt x="41" y="69"/>
                  </a:lnTo>
                  <a:lnTo>
                    <a:pt x="41" y="71"/>
                  </a:lnTo>
                  <a:lnTo>
                    <a:pt x="32" y="102"/>
                  </a:lnTo>
                  <a:lnTo>
                    <a:pt x="16" y="128"/>
                  </a:lnTo>
                  <a:lnTo>
                    <a:pt x="10" y="140"/>
                  </a:lnTo>
                  <a:lnTo>
                    <a:pt x="0" y="164"/>
                  </a:lnTo>
                  <a:lnTo>
                    <a:pt x="31" y="177"/>
                  </a:lnTo>
                  <a:lnTo>
                    <a:pt x="54" y="202"/>
                  </a:lnTo>
                  <a:lnTo>
                    <a:pt x="78" y="226"/>
                  </a:lnTo>
                  <a:lnTo>
                    <a:pt x="98" y="210"/>
                  </a:lnTo>
                  <a:lnTo>
                    <a:pt x="158" y="224"/>
                  </a:lnTo>
                  <a:lnTo>
                    <a:pt x="207" y="215"/>
                  </a:lnTo>
                  <a:lnTo>
                    <a:pt x="260" y="257"/>
                  </a:lnTo>
                  <a:lnTo>
                    <a:pt x="286" y="235"/>
                  </a:lnTo>
                  <a:lnTo>
                    <a:pt x="349" y="222"/>
                  </a:lnTo>
                  <a:lnTo>
                    <a:pt x="378" y="193"/>
                  </a:lnTo>
                  <a:lnTo>
                    <a:pt x="391" y="184"/>
                  </a:lnTo>
                  <a:lnTo>
                    <a:pt x="413" y="171"/>
                  </a:lnTo>
                  <a:lnTo>
                    <a:pt x="460" y="153"/>
                  </a:lnTo>
                  <a:lnTo>
                    <a:pt x="506" y="164"/>
                  </a:lnTo>
                  <a:lnTo>
                    <a:pt x="546" y="199"/>
                  </a:lnTo>
                  <a:lnTo>
                    <a:pt x="571" y="199"/>
                  </a:lnTo>
                  <a:lnTo>
                    <a:pt x="597" y="215"/>
                  </a:lnTo>
                  <a:lnTo>
                    <a:pt x="612" y="224"/>
                  </a:lnTo>
                  <a:lnTo>
                    <a:pt x="630" y="248"/>
                  </a:lnTo>
                  <a:lnTo>
                    <a:pt x="626" y="293"/>
                  </a:lnTo>
                  <a:lnTo>
                    <a:pt x="657" y="310"/>
                  </a:lnTo>
                  <a:lnTo>
                    <a:pt x="666" y="343"/>
                  </a:lnTo>
                  <a:lnTo>
                    <a:pt x="672" y="373"/>
                  </a:lnTo>
                  <a:lnTo>
                    <a:pt x="688" y="390"/>
                  </a:lnTo>
                  <a:lnTo>
                    <a:pt x="706" y="421"/>
                  </a:lnTo>
                  <a:lnTo>
                    <a:pt x="704" y="439"/>
                  </a:lnTo>
                  <a:lnTo>
                    <a:pt x="714" y="443"/>
                  </a:lnTo>
                  <a:lnTo>
                    <a:pt x="730" y="448"/>
                  </a:lnTo>
                  <a:lnTo>
                    <a:pt x="750" y="474"/>
                  </a:lnTo>
                  <a:lnTo>
                    <a:pt x="761" y="470"/>
                  </a:lnTo>
                  <a:lnTo>
                    <a:pt x="768" y="441"/>
                  </a:lnTo>
                  <a:lnTo>
                    <a:pt x="777" y="424"/>
                  </a:lnTo>
                  <a:lnTo>
                    <a:pt x="816" y="421"/>
                  </a:lnTo>
                  <a:lnTo>
                    <a:pt x="830" y="404"/>
                  </a:lnTo>
                  <a:lnTo>
                    <a:pt x="839" y="384"/>
                  </a:lnTo>
                  <a:lnTo>
                    <a:pt x="850" y="415"/>
                  </a:lnTo>
                  <a:lnTo>
                    <a:pt x="868" y="406"/>
                  </a:lnTo>
                  <a:lnTo>
                    <a:pt x="868" y="394"/>
                  </a:lnTo>
                  <a:lnTo>
                    <a:pt x="859" y="361"/>
                  </a:lnTo>
                  <a:lnTo>
                    <a:pt x="850" y="324"/>
                  </a:lnTo>
                  <a:lnTo>
                    <a:pt x="874" y="370"/>
                  </a:lnTo>
                  <a:lnTo>
                    <a:pt x="881" y="404"/>
                  </a:lnTo>
                  <a:lnTo>
                    <a:pt x="905" y="423"/>
                  </a:lnTo>
                  <a:lnTo>
                    <a:pt x="941" y="406"/>
                  </a:lnTo>
                  <a:lnTo>
                    <a:pt x="914" y="437"/>
                  </a:lnTo>
                  <a:lnTo>
                    <a:pt x="896" y="439"/>
                  </a:lnTo>
                  <a:lnTo>
                    <a:pt x="890" y="455"/>
                  </a:lnTo>
                  <a:lnTo>
                    <a:pt x="894" y="470"/>
                  </a:lnTo>
                  <a:lnTo>
                    <a:pt x="918" y="485"/>
                  </a:lnTo>
                  <a:lnTo>
                    <a:pt x="959" y="485"/>
                  </a:lnTo>
                  <a:lnTo>
                    <a:pt x="994" y="479"/>
                  </a:lnTo>
                  <a:lnTo>
                    <a:pt x="1009" y="499"/>
                  </a:lnTo>
                  <a:lnTo>
                    <a:pt x="1027" y="477"/>
                  </a:lnTo>
                  <a:lnTo>
                    <a:pt x="1052" y="479"/>
                  </a:lnTo>
                  <a:lnTo>
                    <a:pt x="1076" y="474"/>
                  </a:lnTo>
                  <a:lnTo>
                    <a:pt x="1092" y="483"/>
                  </a:lnTo>
                  <a:lnTo>
                    <a:pt x="1122" y="488"/>
                  </a:lnTo>
                  <a:lnTo>
                    <a:pt x="1151" y="472"/>
                  </a:lnTo>
                  <a:lnTo>
                    <a:pt x="1162" y="435"/>
                  </a:lnTo>
                  <a:lnTo>
                    <a:pt x="1187" y="445"/>
                  </a:lnTo>
                  <a:lnTo>
                    <a:pt x="1218" y="414"/>
                  </a:lnTo>
                  <a:lnTo>
                    <a:pt x="1255" y="408"/>
                  </a:lnTo>
                  <a:lnTo>
                    <a:pt x="1289" y="392"/>
                  </a:lnTo>
                  <a:lnTo>
                    <a:pt x="1315" y="401"/>
                  </a:lnTo>
                  <a:lnTo>
                    <a:pt x="1347" y="379"/>
                  </a:lnTo>
                  <a:lnTo>
                    <a:pt x="1362" y="379"/>
                  </a:lnTo>
                  <a:lnTo>
                    <a:pt x="1375" y="352"/>
                  </a:lnTo>
                  <a:lnTo>
                    <a:pt x="1428" y="350"/>
                  </a:lnTo>
                  <a:lnTo>
                    <a:pt x="1429" y="344"/>
                  </a:lnTo>
                  <a:lnTo>
                    <a:pt x="1437" y="306"/>
                  </a:lnTo>
                  <a:lnTo>
                    <a:pt x="1442" y="277"/>
                  </a:lnTo>
                  <a:lnTo>
                    <a:pt x="1468" y="264"/>
                  </a:lnTo>
                  <a:lnTo>
                    <a:pt x="1480" y="241"/>
                  </a:lnTo>
                  <a:lnTo>
                    <a:pt x="1508" y="241"/>
                  </a:lnTo>
                  <a:lnTo>
                    <a:pt x="1542" y="242"/>
                  </a:lnTo>
                  <a:lnTo>
                    <a:pt x="1557" y="235"/>
                  </a:lnTo>
                  <a:lnTo>
                    <a:pt x="1564" y="197"/>
                  </a:lnTo>
                  <a:lnTo>
                    <a:pt x="1564" y="180"/>
                  </a:lnTo>
                  <a:lnTo>
                    <a:pt x="1553" y="150"/>
                  </a:lnTo>
                  <a:lnTo>
                    <a:pt x="1537" y="131"/>
                  </a:lnTo>
                  <a:lnTo>
                    <a:pt x="1544" y="104"/>
                  </a:lnTo>
                  <a:lnTo>
                    <a:pt x="1570" y="104"/>
                  </a:lnTo>
                  <a:lnTo>
                    <a:pt x="1568" y="89"/>
                  </a:lnTo>
                  <a:lnTo>
                    <a:pt x="1533" y="80"/>
                  </a:lnTo>
                  <a:lnTo>
                    <a:pt x="1544" y="66"/>
                  </a:lnTo>
                  <a:lnTo>
                    <a:pt x="1559" y="48"/>
                  </a:lnTo>
                  <a:lnTo>
                    <a:pt x="1570" y="28"/>
                  </a:lnTo>
                  <a:lnTo>
                    <a:pt x="1559" y="13"/>
                  </a:lnTo>
                  <a:lnTo>
                    <a:pt x="1557" y="0"/>
                  </a:lnTo>
                  <a:lnTo>
                    <a:pt x="49" y="0"/>
                  </a:lnTo>
                  <a:lnTo>
                    <a:pt x="52" y="22"/>
                  </a:lnTo>
                  <a:lnTo>
                    <a:pt x="52" y="49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6089813" y="1787884"/>
              <a:ext cx="665154" cy="333247"/>
            </a:xfrm>
            <a:custGeom>
              <a:avLst/>
              <a:gdLst>
                <a:gd name="T0" fmla="*/ 24 w 497"/>
                <a:gd name="T1" fmla="*/ 193 h 249"/>
                <a:gd name="T2" fmla="*/ 26 w 497"/>
                <a:gd name="T3" fmla="*/ 205 h 249"/>
                <a:gd name="T4" fmla="*/ 46 w 497"/>
                <a:gd name="T5" fmla="*/ 215 h 249"/>
                <a:gd name="T6" fmla="*/ 80 w 497"/>
                <a:gd name="T7" fmla="*/ 236 h 249"/>
                <a:gd name="T8" fmla="*/ 108 w 497"/>
                <a:gd name="T9" fmla="*/ 249 h 249"/>
                <a:gd name="T10" fmla="*/ 181 w 497"/>
                <a:gd name="T11" fmla="*/ 238 h 249"/>
                <a:gd name="T12" fmla="*/ 173 w 497"/>
                <a:gd name="T13" fmla="*/ 224 h 249"/>
                <a:gd name="T14" fmla="*/ 191 w 497"/>
                <a:gd name="T15" fmla="*/ 198 h 249"/>
                <a:gd name="T16" fmla="*/ 224 w 497"/>
                <a:gd name="T17" fmla="*/ 200 h 249"/>
                <a:gd name="T18" fmla="*/ 253 w 497"/>
                <a:gd name="T19" fmla="*/ 185 h 249"/>
                <a:gd name="T20" fmla="*/ 286 w 497"/>
                <a:gd name="T21" fmla="*/ 185 h 249"/>
                <a:gd name="T22" fmla="*/ 315 w 497"/>
                <a:gd name="T23" fmla="*/ 162 h 249"/>
                <a:gd name="T24" fmla="*/ 337 w 497"/>
                <a:gd name="T25" fmla="*/ 134 h 249"/>
                <a:gd name="T26" fmla="*/ 375 w 497"/>
                <a:gd name="T27" fmla="*/ 142 h 249"/>
                <a:gd name="T28" fmla="*/ 405 w 497"/>
                <a:gd name="T29" fmla="*/ 138 h 249"/>
                <a:gd name="T30" fmla="*/ 425 w 497"/>
                <a:gd name="T31" fmla="*/ 162 h 249"/>
                <a:gd name="T32" fmla="*/ 456 w 497"/>
                <a:gd name="T33" fmla="*/ 158 h 249"/>
                <a:gd name="T34" fmla="*/ 466 w 497"/>
                <a:gd name="T35" fmla="*/ 134 h 249"/>
                <a:gd name="T36" fmla="*/ 472 w 497"/>
                <a:gd name="T37" fmla="*/ 122 h 249"/>
                <a:gd name="T38" fmla="*/ 488 w 497"/>
                <a:gd name="T39" fmla="*/ 96 h 249"/>
                <a:gd name="T40" fmla="*/ 497 w 497"/>
                <a:gd name="T41" fmla="*/ 65 h 249"/>
                <a:gd name="T42" fmla="*/ 497 w 497"/>
                <a:gd name="T43" fmla="*/ 63 h 249"/>
                <a:gd name="T44" fmla="*/ 485 w 497"/>
                <a:gd name="T45" fmla="*/ 60 h 249"/>
                <a:gd name="T46" fmla="*/ 454 w 497"/>
                <a:gd name="T47" fmla="*/ 38 h 249"/>
                <a:gd name="T48" fmla="*/ 428 w 497"/>
                <a:gd name="T49" fmla="*/ 18 h 249"/>
                <a:gd name="T50" fmla="*/ 395 w 497"/>
                <a:gd name="T51" fmla="*/ 12 h 249"/>
                <a:gd name="T52" fmla="*/ 357 w 497"/>
                <a:gd name="T53" fmla="*/ 22 h 249"/>
                <a:gd name="T54" fmla="*/ 330 w 497"/>
                <a:gd name="T55" fmla="*/ 12 h 249"/>
                <a:gd name="T56" fmla="*/ 297 w 497"/>
                <a:gd name="T57" fmla="*/ 18 h 249"/>
                <a:gd name="T58" fmla="*/ 273 w 497"/>
                <a:gd name="T59" fmla="*/ 42 h 249"/>
                <a:gd name="T60" fmla="*/ 264 w 497"/>
                <a:gd name="T61" fmla="*/ 43 h 249"/>
                <a:gd name="T62" fmla="*/ 255 w 497"/>
                <a:gd name="T63" fmla="*/ 16 h 249"/>
                <a:gd name="T64" fmla="*/ 239 w 497"/>
                <a:gd name="T65" fmla="*/ 5 h 249"/>
                <a:gd name="T66" fmla="*/ 215 w 497"/>
                <a:gd name="T67" fmla="*/ 0 h 249"/>
                <a:gd name="T68" fmla="*/ 191 w 497"/>
                <a:gd name="T69" fmla="*/ 9 h 249"/>
                <a:gd name="T70" fmla="*/ 177 w 497"/>
                <a:gd name="T71" fmla="*/ 1 h 249"/>
                <a:gd name="T72" fmla="*/ 153 w 497"/>
                <a:gd name="T73" fmla="*/ 7 h 249"/>
                <a:gd name="T74" fmla="*/ 146 w 497"/>
                <a:gd name="T75" fmla="*/ 16 h 249"/>
                <a:gd name="T76" fmla="*/ 119 w 497"/>
                <a:gd name="T77" fmla="*/ 32 h 249"/>
                <a:gd name="T78" fmla="*/ 119 w 497"/>
                <a:gd name="T79" fmla="*/ 51 h 249"/>
                <a:gd name="T80" fmla="*/ 100 w 497"/>
                <a:gd name="T81" fmla="*/ 78 h 249"/>
                <a:gd name="T82" fmla="*/ 75 w 497"/>
                <a:gd name="T83" fmla="*/ 96 h 249"/>
                <a:gd name="T84" fmla="*/ 42 w 497"/>
                <a:gd name="T85" fmla="*/ 93 h 249"/>
                <a:gd name="T86" fmla="*/ 9 w 497"/>
                <a:gd name="T87" fmla="*/ 120 h 249"/>
                <a:gd name="T88" fmla="*/ 0 w 497"/>
                <a:gd name="T89" fmla="*/ 158 h 249"/>
                <a:gd name="T90" fmla="*/ 24 w 497"/>
                <a:gd name="T91" fmla="*/ 19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249">
                  <a:moveTo>
                    <a:pt x="24" y="193"/>
                  </a:moveTo>
                  <a:lnTo>
                    <a:pt x="26" y="205"/>
                  </a:lnTo>
                  <a:lnTo>
                    <a:pt x="46" y="215"/>
                  </a:lnTo>
                  <a:lnTo>
                    <a:pt x="80" y="236"/>
                  </a:lnTo>
                  <a:lnTo>
                    <a:pt x="108" y="249"/>
                  </a:lnTo>
                  <a:lnTo>
                    <a:pt x="181" y="238"/>
                  </a:lnTo>
                  <a:lnTo>
                    <a:pt x="173" y="224"/>
                  </a:lnTo>
                  <a:lnTo>
                    <a:pt x="191" y="198"/>
                  </a:lnTo>
                  <a:lnTo>
                    <a:pt x="224" y="200"/>
                  </a:lnTo>
                  <a:lnTo>
                    <a:pt x="253" y="185"/>
                  </a:lnTo>
                  <a:lnTo>
                    <a:pt x="286" y="185"/>
                  </a:lnTo>
                  <a:lnTo>
                    <a:pt x="315" y="162"/>
                  </a:lnTo>
                  <a:lnTo>
                    <a:pt x="337" y="134"/>
                  </a:lnTo>
                  <a:lnTo>
                    <a:pt x="375" y="142"/>
                  </a:lnTo>
                  <a:lnTo>
                    <a:pt x="405" y="138"/>
                  </a:lnTo>
                  <a:lnTo>
                    <a:pt x="425" y="162"/>
                  </a:lnTo>
                  <a:lnTo>
                    <a:pt x="456" y="158"/>
                  </a:lnTo>
                  <a:lnTo>
                    <a:pt x="466" y="134"/>
                  </a:lnTo>
                  <a:lnTo>
                    <a:pt x="472" y="122"/>
                  </a:lnTo>
                  <a:lnTo>
                    <a:pt x="488" y="96"/>
                  </a:lnTo>
                  <a:lnTo>
                    <a:pt x="497" y="65"/>
                  </a:lnTo>
                  <a:lnTo>
                    <a:pt x="497" y="63"/>
                  </a:lnTo>
                  <a:lnTo>
                    <a:pt x="485" y="60"/>
                  </a:lnTo>
                  <a:lnTo>
                    <a:pt x="454" y="38"/>
                  </a:lnTo>
                  <a:lnTo>
                    <a:pt x="428" y="18"/>
                  </a:lnTo>
                  <a:lnTo>
                    <a:pt x="395" y="12"/>
                  </a:lnTo>
                  <a:lnTo>
                    <a:pt x="357" y="22"/>
                  </a:lnTo>
                  <a:lnTo>
                    <a:pt x="330" y="12"/>
                  </a:lnTo>
                  <a:lnTo>
                    <a:pt x="297" y="18"/>
                  </a:lnTo>
                  <a:lnTo>
                    <a:pt x="273" y="42"/>
                  </a:lnTo>
                  <a:lnTo>
                    <a:pt x="264" y="43"/>
                  </a:lnTo>
                  <a:lnTo>
                    <a:pt x="255" y="16"/>
                  </a:lnTo>
                  <a:lnTo>
                    <a:pt x="239" y="5"/>
                  </a:lnTo>
                  <a:lnTo>
                    <a:pt x="215" y="0"/>
                  </a:lnTo>
                  <a:lnTo>
                    <a:pt x="191" y="9"/>
                  </a:lnTo>
                  <a:lnTo>
                    <a:pt x="177" y="1"/>
                  </a:lnTo>
                  <a:lnTo>
                    <a:pt x="153" y="7"/>
                  </a:lnTo>
                  <a:lnTo>
                    <a:pt x="146" y="16"/>
                  </a:lnTo>
                  <a:lnTo>
                    <a:pt x="119" y="32"/>
                  </a:lnTo>
                  <a:lnTo>
                    <a:pt x="119" y="51"/>
                  </a:lnTo>
                  <a:lnTo>
                    <a:pt x="100" y="78"/>
                  </a:lnTo>
                  <a:lnTo>
                    <a:pt x="75" y="96"/>
                  </a:lnTo>
                  <a:lnTo>
                    <a:pt x="42" y="93"/>
                  </a:lnTo>
                  <a:lnTo>
                    <a:pt x="9" y="120"/>
                  </a:lnTo>
                  <a:lnTo>
                    <a:pt x="0" y="158"/>
                  </a:lnTo>
                  <a:lnTo>
                    <a:pt x="24" y="193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5365772" y="1877553"/>
              <a:ext cx="761514" cy="495185"/>
            </a:xfrm>
            <a:custGeom>
              <a:avLst/>
              <a:gdLst>
                <a:gd name="T0" fmla="*/ 31 w 569"/>
                <a:gd name="T1" fmla="*/ 324 h 370"/>
                <a:gd name="T2" fmla="*/ 64 w 569"/>
                <a:gd name="T3" fmla="*/ 295 h 370"/>
                <a:gd name="T4" fmla="*/ 128 w 569"/>
                <a:gd name="T5" fmla="*/ 288 h 370"/>
                <a:gd name="T6" fmla="*/ 150 w 569"/>
                <a:gd name="T7" fmla="*/ 306 h 370"/>
                <a:gd name="T8" fmla="*/ 235 w 569"/>
                <a:gd name="T9" fmla="*/ 348 h 370"/>
                <a:gd name="T10" fmla="*/ 332 w 569"/>
                <a:gd name="T11" fmla="*/ 366 h 370"/>
                <a:gd name="T12" fmla="*/ 390 w 569"/>
                <a:gd name="T13" fmla="*/ 344 h 370"/>
                <a:gd name="T14" fmla="*/ 459 w 569"/>
                <a:gd name="T15" fmla="*/ 328 h 370"/>
                <a:gd name="T16" fmla="*/ 488 w 569"/>
                <a:gd name="T17" fmla="*/ 313 h 370"/>
                <a:gd name="T18" fmla="*/ 505 w 569"/>
                <a:gd name="T19" fmla="*/ 295 h 370"/>
                <a:gd name="T20" fmla="*/ 521 w 569"/>
                <a:gd name="T21" fmla="*/ 244 h 370"/>
                <a:gd name="T22" fmla="*/ 523 w 569"/>
                <a:gd name="T23" fmla="*/ 199 h 370"/>
                <a:gd name="T24" fmla="*/ 521 w 569"/>
                <a:gd name="T25" fmla="*/ 173 h 370"/>
                <a:gd name="T26" fmla="*/ 569 w 569"/>
                <a:gd name="T27" fmla="*/ 158 h 370"/>
                <a:gd name="T28" fmla="*/ 565 w 569"/>
                <a:gd name="T29" fmla="*/ 126 h 370"/>
                <a:gd name="T30" fmla="*/ 550 w 569"/>
                <a:gd name="T31" fmla="*/ 53 h 370"/>
                <a:gd name="T32" fmla="*/ 488 w 569"/>
                <a:gd name="T33" fmla="*/ 35 h 370"/>
                <a:gd name="T34" fmla="*/ 437 w 569"/>
                <a:gd name="T35" fmla="*/ 16 h 370"/>
                <a:gd name="T36" fmla="*/ 390 w 569"/>
                <a:gd name="T37" fmla="*/ 0 h 370"/>
                <a:gd name="T38" fmla="*/ 372 w 569"/>
                <a:gd name="T39" fmla="*/ 42 h 370"/>
                <a:gd name="T40" fmla="*/ 326 w 569"/>
                <a:gd name="T41" fmla="*/ 60 h 370"/>
                <a:gd name="T42" fmla="*/ 292 w 569"/>
                <a:gd name="T43" fmla="*/ 38 h 370"/>
                <a:gd name="T44" fmla="*/ 288 w 569"/>
                <a:gd name="T45" fmla="*/ 46 h 370"/>
                <a:gd name="T46" fmla="*/ 263 w 569"/>
                <a:gd name="T47" fmla="*/ 64 h 370"/>
                <a:gd name="T48" fmla="*/ 252 w 569"/>
                <a:gd name="T49" fmla="*/ 95 h 370"/>
                <a:gd name="T50" fmla="*/ 202 w 569"/>
                <a:gd name="T51" fmla="*/ 126 h 370"/>
                <a:gd name="T52" fmla="*/ 215 w 569"/>
                <a:gd name="T53" fmla="*/ 169 h 370"/>
                <a:gd name="T54" fmla="*/ 224 w 569"/>
                <a:gd name="T55" fmla="*/ 211 h 370"/>
                <a:gd name="T56" fmla="*/ 201 w 569"/>
                <a:gd name="T57" fmla="*/ 208 h 370"/>
                <a:gd name="T58" fmla="*/ 171 w 569"/>
                <a:gd name="T59" fmla="*/ 195 h 370"/>
                <a:gd name="T60" fmla="*/ 120 w 569"/>
                <a:gd name="T61" fmla="*/ 204 h 370"/>
                <a:gd name="T62" fmla="*/ 55 w 569"/>
                <a:gd name="T63" fmla="*/ 231 h 370"/>
                <a:gd name="T64" fmla="*/ 18 w 569"/>
                <a:gd name="T65" fmla="*/ 213 h 370"/>
                <a:gd name="T66" fmla="*/ 0 w 569"/>
                <a:gd name="T67" fmla="*/ 282 h 370"/>
                <a:gd name="T68" fmla="*/ 2 w 569"/>
                <a:gd name="T69" fmla="*/ 31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9" h="370">
                  <a:moveTo>
                    <a:pt x="18" y="315"/>
                  </a:moveTo>
                  <a:lnTo>
                    <a:pt x="31" y="324"/>
                  </a:lnTo>
                  <a:lnTo>
                    <a:pt x="51" y="313"/>
                  </a:lnTo>
                  <a:lnTo>
                    <a:pt x="64" y="295"/>
                  </a:lnTo>
                  <a:lnTo>
                    <a:pt x="97" y="288"/>
                  </a:lnTo>
                  <a:lnTo>
                    <a:pt x="128" y="288"/>
                  </a:lnTo>
                  <a:lnTo>
                    <a:pt x="146" y="279"/>
                  </a:lnTo>
                  <a:lnTo>
                    <a:pt x="150" y="306"/>
                  </a:lnTo>
                  <a:lnTo>
                    <a:pt x="181" y="335"/>
                  </a:lnTo>
                  <a:lnTo>
                    <a:pt x="235" y="348"/>
                  </a:lnTo>
                  <a:lnTo>
                    <a:pt x="279" y="361"/>
                  </a:lnTo>
                  <a:lnTo>
                    <a:pt x="332" y="366"/>
                  </a:lnTo>
                  <a:lnTo>
                    <a:pt x="363" y="370"/>
                  </a:lnTo>
                  <a:lnTo>
                    <a:pt x="390" y="344"/>
                  </a:lnTo>
                  <a:lnTo>
                    <a:pt x="425" y="342"/>
                  </a:lnTo>
                  <a:lnTo>
                    <a:pt x="459" y="328"/>
                  </a:lnTo>
                  <a:lnTo>
                    <a:pt x="483" y="335"/>
                  </a:lnTo>
                  <a:lnTo>
                    <a:pt x="488" y="313"/>
                  </a:lnTo>
                  <a:lnTo>
                    <a:pt x="497" y="302"/>
                  </a:lnTo>
                  <a:lnTo>
                    <a:pt x="505" y="295"/>
                  </a:lnTo>
                  <a:lnTo>
                    <a:pt x="521" y="277"/>
                  </a:lnTo>
                  <a:lnTo>
                    <a:pt x="521" y="244"/>
                  </a:lnTo>
                  <a:lnTo>
                    <a:pt x="532" y="220"/>
                  </a:lnTo>
                  <a:lnTo>
                    <a:pt x="523" y="199"/>
                  </a:lnTo>
                  <a:lnTo>
                    <a:pt x="510" y="186"/>
                  </a:lnTo>
                  <a:lnTo>
                    <a:pt x="521" y="173"/>
                  </a:lnTo>
                  <a:lnTo>
                    <a:pt x="559" y="189"/>
                  </a:lnTo>
                  <a:lnTo>
                    <a:pt x="569" y="158"/>
                  </a:lnTo>
                  <a:lnTo>
                    <a:pt x="567" y="138"/>
                  </a:lnTo>
                  <a:lnTo>
                    <a:pt x="565" y="126"/>
                  </a:lnTo>
                  <a:lnTo>
                    <a:pt x="541" y="91"/>
                  </a:lnTo>
                  <a:lnTo>
                    <a:pt x="550" y="53"/>
                  </a:lnTo>
                  <a:lnTo>
                    <a:pt x="525" y="33"/>
                  </a:lnTo>
                  <a:lnTo>
                    <a:pt x="488" y="35"/>
                  </a:lnTo>
                  <a:lnTo>
                    <a:pt x="470" y="26"/>
                  </a:lnTo>
                  <a:lnTo>
                    <a:pt x="437" y="16"/>
                  </a:lnTo>
                  <a:lnTo>
                    <a:pt x="410" y="7"/>
                  </a:lnTo>
                  <a:lnTo>
                    <a:pt x="390" y="0"/>
                  </a:lnTo>
                  <a:lnTo>
                    <a:pt x="385" y="22"/>
                  </a:lnTo>
                  <a:lnTo>
                    <a:pt x="372" y="42"/>
                  </a:lnTo>
                  <a:lnTo>
                    <a:pt x="352" y="56"/>
                  </a:lnTo>
                  <a:lnTo>
                    <a:pt x="326" y="60"/>
                  </a:lnTo>
                  <a:lnTo>
                    <a:pt x="310" y="56"/>
                  </a:lnTo>
                  <a:lnTo>
                    <a:pt x="292" y="38"/>
                  </a:lnTo>
                  <a:lnTo>
                    <a:pt x="286" y="38"/>
                  </a:lnTo>
                  <a:lnTo>
                    <a:pt x="288" y="46"/>
                  </a:lnTo>
                  <a:lnTo>
                    <a:pt x="286" y="69"/>
                  </a:lnTo>
                  <a:lnTo>
                    <a:pt x="263" y="64"/>
                  </a:lnTo>
                  <a:lnTo>
                    <a:pt x="253" y="77"/>
                  </a:lnTo>
                  <a:lnTo>
                    <a:pt x="252" y="95"/>
                  </a:lnTo>
                  <a:lnTo>
                    <a:pt x="224" y="109"/>
                  </a:lnTo>
                  <a:lnTo>
                    <a:pt x="202" y="126"/>
                  </a:lnTo>
                  <a:lnTo>
                    <a:pt x="206" y="151"/>
                  </a:lnTo>
                  <a:lnTo>
                    <a:pt x="215" y="169"/>
                  </a:lnTo>
                  <a:lnTo>
                    <a:pt x="213" y="184"/>
                  </a:lnTo>
                  <a:lnTo>
                    <a:pt x="224" y="211"/>
                  </a:lnTo>
                  <a:lnTo>
                    <a:pt x="215" y="222"/>
                  </a:lnTo>
                  <a:lnTo>
                    <a:pt x="201" y="208"/>
                  </a:lnTo>
                  <a:lnTo>
                    <a:pt x="186" y="195"/>
                  </a:lnTo>
                  <a:lnTo>
                    <a:pt x="171" y="195"/>
                  </a:lnTo>
                  <a:lnTo>
                    <a:pt x="153" y="188"/>
                  </a:lnTo>
                  <a:lnTo>
                    <a:pt x="120" y="204"/>
                  </a:lnTo>
                  <a:lnTo>
                    <a:pt x="89" y="215"/>
                  </a:lnTo>
                  <a:lnTo>
                    <a:pt x="55" y="231"/>
                  </a:lnTo>
                  <a:lnTo>
                    <a:pt x="37" y="224"/>
                  </a:lnTo>
                  <a:lnTo>
                    <a:pt x="18" y="213"/>
                  </a:lnTo>
                  <a:lnTo>
                    <a:pt x="0" y="209"/>
                  </a:lnTo>
                  <a:lnTo>
                    <a:pt x="0" y="282"/>
                  </a:lnTo>
                  <a:lnTo>
                    <a:pt x="0" y="313"/>
                  </a:lnTo>
                  <a:lnTo>
                    <a:pt x="2" y="313"/>
                  </a:lnTo>
                  <a:lnTo>
                    <a:pt x="18" y="315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6294579" y="1779854"/>
              <a:ext cx="500539" cy="103052"/>
            </a:xfrm>
            <a:custGeom>
              <a:avLst/>
              <a:gdLst>
                <a:gd name="T0" fmla="*/ 24 w 374"/>
                <a:gd name="T1" fmla="*/ 7 h 77"/>
                <a:gd name="T2" fmla="*/ 38 w 374"/>
                <a:gd name="T3" fmla="*/ 15 h 77"/>
                <a:gd name="T4" fmla="*/ 62 w 374"/>
                <a:gd name="T5" fmla="*/ 6 h 77"/>
                <a:gd name="T6" fmla="*/ 86 w 374"/>
                <a:gd name="T7" fmla="*/ 11 h 77"/>
                <a:gd name="T8" fmla="*/ 102 w 374"/>
                <a:gd name="T9" fmla="*/ 22 h 77"/>
                <a:gd name="T10" fmla="*/ 111 w 374"/>
                <a:gd name="T11" fmla="*/ 49 h 77"/>
                <a:gd name="T12" fmla="*/ 120 w 374"/>
                <a:gd name="T13" fmla="*/ 48 h 77"/>
                <a:gd name="T14" fmla="*/ 144 w 374"/>
                <a:gd name="T15" fmla="*/ 24 h 77"/>
                <a:gd name="T16" fmla="*/ 177 w 374"/>
                <a:gd name="T17" fmla="*/ 18 h 77"/>
                <a:gd name="T18" fmla="*/ 204 w 374"/>
                <a:gd name="T19" fmla="*/ 28 h 77"/>
                <a:gd name="T20" fmla="*/ 242 w 374"/>
                <a:gd name="T21" fmla="*/ 18 h 77"/>
                <a:gd name="T22" fmla="*/ 275 w 374"/>
                <a:gd name="T23" fmla="*/ 24 h 77"/>
                <a:gd name="T24" fmla="*/ 301 w 374"/>
                <a:gd name="T25" fmla="*/ 44 h 77"/>
                <a:gd name="T26" fmla="*/ 332 w 374"/>
                <a:gd name="T27" fmla="*/ 66 h 77"/>
                <a:gd name="T28" fmla="*/ 344 w 374"/>
                <a:gd name="T29" fmla="*/ 69 h 77"/>
                <a:gd name="T30" fmla="*/ 374 w 374"/>
                <a:gd name="T31" fmla="*/ 77 h 77"/>
                <a:gd name="T32" fmla="*/ 372 w 374"/>
                <a:gd name="T33" fmla="*/ 62 h 77"/>
                <a:gd name="T34" fmla="*/ 355 w 374"/>
                <a:gd name="T35" fmla="*/ 49 h 77"/>
                <a:gd name="T36" fmla="*/ 355 w 374"/>
                <a:gd name="T37" fmla="*/ 22 h 77"/>
                <a:gd name="T38" fmla="*/ 352 w 374"/>
                <a:gd name="T39" fmla="*/ 0 h 77"/>
                <a:gd name="T40" fmla="*/ 7 w 374"/>
                <a:gd name="T41" fmla="*/ 0 h 77"/>
                <a:gd name="T42" fmla="*/ 0 w 374"/>
                <a:gd name="T43" fmla="*/ 13 h 77"/>
                <a:gd name="T44" fmla="*/ 24 w 374"/>
                <a:gd name="T45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" h="77">
                  <a:moveTo>
                    <a:pt x="24" y="7"/>
                  </a:moveTo>
                  <a:lnTo>
                    <a:pt x="38" y="15"/>
                  </a:lnTo>
                  <a:lnTo>
                    <a:pt x="62" y="6"/>
                  </a:lnTo>
                  <a:lnTo>
                    <a:pt x="86" y="11"/>
                  </a:lnTo>
                  <a:lnTo>
                    <a:pt x="102" y="22"/>
                  </a:lnTo>
                  <a:lnTo>
                    <a:pt x="111" y="49"/>
                  </a:lnTo>
                  <a:lnTo>
                    <a:pt x="120" y="48"/>
                  </a:lnTo>
                  <a:lnTo>
                    <a:pt x="144" y="24"/>
                  </a:lnTo>
                  <a:lnTo>
                    <a:pt x="177" y="18"/>
                  </a:lnTo>
                  <a:lnTo>
                    <a:pt x="204" y="28"/>
                  </a:lnTo>
                  <a:lnTo>
                    <a:pt x="242" y="18"/>
                  </a:lnTo>
                  <a:lnTo>
                    <a:pt x="275" y="24"/>
                  </a:lnTo>
                  <a:lnTo>
                    <a:pt x="301" y="44"/>
                  </a:lnTo>
                  <a:lnTo>
                    <a:pt x="332" y="66"/>
                  </a:lnTo>
                  <a:lnTo>
                    <a:pt x="344" y="69"/>
                  </a:lnTo>
                  <a:lnTo>
                    <a:pt x="374" y="77"/>
                  </a:lnTo>
                  <a:lnTo>
                    <a:pt x="372" y="62"/>
                  </a:lnTo>
                  <a:lnTo>
                    <a:pt x="355" y="49"/>
                  </a:lnTo>
                  <a:lnTo>
                    <a:pt x="355" y="22"/>
                  </a:lnTo>
                  <a:lnTo>
                    <a:pt x="352" y="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4" y="7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5609350" y="1779854"/>
              <a:ext cx="694597" cy="177999"/>
            </a:xfrm>
            <a:custGeom>
              <a:avLst/>
              <a:gdLst>
                <a:gd name="T0" fmla="*/ 30 w 519"/>
                <a:gd name="T1" fmla="*/ 29 h 133"/>
                <a:gd name="T2" fmla="*/ 51 w 519"/>
                <a:gd name="T3" fmla="*/ 51 h 133"/>
                <a:gd name="T4" fmla="*/ 62 w 519"/>
                <a:gd name="T5" fmla="*/ 69 h 133"/>
                <a:gd name="T6" fmla="*/ 81 w 519"/>
                <a:gd name="T7" fmla="*/ 82 h 133"/>
                <a:gd name="T8" fmla="*/ 102 w 519"/>
                <a:gd name="T9" fmla="*/ 99 h 133"/>
                <a:gd name="T10" fmla="*/ 104 w 519"/>
                <a:gd name="T11" fmla="*/ 111 h 133"/>
                <a:gd name="T12" fmla="*/ 110 w 519"/>
                <a:gd name="T13" fmla="*/ 111 h 133"/>
                <a:gd name="T14" fmla="*/ 128 w 519"/>
                <a:gd name="T15" fmla="*/ 129 h 133"/>
                <a:gd name="T16" fmla="*/ 144 w 519"/>
                <a:gd name="T17" fmla="*/ 133 h 133"/>
                <a:gd name="T18" fmla="*/ 170 w 519"/>
                <a:gd name="T19" fmla="*/ 129 h 133"/>
                <a:gd name="T20" fmla="*/ 190 w 519"/>
                <a:gd name="T21" fmla="*/ 115 h 133"/>
                <a:gd name="T22" fmla="*/ 203 w 519"/>
                <a:gd name="T23" fmla="*/ 95 h 133"/>
                <a:gd name="T24" fmla="*/ 208 w 519"/>
                <a:gd name="T25" fmla="*/ 73 h 133"/>
                <a:gd name="T26" fmla="*/ 228 w 519"/>
                <a:gd name="T27" fmla="*/ 80 h 133"/>
                <a:gd name="T28" fmla="*/ 255 w 519"/>
                <a:gd name="T29" fmla="*/ 89 h 133"/>
                <a:gd name="T30" fmla="*/ 288 w 519"/>
                <a:gd name="T31" fmla="*/ 99 h 133"/>
                <a:gd name="T32" fmla="*/ 306 w 519"/>
                <a:gd name="T33" fmla="*/ 108 h 133"/>
                <a:gd name="T34" fmla="*/ 343 w 519"/>
                <a:gd name="T35" fmla="*/ 106 h 133"/>
                <a:gd name="T36" fmla="*/ 368 w 519"/>
                <a:gd name="T37" fmla="*/ 126 h 133"/>
                <a:gd name="T38" fmla="*/ 401 w 519"/>
                <a:gd name="T39" fmla="*/ 99 h 133"/>
                <a:gd name="T40" fmla="*/ 434 w 519"/>
                <a:gd name="T41" fmla="*/ 102 h 133"/>
                <a:gd name="T42" fmla="*/ 459 w 519"/>
                <a:gd name="T43" fmla="*/ 84 h 133"/>
                <a:gd name="T44" fmla="*/ 478 w 519"/>
                <a:gd name="T45" fmla="*/ 57 h 133"/>
                <a:gd name="T46" fmla="*/ 478 w 519"/>
                <a:gd name="T47" fmla="*/ 38 h 133"/>
                <a:gd name="T48" fmla="*/ 505 w 519"/>
                <a:gd name="T49" fmla="*/ 22 h 133"/>
                <a:gd name="T50" fmla="*/ 512 w 519"/>
                <a:gd name="T51" fmla="*/ 13 h 133"/>
                <a:gd name="T52" fmla="*/ 519 w 519"/>
                <a:gd name="T53" fmla="*/ 0 h 133"/>
                <a:gd name="T54" fmla="*/ 0 w 519"/>
                <a:gd name="T55" fmla="*/ 0 h 133"/>
                <a:gd name="T56" fmla="*/ 6 w 519"/>
                <a:gd name="T57" fmla="*/ 24 h 133"/>
                <a:gd name="T58" fmla="*/ 30 w 519"/>
                <a:gd name="T59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9" h="133">
                  <a:moveTo>
                    <a:pt x="30" y="29"/>
                  </a:moveTo>
                  <a:lnTo>
                    <a:pt x="51" y="51"/>
                  </a:lnTo>
                  <a:lnTo>
                    <a:pt x="62" y="69"/>
                  </a:lnTo>
                  <a:lnTo>
                    <a:pt x="81" y="82"/>
                  </a:lnTo>
                  <a:lnTo>
                    <a:pt x="102" y="99"/>
                  </a:lnTo>
                  <a:lnTo>
                    <a:pt x="104" y="111"/>
                  </a:lnTo>
                  <a:lnTo>
                    <a:pt x="110" y="111"/>
                  </a:lnTo>
                  <a:lnTo>
                    <a:pt x="128" y="129"/>
                  </a:lnTo>
                  <a:lnTo>
                    <a:pt x="144" y="133"/>
                  </a:lnTo>
                  <a:lnTo>
                    <a:pt x="170" y="129"/>
                  </a:lnTo>
                  <a:lnTo>
                    <a:pt x="190" y="115"/>
                  </a:lnTo>
                  <a:lnTo>
                    <a:pt x="203" y="95"/>
                  </a:lnTo>
                  <a:lnTo>
                    <a:pt x="208" y="73"/>
                  </a:lnTo>
                  <a:lnTo>
                    <a:pt x="228" y="80"/>
                  </a:lnTo>
                  <a:lnTo>
                    <a:pt x="255" y="89"/>
                  </a:lnTo>
                  <a:lnTo>
                    <a:pt x="288" y="99"/>
                  </a:lnTo>
                  <a:lnTo>
                    <a:pt x="306" y="108"/>
                  </a:lnTo>
                  <a:lnTo>
                    <a:pt x="343" y="106"/>
                  </a:lnTo>
                  <a:lnTo>
                    <a:pt x="368" y="126"/>
                  </a:lnTo>
                  <a:lnTo>
                    <a:pt x="401" y="99"/>
                  </a:lnTo>
                  <a:lnTo>
                    <a:pt x="434" y="102"/>
                  </a:lnTo>
                  <a:lnTo>
                    <a:pt x="459" y="84"/>
                  </a:lnTo>
                  <a:lnTo>
                    <a:pt x="478" y="57"/>
                  </a:lnTo>
                  <a:lnTo>
                    <a:pt x="478" y="38"/>
                  </a:lnTo>
                  <a:lnTo>
                    <a:pt x="505" y="22"/>
                  </a:lnTo>
                  <a:lnTo>
                    <a:pt x="512" y="13"/>
                  </a:lnTo>
                  <a:lnTo>
                    <a:pt x="519" y="0"/>
                  </a:lnTo>
                  <a:lnTo>
                    <a:pt x="0" y="0"/>
                  </a:lnTo>
                  <a:lnTo>
                    <a:pt x="6" y="24"/>
                  </a:lnTo>
                  <a:lnTo>
                    <a:pt x="30" y="29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5365772" y="1779854"/>
              <a:ext cx="385442" cy="406855"/>
            </a:xfrm>
            <a:custGeom>
              <a:avLst/>
              <a:gdLst>
                <a:gd name="T0" fmla="*/ 18 w 288"/>
                <a:gd name="T1" fmla="*/ 286 h 304"/>
                <a:gd name="T2" fmla="*/ 37 w 288"/>
                <a:gd name="T3" fmla="*/ 297 h 304"/>
                <a:gd name="T4" fmla="*/ 55 w 288"/>
                <a:gd name="T5" fmla="*/ 304 h 304"/>
                <a:gd name="T6" fmla="*/ 89 w 288"/>
                <a:gd name="T7" fmla="*/ 288 h 304"/>
                <a:gd name="T8" fmla="*/ 120 w 288"/>
                <a:gd name="T9" fmla="*/ 277 h 304"/>
                <a:gd name="T10" fmla="*/ 153 w 288"/>
                <a:gd name="T11" fmla="*/ 261 h 304"/>
                <a:gd name="T12" fmla="*/ 171 w 288"/>
                <a:gd name="T13" fmla="*/ 268 h 304"/>
                <a:gd name="T14" fmla="*/ 186 w 288"/>
                <a:gd name="T15" fmla="*/ 268 h 304"/>
                <a:gd name="T16" fmla="*/ 201 w 288"/>
                <a:gd name="T17" fmla="*/ 281 h 304"/>
                <a:gd name="T18" fmla="*/ 215 w 288"/>
                <a:gd name="T19" fmla="*/ 295 h 304"/>
                <a:gd name="T20" fmla="*/ 224 w 288"/>
                <a:gd name="T21" fmla="*/ 284 h 304"/>
                <a:gd name="T22" fmla="*/ 213 w 288"/>
                <a:gd name="T23" fmla="*/ 257 h 304"/>
                <a:gd name="T24" fmla="*/ 215 w 288"/>
                <a:gd name="T25" fmla="*/ 242 h 304"/>
                <a:gd name="T26" fmla="*/ 206 w 288"/>
                <a:gd name="T27" fmla="*/ 224 h 304"/>
                <a:gd name="T28" fmla="*/ 202 w 288"/>
                <a:gd name="T29" fmla="*/ 199 h 304"/>
                <a:gd name="T30" fmla="*/ 224 w 288"/>
                <a:gd name="T31" fmla="*/ 182 h 304"/>
                <a:gd name="T32" fmla="*/ 252 w 288"/>
                <a:gd name="T33" fmla="*/ 168 h 304"/>
                <a:gd name="T34" fmla="*/ 253 w 288"/>
                <a:gd name="T35" fmla="*/ 150 h 304"/>
                <a:gd name="T36" fmla="*/ 263 w 288"/>
                <a:gd name="T37" fmla="*/ 137 h 304"/>
                <a:gd name="T38" fmla="*/ 286 w 288"/>
                <a:gd name="T39" fmla="*/ 142 h 304"/>
                <a:gd name="T40" fmla="*/ 288 w 288"/>
                <a:gd name="T41" fmla="*/ 119 h 304"/>
                <a:gd name="T42" fmla="*/ 286 w 288"/>
                <a:gd name="T43" fmla="*/ 111 h 304"/>
                <a:gd name="T44" fmla="*/ 284 w 288"/>
                <a:gd name="T45" fmla="*/ 99 h 304"/>
                <a:gd name="T46" fmla="*/ 263 w 288"/>
                <a:gd name="T47" fmla="*/ 82 h 304"/>
                <a:gd name="T48" fmla="*/ 244 w 288"/>
                <a:gd name="T49" fmla="*/ 69 h 304"/>
                <a:gd name="T50" fmla="*/ 233 w 288"/>
                <a:gd name="T51" fmla="*/ 51 h 304"/>
                <a:gd name="T52" fmla="*/ 212 w 288"/>
                <a:gd name="T53" fmla="*/ 29 h 304"/>
                <a:gd name="T54" fmla="*/ 188 w 288"/>
                <a:gd name="T55" fmla="*/ 24 h 304"/>
                <a:gd name="T56" fmla="*/ 182 w 288"/>
                <a:gd name="T57" fmla="*/ 0 h 304"/>
                <a:gd name="T58" fmla="*/ 0 w 288"/>
                <a:gd name="T59" fmla="*/ 0 h 304"/>
                <a:gd name="T60" fmla="*/ 0 w 288"/>
                <a:gd name="T61" fmla="*/ 282 h 304"/>
                <a:gd name="T62" fmla="*/ 18 w 288"/>
                <a:gd name="T63" fmla="*/ 28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8" h="304">
                  <a:moveTo>
                    <a:pt x="18" y="286"/>
                  </a:moveTo>
                  <a:lnTo>
                    <a:pt x="37" y="297"/>
                  </a:lnTo>
                  <a:lnTo>
                    <a:pt x="55" y="304"/>
                  </a:lnTo>
                  <a:lnTo>
                    <a:pt x="89" y="288"/>
                  </a:lnTo>
                  <a:lnTo>
                    <a:pt x="120" y="277"/>
                  </a:lnTo>
                  <a:lnTo>
                    <a:pt x="153" y="261"/>
                  </a:lnTo>
                  <a:lnTo>
                    <a:pt x="171" y="268"/>
                  </a:lnTo>
                  <a:lnTo>
                    <a:pt x="186" y="268"/>
                  </a:lnTo>
                  <a:lnTo>
                    <a:pt x="201" y="281"/>
                  </a:lnTo>
                  <a:lnTo>
                    <a:pt x="215" y="295"/>
                  </a:lnTo>
                  <a:lnTo>
                    <a:pt x="224" y="284"/>
                  </a:lnTo>
                  <a:lnTo>
                    <a:pt x="213" y="257"/>
                  </a:lnTo>
                  <a:lnTo>
                    <a:pt x="215" y="242"/>
                  </a:lnTo>
                  <a:lnTo>
                    <a:pt x="206" y="224"/>
                  </a:lnTo>
                  <a:lnTo>
                    <a:pt x="202" y="199"/>
                  </a:lnTo>
                  <a:lnTo>
                    <a:pt x="224" y="182"/>
                  </a:lnTo>
                  <a:lnTo>
                    <a:pt x="252" y="168"/>
                  </a:lnTo>
                  <a:lnTo>
                    <a:pt x="253" y="150"/>
                  </a:lnTo>
                  <a:lnTo>
                    <a:pt x="263" y="137"/>
                  </a:lnTo>
                  <a:lnTo>
                    <a:pt x="286" y="142"/>
                  </a:lnTo>
                  <a:lnTo>
                    <a:pt x="288" y="119"/>
                  </a:lnTo>
                  <a:lnTo>
                    <a:pt x="286" y="111"/>
                  </a:lnTo>
                  <a:lnTo>
                    <a:pt x="284" y="99"/>
                  </a:lnTo>
                  <a:lnTo>
                    <a:pt x="263" y="82"/>
                  </a:lnTo>
                  <a:lnTo>
                    <a:pt x="244" y="69"/>
                  </a:lnTo>
                  <a:lnTo>
                    <a:pt x="233" y="51"/>
                  </a:lnTo>
                  <a:lnTo>
                    <a:pt x="212" y="29"/>
                  </a:lnTo>
                  <a:lnTo>
                    <a:pt x="188" y="24"/>
                  </a:lnTo>
                  <a:lnTo>
                    <a:pt x="182" y="0"/>
                  </a:lnTo>
                  <a:lnTo>
                    <a:pt x="0" y="0"/>
                  </a:lnTo>
                  <a:lnTo>
                    <a:pt x="0" y="282"/>
                  </a:lnTo>
                  <a:lnTo>
                    <a:pt x="18" y="286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7940736" y="2430287"/>
              <a:ext cx="501877" cy="341277"/>
            </a:xfrm>
            <a:custGeom>
              <a:avLst/>
              <a:gdLst>
                <a:gd name="T0" fmla="*/ 60 w 375"/>
                <a:gd name="T1" fmla="*/ 133 h 255"/>
                <a:gd name="T2" fmla="*/ 94 w 375"/>
                <a:gd name="T3" fmla="*/ 157 h 255"/>
                <a:gd name="T4" fmla="*/ 103 w 375"/>
                <a:gd name="T5" fmla="*/ 197 h 255"/>
                <a:gd name="T6" fmla="*/ 103 w 375"/>
                <a:gd name="T7" fmla="*/ 233 h 255"/>
                <a:gd name="T8" fmla="*/ 122 w 375"/>
                <a:gd name="T9" fmla="*/ 255 h 255"/>
                <a:gd name="T10" fmla="*/ 151 w 375"/>
                <a:gd name="T11" fmla="*/ 248 h 255"/>
                <a:gd name="T12" fmla="*/ 173 w 375"/>
                <a:gd name="T13" fmla="*/ 212 h 255"/>
                <a:gd name="T14" fmla="*/ 193 w 375"/>
                <a:gd name="T15" fmla="*/ 195 h 255"/>
                <a:gd name="T16" fmla="*/ 222 w 375"/>
                <a:gd name="T17" fmla="*/ 192 h 255"/>
                <a:gd name="T18" fmla="*/ 242 w 375"/>
                <a:gd name="T19" fmla="*/ 172 h 255"/>
                <a:gd name="T20" fmla="*/ 258 w 375"/>
                <a:gd name="T21" fmla="*/ 148 h 255"/>
                <a:gd name="T22" fmla="*/ 284 w 375"/>
                <a:gd name="T23" fmla="*/ 150 h 255"/>
                <a:gd name="T24" fmla="*/ 304 w 375"/>
                <a:gd name="T25" fmla="*/ 162 h 255"/>
                <a:gd name="T26" fmla="*/ 337 w 375"/>
                <a:gd name="T27" fmla="*/ 157 h 255"/>
                <a:gd name="T28" fmla="*/ 344 w 375"/>
                <a:gd name="T29" fmla="*/ 130 h 255"/>
                <a:gd name="T30" fmla="*/ 375 w 375"/>
                <a:gd name="T31" fmla="*/ 131 h 255"/>
                <a:gd name="T32" fmla="*/ 375 w 375"/>
                <a:gd name="T33" fmla="*/ 113 h 255"/>
                <a:gd name="T34" fmla="*/ 344 w 375"/>
                <a:gd name="T35" fmla="*/ 102 h 255"/>
                <a:gd name="T36" fmla="*/ 293 w 375"/>
                <a:gd name="T37" fmla="*/ 108 h 255"/>
                <a:gd name="T38" fmla="*/ 269 w 375"/>
                <a:gd name="T39" fmla="*/ 126 h 255"/>
                <a:gd name="T40" fmla="*/ 231 w 375"/>
                <a:gd name="T41" fmla="*/ 119 h 255"/>
                <a:gd name="T42" fmla="*/ 220 w 375"/>
                <a:gd name="T43" fmla="*/ 88 h 255"/>
                <a:gd name="T44" fmla="*/ 193 w 375"/>
                <a:gd name="T45" fmla="*/ 60 h 255"/>
                <a:gd name="T46" fmla="*/ 171 w 375"/>
                <a:gd name="T47" fmla="*/ 55 h 255"/>
                <a:gd name="T48" fmla="*/ 162 w 375"/>
                <a:gd name="T49" fmla="*/ 37 h 255"/>
                <a:gd name="T50" fmla="*/ 151 w 375"/>
                <a:gd name="T51" fmla="*/ 33 h 255"/>
                <a:gd name="T52" fmla="*/ 133 w 375"/>
                <a:gd name="T53" fmla="*/ 26 h 255"/>
                <a:gd name="T54" fmla="*/ 122 w 375"/>
                <a:gd name="T55" fmla="*/ 15 h 255"/>
                <a:gd name="T56" fmla="*/ 111 w 375"/>
                <a:gd name="T57" fmla="*/ 17 h 255"/>
                <a:gd name="T58" fmla="*/ 100 w 375"/>
                <a:gd name="T59" fmla="*/ 0 h 255"/>
                <a:gd name="T60" fmla="*/ 93 w 375"/>
                <a:gd name="T61" fmla="*/ 2 h 255"/>
                <a:gd name="T62" fmla="*/ 96 w 375"/>
                <a:gd name="T63" fmla="*/ 31 h 255"/>
                <a:gd name="T64" fmla="*/ 78 w 375"/>
                <a:gd name="T65" fmla="*/ 48 h 255"/>
                <a:gd name="T66" fmla="*/ 43 w 375"/>
                <a:gd name="T67" fmla="*/ 60 h 255"/>
                <a:gd name="T68" fmla="*/ 20 w 375"/>
                <a:gd name="T69" fmla="*/ 86 h 255"/>
                <a:gd name="T70" fmla="*/ 0 w 375"/>
                <a:gd name="T71" fmla="*/ 121 h 255"/>
                <a:gd name="T72" fmla="*/ 29 w 375"/>
                <a:gd name="T73" fmla="*/ 111 h 255"/>
                <a:gd name="T74" fmla="*/ 60 w 375"/>
                <a:gd name="T75" fmla="*/ 13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5" h="255">
                  <a:moveTo>
                    <a:pt x="60" y="133"/>
                  </a:moveTo>
                  <a:lnTo>
                    <a:pt x="94" y="157"/>
                  </a:lnTo>
                  <a:lnTo>
                    <a:pt x="103" y="197"/>
                  </a:lnTo>
                  <a:lnTo>
                    <a:pt x="103" y="233"/>
                  </a:lnTo>
                  <a:lnTo>
                    <a:pt x="122" y="255"/>
                  </a:lnTo>
                  <a:lnTo>
                    <a:pt x="151" y="248"/>
                  </a:lnTo>
                  <a:lnTo>
                    <a:pt x="173" y="212"/>
                  </a:lnTo>
                  <a:lnTo>
                    <a:pt x="193" y="195"/>
                  </a:lnTo>
                  <a:lnTo>
                    <a:pt x="222" y="192"/>
                  </a:lnTo>
                  <a:lnTo>
                    <a:pt x="242" y="172"/>
                  </a:lnTo>
                  <a:lnTo>
                    <a:pt x="258" y="148"/>
                  </a:lnTo>
                  <a:lnTo>
                    <a:pt x="284" y="150"/>
                  </a:lnTo>
                  <a:lnTo>
                    <a:pt x="304" y="162"/>
                  </a:lnTo>
                  <a:lnTo>
                    <a:pt x="337" y="157"/>
                  </a:lnTo>
                  <a:lnTo>
                    <a:pt x="344" y="130"/>
                  </a:lnTo>
                  <a:lnTo>
                    <a:pt x="375" y="131"/>
                  </a:lnTo>
                  <a:lnTo>
                    <a:pt x="375" y="113"/>
                  </a:lnTo>
                  <a:lnTo>
                    <a:pt x="344" y="102"/>
                  </a:lnTo>
                  <a:lnTo>
                    <a:pt x="293" y="108"/>
                  </a:lnTo>
                  <a:lnTo>
                    <a:pt x="269" y="126"/>
                  </a:lnTo>
                  <a:lnTo>
                    <a:pt x="231" y="119"/>
                  </a:lnTo>
                  <a:lnTo>
                    <a:pt x="220" y="88"/>
                  </a:lnTo>
                  <a:lnTo>
                    <a:pt x="193" y="60"/>
                  </a:lnTo>
                  <a:lnTo>
                    <a:pt x="171" y="55"/>
                  </a:lnTo>
                  <a:lnTo>
                    <a:pt x="162" y="37"/>
                  </a:lnTo>
                  <a:lnTo>
                    <a:pt x="151" y="33"/>
                  </a:lnTo>
                  <a:lnTo>
                    <a:pt x="133" y="26"/>
                  </a:lnTo>
                  <a:lnTo>
                    <a:pt x="122" y="15"/>
                  </a:lnTo>
                  <a:lnTo>
                    <a:pt x="111" y="17"/>
                  </a:lnTo>
                  <a:lnTo>
                    <a:pt x="100" y="0"/>
                  </a:lnTo>
                  <a:lnTo>
                    <a:pt x="93" y="2"/>
                  </a:lnTo>
                  <a:lnTo>
                    <a:pt x="96" y="31"/>
                  </a:lnTo>
                  <a:lnTo>
                    <a:pt x="78" y="48"/>
                  </a:lnTo>
                  <a:lnTo>
                    <a:pt x="43" y="60"/>
                  </a:lnTo>
                  <a:lnTo>
                    <a:pt x="20" y="86"/>
                  </a:lnTo>
                  <a:lnTo>
                    <a:pt x="0" y="121"/>
                  </a:lnTo>
                  <a:lnTo>
                    <a:pt x="29" y="111"/>
                  </a:lnTo>
                  <a:lnTo>
                    <a:pt x="60" y="133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2" name="Freeform 95"/>
            <p:cNvSpPr>
              <a:spLocks/>
            </p:cNvSpPr>
            <p:nvPr/>
          </p:nvSpPr>
          <p:spPr bwMode="auto">
            <a:xfrm>
              <a:off x="5590613" y="3951978"/>
              <a:ext cx="377412" cy="338600"/>
            </a:xfrm>
            <a:custGeom>
              <a:avLst/>
              <a:gdLst>
                <a:gd name="T0" fmla="*/ 45 w 282"/>
                <a:gd name="T1" fmla="*/ 114 h 253"/>
                <a:gd name="T2" fmla="*/ 89 w 282"/>
                <a:gd name="T3" fmla="*/ 147 h 253"/>
                <a:gd name="T4" fmla="*/ 147 w 282"/>
                <a:gd name="T5" fmla="*/ 184 h 253"/>
                <a:gd name="T6" fmla="*/ 180 w 282"/>
                <a:gd name="T7" fmla="*/ 202 h 253"/>
                <a:gd name="T8" fmla="*/ 200 w 282"/>
                <a:gd name="T9" fmla="*/ 236 h 253"/>
                <a:gd name="T10" fmla="*/ 227 w 282"/>
                <a:gd name="T11" fmla="*/ 253 h 253"/>
                <a:gd name="T12" fmla="*/ 242 w 282"/>
                <a:gd name="T13" fmla="*/ 244 h 253"/>
                <a:gd name="T14" fmla="*/ 251 w 282"/>
                <a:gd name="T15" fmla="*/ 204 h 253"/>
                <a:gd name="T16" fmla="*/ 246 w 282"/>
                <a:gd name="T17" fmla="*/ 182 h 253"/>
                <a:gd name="T18" fmla="*/ 237 w 282"/>
                <a:gd name="T19" fmla="*/ 142 h 253"/>
                <a:gd name="T20" fmla="*/ 238 w 282"/>
                <a:gd name="T21" fmla="*/ 103 h 253"/>
                <a:gd name="T22" fmla="*/ 255 w 282"/>
                <a:gd name="T23" fmla="*/ 62 h 253"/>
                <a:gd name="T24" fmla="*/ 275 w 282"/>
                <a:gd name="T25" fmla="*/ 23 h 253"/>
                <a:gd name="T26" fmla="*/ 282 w 282"/>
                <a:gd name="T27" fmla="*/ 0 h 253"/>
                <a:gd name="T28" fmla="*/ 264 w 282"/>
                <a:gd name="T29" fmla="*/ 12 h 253"/>
                <a:gd name="T30" fmla="*/ 238 w 282"/>
                <a:gd name="T31" fmla="*/ 29 h 253"/>
                <a:gd name="T32" fmla="*/ 220 w 282"/>
                <a:gd name="T33" fmla="*/ 23 h 253"/>
                <a:gd name="T34" fmla="*/ 189 w 282"/>
                <a:gd name="T35" fmla="*/ 45 h 253"/>
                <a:gd name="T36" fmla="*/ 158 w 282"/>
                <a:gd name="T37" fmla="*/ 45 h 253"/>
                <a:gd name="T38" fmla="*/ 133 w 282"/>
                <a:gd name="T39" fmla="*/ 51 h 253"/>
                <a:gd name="T40" fmla="*/ 111 w 282"/>
                <a:gd name="T41" fmla="*/ 54 h 253"/>
                <a:gd name="T42" fmla="*/ 78 w 282"/>
                <a:gd name="T43" fmla="*/ 31 h 253"/>
                <a:gd name="T44" fmla="*/ 64 w 282"/>
                <a:gd name="T45" fmla="*/ 18 h 253"/>
                <a:gd name="T46" fmla="*/ 51 w 282"/>
                <a:gd name="T47" fmla="*/ 40 h 253"/>
                <a:gd name="T48" fmla="*/ 18 w 282"/>
                <a:gd name="T49" fmla="*/ 25 h 253"/>
                <a:gd name="T50" fmla="*/ 5 w 282"/>
                <a:gd name="T51" fmla="*/ 43 h 253"/>
                <a:gd name="T52" fmla="*/ 0 w 282"/>
                <a:gd name="T53" fmla="*/ 78 h 253"/>
                <a:gd name="T54" fmla="*/ 13 w 282"/>
                <a:gd name="T55" fmla="*/ 114 h 253"/>
                <a:gd name="T56" fmla="*/ 45 w 282"/>
                <a:gd name="T57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2" h="253">
                  <a:moveTo>
                    <a:pt x="45" y="114"/>
                  </a:moveTo>
                  <a:lnTo>
                    <a:pt x="89" y="147"/>
                  </a:lnTo>
                  <a:lnTo>
                    <a:pt x="147" y="184"/>
                  </a:lnTo>
                  <a:lnTo>
                    <a:pt x="180" y="202"/>
                  </a:lnTo>
                  <a:lnTo>
                    <a:pt x="200" y="236"/>
                  </a:lnTo>
                  <a:lnTo>
                    <a:pt x="227" y="253"/>
                  </a:lnTo>
                  <a:lnTo>
                    <a:pt x="242" y="244"/>
                  </a:lnTo>
                  <a:lnTo>
                    <a:pt x="251" y="204"/>
                  </a:lnTo>
                  <a:lnTo>
                    <a:pt x="246" y="182"/>
                  </a:lnTo>
                  <a:lnTo>
                    <a:pt x="237" y="142"/>
                  </a:lnTo>
                  <a:lnTo>
                    <a:pt x="238" y="103"/>
                  </a:lnTo>
                  <a:lnTo>
                    <a:pt x="255" y="62"/>
                  </a:lnTo>
                  <a:lnTo>
                    <a:pt x="275" y="23"/>
                  </a:lnTo>
                  <a:lnTo>
                    <a:pt x="282" y="0"/>
                  </a:lnTo>
                  <a:lnTo>
                    <a:pt x="264" y="12"/>
                  </a:lnTo>
                  <a:lnTo>
                    <a:pt x="238" y="29"/>
                  </a:lnTo>
                  <a:lnTo>
                    <a:pt x="220" y="23"/>
                  </a:lnTo>
                  <a:lnTo>
                    <a:pt x="189" y="45"/>
                  </a:lnTo>
                  <a:lnTo>
                    <a:pt x="158" y="45"/>
                  </a:lnTo>
                  <a:lnTo>
                    <a:pt x="133" y="51"/>
                  </a:lnTo>
                  <a:lnTo>
                    <a:pt x="111" y="54"/>
                  </a:lnTo>
                  <a:lnTo>
                    <a:pt x="78" y="31"/>
                  </a:lnTo>
                  <a:lnTo>
                    <a:pt x="64" y="18"/>
                  </a:lnTo>
                  <a:lnTo>
                    <a:pt x="51" y="40"/>
                  </a:lnTo>
                  <a:lnTo>
                    <a:pt x="18" y="25"/>
                  </a:lnTo>
                  <a:lnTo>
                    <a:pt x="5" y="43"/>
                  </a:lnTo>
                  <a:lnTo>
                    <a:pt x="0" y="78"/>
                  </a:lnTo>
                  <a:lnTo>
                    <a:pt x="13" y="114"/>
                  </a:lnTo>
                  <a:lnTo>
                    <a:pt x="45" y="114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5365772" y="4195556"/>
              <a:ext cx="65578" cy="155247"/>
            </a:xfrm>
            <a:custGeom>
              <a:avLst/>
              <a:gdLst>
                <a:gd name="T0" fmla="*/ 29 w 49"/>
                <a:gd name="T1" fmla="*/ 71 h 116"/>
                <a:gd name="T2" fmla="*/ 49 w 49"/>
                <a:gd name="T3" fmla="*/ 29 h 116"/>
                <a:gd name="T4" fmla="*/ 49 w 49"/>
                <a:gd name="T5" fmla="*/ 0 h 116"/>
                <a:gd name="T6" fmla="*/ 18 w 49"/>
                <a:gd name="T7" fmla="*/ 22 h 116"/>
                <a:gd name="T8" fmla="*/ 0 w 49"/>
                <a:gd name="T9" fmla="*/ 34 h 116"/>
                <a:gd name="T10" fmla="*/ 0 w 49"/>
                <a:gd name="T11" fmla="*/ 116 h 116"/>
                <a:gd name="T12" fmla="*/ 6 w 49"/>
                <a:gd name="T13" fmla="*/ 91 h 116"/>
                <a:gd name="T14" fmla="*/ 29 w 49"/>
                <a:gd name="T15" fmla="*/ 7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16">
                  <a:moveTo>
                    <a:pt x="29" y="71"/>
                  </a:moveTo>
                  <a:lnTo>
                    <a:pt x="49" y="29"/>
                  </a:lnTo>
                  <a:lnTo>
                    <a:pt x="49" y="0"/>
                  </a:lnTo>
                  <a:lnTo>
                    <a:pt x="18" y="22"/>
                  </a:lnTo>
                  <a:lnTo>
                    <a:pt x="0" y="34"/>
                  </a:lnTo>
                  <a:lnTo>
                    <a:pt x="0" y="116"/>
                  </a:lnTo>
                  <a:lnTo>
                    <a:pt x="6" y="91"/>
                  </a:lnTo>
                  <a:lnTo>
                    <a:pt x="29" y="71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5365772" y="4412367"/>
              <a:ext cx="65578" cy="270344"/>
            </a:xfrm>
            <a:custGeom>
              <a:avLst/>
              <a:gdLst>
                <a:gd name="T0" fmla="*/ 35 w 49"/>
                <a:gd name="T1" fmla="*/ 158 h 202"/>
                <a:gd name="T2" fmla="*/ 49 w 49"/>
                <a:gd name="T3" fmla="*/ 116 h 202"/>
                <a:gd name="T4" fmla="*/ 46 w 49"/>
                <a:gd name="T5" fmla="*/ 62 h 202"/>
                <a:gd name="T6" fmla="*/ 26 w 49"/>
                <a:gd name="T7" fmla="*/ 23 h 202"/>
                <a:gd name="T8" fmla="*/ 0 w 49"/>
                <a:gd name="T9" fmla="*/ 0 h 202"/>
                <a:gd name="T10" fmla="*/ 0 w 49"/>
                <a:gd name="T11" fmla="*/ 202 h 202"/>
                <a:gd name="T12" fmla="*/ 13 w 49"/>
                <a:gd name="T13" fmla="*/ 193 h 202"/>
                <a:gd name="T14" fmla="*/ 35 w 49"/>
                <a:gd name="T15" fmla="*/ 1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02">
                  <a:moveTo>
                    <a:pt x="35" y="158"/>
                  </a:moveTo>
                  <a:lnTo>
                    <a:pt x="49" y="116"/>
                  </a:lnTo>
                  <a:lnTo>
                    <a:pt x="46" y="62"/>
                  </a:lnTo>
                  <a:lnTo>
                    <a:pt x="26" y="23"/>
                  </a:lnTo>
                  <a:lnTo>
                    <a:pt x="0" y="0"/>
                  </a:lnTo>
                  <a:lnTo>
                    <a:pt x="0" y="202"/>
                  </a:lnTo>
                  <a:lnTo>
                    <a:pt x="13" y="193"/>
                  </a:lnTo>
                  <a:lnTo>
                    <a:pt x="35" y="15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5365772" y="5011942"/>
              <a:ext cx="1842892" cy="582178"/>
            </a:xfrm>
            <a:custGeom>
              <a:avLst/>
              <a:gdLst>
                <a:gd name="T0" fmla="*/ 1368 w 1377"/>
                <a:gd name="T1" fmla="*/ 358 h 435"/>
                <a:gd name="T2" fmla="*/ 1368 w 1377"/>
                <a:gd name="T3" fmla="*/ 315 h 435"/>
                <a:gd name="T4" fmla="*/ 1363 w 1377"/>
                <a:gd name="T5" fmla="*/ 258 h 435"/>
                <a:gd name="T6" fmla="*/ 1377 w 1377"/>
                <a:gd name="T7" fmla="*/ 220 h 435"/>
                <a:gd name="T8" fmla="*/ 1375 w 1377"/>
                <a:gd name="T9" fmla="*/ 211 h 435"/>
                <a:gd name="T10" fmla="*/ 1366 w 1377"/>
                <a:gd name="T11" fmla="*/ 180 h 435"/>
                <a:gd name="T12" fmla="*/ 1343 w 1377"/>
                <a:gd name="T13" fmla="*/ 164 h 435"/>
                <a:gd name="T14" fmla="*/ 1293 w 1377"/>
                <a:gd name="T15" fmla="*/ 165 h 435"/>
                <a:gd name="T16" fmla="*/ 1257 w 1377"/>
                <a:gd name="T17" fmla="*/ 142 h 435"/>
                <a:gd name="T18" fmla="*/ 1221 w 1377"/>
                <a:gd name="T19" fmla="*/ 94 h 435"/>
                <a:gd name="T20" fmla="*/ 1175 w 1377"/>
                <a:gd name="T21" fmla="*/ 53 h 435"/>
                <a:gd name="T22" fmla="*/ 1091 w 1377"/>
                <a:gd name="T23" fmla="*/ 38 h 435"/>
                <a:gd name="T24" fmla="*/ 1049 w 1377"/>
                <a:gd name="T25" fmla="*/ 42 h 435"/>
                <a:gd name="T26" fmla="*/ 987 w 1377"/>
                <a:gd name="T27" fmla="*/ 56 h 435"/>
                <a:gd name="T28" fmla="*/ 947 w 1377"/>
                <a:gd name="T29" fmla="*/ 91 h 435"/>
                <a:gd name="T30" fmla="*/ 895 w 1377"/>
                <a:gd name="T31" fmla="*/ 169 h 435"/>
                <a:gd name="T32" fmla="*/ 907 w 1377"/>
                <a:gd name="T33" fmla="*/ 262 h 435"/>
                <a:gd name="T34" fmla="*/ 915 w 1377"/>
                <a:gd name="T35" fmla="*/ 306 h 435"/>
                <a:gd name="T36" fmla="*/ 896 w 1377"/>
                <a:gd name="T37" fmla="*/ 364 h 435"/>
                <a:gd name="T38" fmla="*/ 847 w 1377"/>
                <a:gd name="T39" fmla="*/ 413 h 435"/>
                <a:gd name="T40" fmla="*/ 800 w 1377"/>
                <a:gd name="T41" fmla="*/ 419 h 435"/>
                <a:gd name="T42" fmla="*/ 740 w 1377"/>
                <a:gd name="T43" fmla="*/ 351 h 435"/>
                <a:gd name="T44" fmla="*/ 627 w 1377"/>
                <a:gd name="T45" fmla="*/ 295 h 435"/>
                <a:gd name="T46" fmla="*/ 528 w 1377"/>
                <a:gd name="T47" fmla="*/ 278 h 435"/>
                <a:gd name="T48" fmla="*/ 472 w 1377"/>
                <a:gd name="T49" fmla="*/ 222 h 435"/>
                <a:gd name="T50" fmla="*/ 456 w 1377"/>
                <a:gd name="T51" fmla="*/ 153 h 435"/>
                <a:gd name="T52" fmla="*/ 439 w 1377"/>
                <a:gd name="T53" fmla="*/ 102 h 435"/>
                <a:gd name="T54" fmla="*/ 374 w 1377"/>
                <a:gd name="T55" fmla="*/ 85 h 435"/>
                <a:gd name="T56" fmla="*/ 303 w 1377"/>
                <a:gd name="T57" fmla="*/ 42 h 435"/>
                <a:gd name="T58" fmla="*/ 253 w 1377"/>
                <a:gd name="T59" fmla="*/ 29 h 435"/>
                <a:gd name="T60" fmla="*/ 173 w 1377"/>
                <a:gd name="T61" fmla="*/ 34 h 435"/>
                <a:gd name="T62" fmla="*/ 130 w 1377"/>
                <a:gd name="T63" fmla="*/ 7 h 435"/>
                <a:gd name="T64" fmla="*/ 97 w 1377"/>
                <a:gd name="T65" fmla="*/ 0 h 435"/>
                <a:gd name="T66" fmla="*/ 91 w 1377"/>
                <a:gd name="T67" fmla="*/ 22 h 435"/>
                <a:gd name="T68" fmla="*/ 91 w 1377"/>
                <a:gd name="T69" fmla="*/ 67 h 435"/>
                <a:gd name="T70" fmla="*/ 106 w 1377"/>
                <a:gd name="T71" fmla="*/ 102 h 435"/>
                <a:gd name="T72" fmla="*/ 79 w 1377"/>
                <a:gd name="T73" fmla="*/ 122 h 435"/>
                <a:gd name="T74" fmla="*/ 48 w 1377"/>
                <a:gd name="T75" fmla="*/ 142 h 435"/>
                <a:gd name="T76" fmla="*/ 28 w 1377"/>
                <a:gd name="T77" fmla="*/ 165 h 435"/>
                <a:gd name="T78" fmla="*/ 13 w 1377"/>
                <a:gd name="T79" fmla="*/ 176 h 435"/>
                <a:gd name="T80" fmla="*/ 0 w 1377"/>
                <a:gd name="T81" fmla="*/ 204 h 435"/>
                <a:gd name="T82" fmla="*/ 0 w 1377"/>
                <a:gd name="T83" fmla="*/ 435 h 435"/>
                <a:gd name="T84" fmla="*/ 1344 w 1377"/>
                <a:gd name="T85" fmla="*/ 435 h 435"/>
                <a:gd name="T86" fmla="*/ 1359 w 1377"/>
                <a:gd name="T87" fmla="*/ 409 h 435"/>
                <a:gd name="T88" fmla="*/ 1368 w 1377"/>
                <a:gd name="T89" fmla="*/ 35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77" h="435">
                  <a:moveTo>
                    <a:pt x="1368" y="358"/>
                  </a:moveTo>
                  <a:lnTo>
                    <a:pt x="1368" y="315"/>
                  </a:lnTo>
                  <a:lnTo>
                    <a:pt x="1363" y="258"/>
                  </a:lnTo>
                  <a:lnTo>
                    <a:pt x="1377" y="220"/>
                  </a:lnTo>
                  <a:lnTo>
                    <a:pt x="1375" y="211"/>
                  </a:lnTo>
                  <a:lnTo>
                    <a:pt x="1366" y="180"/>
                  </a:lnTo>
                  <a:lnTo>
                    <a:pt x="1343" y="164"/>
                  </a:lnTo>
                  <a:lnTo>
                    <a:pt x="1293" y="165"/>
                  </a:lnTo>
                  <a:lnTo>
                    <a:pt x="1257" y="142"/>
                  </a:lnTo>
                  <a:lnTo>
                    <a:pt x="1221" y="94"/>
                  </a:lnTo>
                  <a:lnTo>
                    <a:pt x="1175" y="53"/>
                  </a:lnTo>
                  <a:lnTo>
                    <a:pt x="1091" y="38"/>
                  </a:lnTo>
                  <a:lnTo>
                    <a:pt x="1049" y="42"/>
                  </a:lnTo>
                  <a:lnTo>
                    <a:pt x="987" y="56"/>
                  </a:lnTo>
                  <a:lnTo>
                    <a:pt x="947" y="91"/>
                  </a:lnTo>
                  <a:lnTo>
                    <a:pt x="895" y="169"/>
                  </a:lnTo>
                  <a:lnTo>
                    <a:pt x="907" y="262"/>
                  </a:lnTo>
                  <a:lnTo>
                    <a:pt x="915" y="306"/>
                  </a:lnTo>
                  <a:lnTo>
                    <a:pt x="896" y="364"/>
                  </a:lnTo>
                  <a:lnTo>
                    <a:pt x="847" y="413"/>
                  </a:lnTo>
                  <a:lnTo>
                    <a:pt x="800" y="419"/>
                  </a:lnTo>
                  <a:lnTo>
                    <a:pt x="740" y="351"/>
                  </a:lnTo>
                  <a:lnTo>
                    <a:pt x="627" y="295"/>
                  </a:lnTo>
                  <a:lnTo>
                    <a:pt x="528" y="278"/>
                  </a:lnTo>
                  <a:lnTo>
                    <a:pt x="472" y="222"/>
                  </a:lnTo>
                  <a:lnTo>
                    <a:pt x="456" y="153"/>
                  </a:lnTo>
                  <a:lnTo>
                    <a:pt x="439" y="102"/>
                  </a:lnTo>
                  <a:lnTo>
                    <a:pt x="374" y="85"/>
                  </a:lnTo>
                  <a:lnTo>
                    <a:pt x="303" y="42"/>
                  </a:lnTo>
                  <a:lnTo>
                    <a:pt x="253" y="29"/>
                  </a:lnTo>
                  <a:lnTo>
                    <a:pt x="173" y="34"/>
                  </a:lnTo>
                  <a:lnTo>
                    <a:pt x="130" y="7"/>
                  </a:lnTo>
                  <a:lnTo>
                    <a:pt x="97" y="0"/>
                  </a:lnTo>
                  <a:lnTo>
                    <a:pt x="91" y="22"/>
                  </a:lnTo>
                  <a:lnTo>
                    <a:pt x="91" y="67"/>
                  </a:lnTo>
                  <a:lnTo>
                    <a:pt x="106" y="102"/>
                  </a:lnTo>
                  <a:lnTo>
                    <a:pt x="79" y="122"/>
                  </a:lnTo>
                  <a:lnTo>
                    <a:pt x="48" y="142"/>
                  </a:lnTo>
                  <a:lnTo>
                    <a:pt x="28" y="165"/>
                  </a:lnTo>
                  <a:lnTo>
                    <a:pt x="13" y="176"/>
                  </a:lnTo>
                  <a:lnTo>
                    <a:pt x="0" y="204"/>
                  </a:lnTo>
                  <a:lnTo>
                    <a:pt x="0" y="435"/>
                  </a:lnTo>
                  <a:lnTo>
                    <a:pt x="1344" y="435"/>
                  </a:lnTo>
                  <a:lnTo>
                    <a:pt x="1359" y="409"/>
                  </a:lnTo>
                  <a:lnTo>
                    <a:pt x="1368" y="358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" name="Freeform 99"/>
            <p:cNvSpPr>
              <a:spLocks/>
            </p:cNvSpPr>
            <p:nvPr/>
          </p:nvSpPr>
          <p:spPr bwMode="auto">
            <a:xfrm>
              <a:off x="5365772" y="4855356"/>
              <a:ext cx="141864" cy="429607"/>
            </a:xfrm>
            <a:custGeom>
              <a:avLst/>
              <a:gdLst>
                <a:gd name="T0" fmla="*/ 28 w 106"/>
                <a:gd name="T1" fmla="*/ 282 h 321"/>
                <a:gd name="T2" fmla="*/ 48 w 106"/>
                <a:gd name="T3" fmla="*/ 259 h 321"/>
                <a:gd name="T4" fmla="*/ 79 w 106"/>
                <a:gd name="T5" fmla="*/ 239 h 321"/>
                <a:gd name="T6" fmla="*/ 106 w 106"/>
                <a:gd name="T7" fmla="*/ 219 h 321"/>
                <a:gd name="T8" fmla="*/ 91 w 106"/>
                <a:gd name="T9" fmla="*/ 184 h 321"/>
                <a:gd name="T10" fmla="*/ 91 w 106"/>
                <a:gd name="T11" fmla="*/ 139 h 321"/>
                <a:gd name="T12" fmla="*/ 97 w 106"/>
                <a:gd name="T13" fmla="*/ 117 h 321"/>
                <a:gd name="T14" fmla="*/ 99 w 106"/>
                <a:gd name="T15" fmla="*/ 109 h 321"/>
                <a:gd name="T16" fmla="*/ 75 w 106"/>
                <a:gd name="T17" fmla="*/ 98 h 321"/>
                <a:gd name="T18" fmla="*/ 62 w 106"/>
                <a:gd name="T19" fmla="*/ 84 h 321"/>
                <a:gd name="T20" fmla="*/ 62 w 106"/>
                <a:gd name="T21" fmla="*/ 44 h 321"/>
                <a:gd name="T22" fmla="*/ 48 w 106"/>
                <a:gd name="T23" fmla="*/ 38 h 321"/>
                <a:gd name="T24" fmla="*/ 37 w 106"/>
                <a:gd name="T25" fmla="*/ 57 h 321"/>
                <a:gd name="T26" fmla="*/ 22 w 106"/>
                <a:gd name="T27" fmla="*/ 58 h 321"/>
                <a:gd name="T28" fmla="*/ 24 w 106"/>
                <a:gd name="T29" fmla="*/ 38 h 321"/>
                <a:gd name="T30" fmla="*/ 37 w 106"/>
                <a:gd name="T31" fmla="*/ 24 h 321"/>
                <a:gd name="T32" fmla="*/ 51 w 106"/>
                <a:gd name="T33" fmla="*/ 22 h 321"/>
                <a:gd name="T34" fmla="*/ 53 w 106"/>
                <a:gd name="T35" fmla="*/ 0 h 321"/>
                <a:gd name="T36" fmla="*/ 29 w 106"/>
                <a:gd name="T37" fmla="*/ 6 h 321"/>
                <a:gd name="T38" fmla="*/ 22 w 106"/>
                <a:gd name="T39" fmla="*/ 27 h 321"/>
                <a:gd name="T40" fmla="*/ 11 w 106"/>
                <a:gd name="T41" fmla="*/ 40 h 321"/>
                <a:gd name="T42" fmla="*/ 0 w 106"/>
                <a:gd name="T43" fmla="*/ 37 h 321"/>
                <a:gd name="T44" fmla="*/ 0 w 106"/>
                <a:gd name="T45" fmla="*/ 321 h 321"/>
                <a:gd name="T46" fmla="*/ 13 w 106"/>
                <a:gd name="T47" fmla="*/ 293 h 321"/>
                <a:gd name="T48" fmla="*/ 28 w 106"/>
                <a:gd name="T49" fmla="*/ 28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321">
                  <a:moveTo>
                    <a:pt x="28" y="282"/>
                  </a:moveTo>
                  <a:lnTo>
                    <a:pt x="48" y="259"/>
                  </a:lnTo>
                  <a:lnTo>
                    <a:pt x="79" y="239"/>
                  </a:lnTo>
                  <a:lnTo>
                    <a:pt x="106" y="219"/>
                  </a:lnTo>
                  <a:lnTo>
                    <a:pt x="91" y="184"/>
                  </a:lnTo>
                  <a:lnTo>
                    <a:pt x="91" y="139"/>
                  </a:lnTo>
                  <a:lnTo>
                    <a:pt x="97" y="117"/>
                  </a:lnTo>
                  <a:lnTo>
                    <a:pt x="99" y="109"/>
                  </a:lnTo>
                  <a:lnTo>
                    <a:pt x="75" y="98"/>
                  </a:lnTo>
                  <a:lnTo>
                    <a:pt x="62" y="84"/>
                  </a:lnTo>
                  <a:lnTo>
                    <a:pt x="62" y="44"/>
                  </a:lnTo>
                  <a:lnTo>
                    <a:pt x="48" y="38"/>
                  </a:lnTo>
                  <a:lnTo>
                    <a:pt x="37" y="57"/>
                  </a:lnTo>
                  <a:lnTo>
                    <a:pt x="22" y="58"/>
                  </a:lnTo>
                  <a:lnTo>
                    <a:pt x="24" y="38"/>
                  </a:lnTo>
                  <a:lnTo>
                    <a:pt x="37" y="24"/>
                  </a:lnTo>
                  <a:lnTo>
                    <a:pt x="51" y="22"/>
                  </a:lnTo>
                  <a:lnTo>
                    <a:pt x="53" y="0"/>
                  </a:lnTo>
                  <a:lnTo>
                    <a:pt x="29" y="6"/>
                  </a:lnTo>
                  <a:lnTo>
                    <a:pt x="22" y="27"/>
                  </a:lnTo>
                  <a:lnTo>
                    <a:pt x="11" y="40"/>
                  </a:lnTo>
                  <a:lnTo>
                    <a:pt x="0" y="37"/>
                  </a:lnTo>
                  <a:lnTo>
                    <a:pt x="0" y="321"/>
                  </a:lnTo>
                  <a:lnTo>
                    <a:pt x="13" y="293"/>
                  </a:lnTo>
                  <a:lnTo>
                    <a:pt x="28" y="282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6677344" y="3973391"/>
              <a:ext cx="269006" cy="353321"/>
            </a:xfrm>
            <a:custGeom>
              <a:avLst/>
              <a:gdLst>
                <a:gd name="T0" fmla="*/ 27 w 201"/>
                <a:gd name="T1" fmla="*/ 104 h 264"/>
                <a:gd name="T2" fmla="*/ 27 w 201"/>
                <a:gd name="T3" fmla="*/ 153 h 264"/>
                <a:gd name="T4" fmla="*/ 38 w 201"/>
                <a:gd name="T5" fmla="*/ 188 h 264"/>
                <a:gd name="T6" fmla="*/ 53 w 201"/>
                <a:gd name="T7" fmla="*/ 217 h 264"/>
                <a:gd name="T8" fmla="*/ 69 w 201"/>
                <a:gd name="T9" fmla="*/ 204 h 264"/>
                <a:gd name="T10" fmla="*/ 71 w 201"/>
                <a:gd name="T11" fmla="*/ 169 h 264"/>
                <a:gd name="T12" fmla="*/ 78 w 201"/>
                <a:gd name="T13" fmla="*/ 182 h 264"/>
                <a:gd name="T14" fmla="*/ 99 w 201"/>
                <a:gd name="T15" fmla="*/ 215 h 264"/>
                <a:gd name="T16" fmla="*/ 109 w 201"/>
                <a:gd name="T17" fmla="*/ 264 h 264"/>
                <a:gd name="T18" fmla="*/ 117 w 201"/>
                <a:gd name="T19" fmla="*/ 259 h 264"/>
                <a:gd name="T20" fmla="*/ 122 w 201"/>
                <a:gd name="T21" fmla="*/ 226 h 264"/>
                <a:gd name="T22" fmla="*/ 137 w 201"/>
                <a:gd name="T23" fmla="*/ 206 h 264"/>
                <a:gd name="T24" fmla="*/ 150 w 201"/>
                <a:gd name="T25" fmla="*/ 229 h 264"/>
                <a:gd name="T26" fmla="*/ 177 w 201"/>
                <a:gd name="T27" fmla="*/ 259 h 264"/>
                <a:gd name="T28" fmla="*/ 168 w 201"/>
                <a:gd name="T29" fmla="*/ 228 h 264"/>
                <a:gd name="T30" fmla="*/ 171 w 201"/>
                <a:gd name="T31" fmla="*/ 209 h 264"/>
                <a:gd name="T32" fmla="*/ 168 w 201"/>
                <a:gd name="T33" fmla="*/ 191 h 264"/>
                <a:gd name="T34" fmla="*/ 150 w 201"/>
                <a:gd name="T35" fmla="*/ 162 h 264"/>
                <a:gd name="T36" fmla="*/ 135 w 201"/>
                <a:gd name="T37" fmla="*/ 127 h 264"/>
                <a:gd name="T38" fmla="*/ 140 w 201"/>
                <a:gd name="T39" fmla="*/ 98 h 264"/>
                <a:gd name="T40" fmla="*/ 168 w 201"/>
                <a:gd name="T41" fmla="*/ 113 h 264"/>
                <a:gd name="T42" fmla="*/ 188 w 201"/>
                <a:gd name="T43" fmla="*/ 133 h 264"/>
                <a:gd name="T44" fmla="*/ 201 w 201"/>
                <a:gd name="T45" fmla="*/ 109 h 264"/>
                <a:gd name="T46" fmla="*/ 179 w 201"/>
                <a:gd name="T47" fmla="*/ 97 h 264"/>
                <a:gd name="T48" fmla="*/ 177 w 201"/>
                <a:gd name="T49" fmla="*/ 78 h 264"/>
                <a:gd name="T50" fmla="*/ 175 w 201"/>
                <a:gd name="T51" fmla="*/ 60 h 264"/>
                <a:gd name="T52" fmla="*/ 157 w 201"/>
                <a:gd name="T53" fmla="*/ 44 h 264"/>
                <a:gd name="T54" fmla="*/ 164 w 201"/>
                <a:gd name="T55" fmla="*/ 24 h 264"/>
                <a:gd name="T56" fmla="*/ 139 w 201"/>
                <a:gd name="T57" fmla="*/ 24 h 264"/>
                <a:gd name="T58" fmla="*/ 128 w 201"/>
                <a:gd name="T59" fmla="*/ 24 h 264"/>
                <a:gd name="T60" fmla="*/ 99 w 201"/>
                <a:gd name="T61" fmla="*/ 5 h 264"/>
                <a:gd name="T62" fmla="*/ 55 w 201"/>
                <a:gd name="T63" fmla="*/ 7 h 264"/>
                <a:gd name="T64" fmla="*/ 9 w 201"/>
                <a:gd name="T65" fmla="*/ 0 h 264"/>
                <a:gd name="T66" fmla="*/ 0 w 201"/>
                <a:gd name="T67" fmla="*/ 27 h 264"/>
                <a:gd name="T68" fmla="*/ 6 w 201"/>
                <a:gd name="T69" fmla="*/ 76 h 264"/>
                <a:gd name="T70" fmla="*/ 27 w 201"/>
                <a:gd name="T71" fmla="*/ 10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1" h="264">
                  <a:moveTo>
                    <a:pt x="27" y="104"/>
                  </a:moveTo>
                  <a:lnTo>
                    <a:pt x="27" y="153"/>
                  </a:lnTo>
                  <a:lnTo>
                    <a:pt x="38" y="188"/>
                  </a:lnTo>
                  <a:lnTo>
                    <a:pt x="53" y="217"/>
                  </a:lnTo>
                  <a:lnTo>
                    <a:pt x="69" y="204"/>
                  </a:lnTo>
                  <a:lnTo>
                    <a:pt x="71" y="169"/>
                  </a:lnTo>
                  <a:lnTo>
                    <a:pt x="78" y="182"/>
                  </a:lnTo>
                  <a:lnTo>
                    <a:pt x="99" y="215"/>
                  </a:lnTo>
                  <a:lnTo>
                    <a:pt x="109" y="264"/>
                  </a:lnTo>
                  <a:lnTo>
                    <a:pt x="117" y="259"/>
                  </a:lnTo>
                  <a:lnTo>
                    <a:pt x="122" y="226"/>
                  </a:lnTo>
                  <a:lnTo>
                    <a:pt x="137" y="206"/>
                  </a:lnTo>
                  <a:lnTo>
                    <a:pt x="150" y="229"/>
                  </a:lnTo>
                  <a:lnTo>
                    <a:pt x="177" y="259"/>
                  </a:lnTo>
                  <a:lnTo>
                    <a:pt x="168" y="228"/>
                  </a:lnTo>
                  <a:lnTo>
                    <a:pt x="171" y="209"/>
                  </a:lnTo>
                  <a:lnTo>
                    <a:pt x="168" y="191"/>
                  </a:lnTo>
                  <a:lnTo>
                    <a:pt x="150" y="162"/>
                  </a:lnTo>
                  <a:lnTo>
                    <a:pt x="135" y="127"/>
                  </a:lnTo>
                  <a:lnTo>
                    <a:pt x="140" y="98"/>
                  </a:lnTo>
                  <a:lnTo>
                    <a:pt x="168" y="113"/>
                  </a:lnTo>
                  <a:lnTo>
                    <a:pt x="188" y="133"/>
                  </a:lnTo>
                  <a:lnTo>
                    <a:pt x="201" y="109"/>
                  </a:lnTo>
                  <a:lnTo>
                    <a:pt x="179" y="97"/>
                  </a:lnTo>
                  <a:lnTo>
                    <a:pt x="177" y="78"/>
                  </a:lnTo>
                  <a:lnTo>
                    <a:pt x="175" y="60"/>
                  </a:lnTo>
                  <a:lnTo>
                    <a:pt x="157" y="44"/>
                  </a:lnTo>
                  <a:lnTo>
                    <a:pt x="164" y="24"/>
                  </a:lnTo>
                  <a:lnTo>
                    <a:pt x="139" y="24"/>
                  </a:lnTo>
                  <a:lnTo>
                    <a:pt x="128" y="24"/>
                  </a:lnTo>
                  <a:lnTo>
                    <a:pt x="99" y="5"/>
                  </a:lnTo>
                  <a:lnTo>
                    <a:pt x="55" y="7"/>
                  </a:lnTo>
                  <a:lnTo>
                    <a:pt x="9" y="0"/>
                  </a:lnTo>
                  <a:lnTo>
                    <a:pt x="0" y="27"/>
                  </a:lnTo>
                  <a:lnTo>
                    <a:pt x="6" y="76"/>
                  </a:lnTo>
                  <a:lnTo>
                    <a:pt x="27" y="104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6974455" y="4475268"/>
              <a:ext cx="281051" cy="151233"/>
            </a:xfrm>
            <a:custGeom>
              <a:avLst/>
              <a:gdLst>
                <a:gd name="T0" fmla="*/ 57 w 210"/>
                <a:gd name="T1" fmla="*/ 66 h 113"/>
                <a:gd name="T2" fmla="*/ 99 w 210"/>
                <a:gd name="T3" fmla="*/ 86 h 113"/>
                <a:gd name="T4" fmla="*/ 117 w 210"/>
                <a:gd name="T5" fmla="*/ 100 h 113"/>
                <a:gd name="T6" fmla="*/ 152 w 210"/>
                <a:gd name="T7" fmla="*/ 113 h 113"/>
                <a:gd name="T8" fmla="*/ 179 w 210"/>
                <a:gd name="T9" fmla="*/ 98 h 113"/>
                <a:gd name="T10" fmla="*/ 208 w 210"/>
                <a:gd name="T11" fmla="*/ 86 h 113"/>
                <a:gd name="T12" fmla="*/ 210 w 210"/>
                <a:gd name="T13" fmla="*/ 67 h 113"/>
                <a:gd name="T14" fmla="*/ 204 w 210"/>
                <a:gd name="T15" fmla="*/ 44 h 113"/>
                <a:gd name="T16" fmla="*/ 184 w 210"/>
                <a:gd name="T17" fmla="*/ 53 h 113"/>
                <a:gd name="T18" fmla="*/ 144 w 210"/>
                <a:gd name="T19" fmla="*/ 49 h 113"/>
                <a:gd name="T20" fmla="*/ 135 w 210"/>
                <a:gd name="T21" fmla="*/ 33 h 113"/>
                <a:gd name="T22" fmla="*/ 99 w 210"/>
                <a:gd name="T23" fmla="*/ 42 h 113"/>
                <a:gd name="T24" fmla="*/ 73 w 210"/>
                <a:gd name="T25" fmla="*/ 44 h 113"/>
                <a:gd name="T26" fmla="*/ 60 w 210"/>
                <a:gd name="T27" fmla="*/ 33 h 113"/>
                <a:gd name="T28" fmla="*/ 55 w 210"/>
                <a:gd name="T29" fmla="*/ 16 h 113"/>
                <a:gd name="T30" fmla="*/ 37 w 210"/>
                <a:gd name="T31" fmla="*/ 22 h 113"/>
                <a:gd name="T32" fmla="*/ 19 w 210"/>
                <a:gd name="T33" fmla="*/ 0 h 113"/>
                <a:gd name="T34" fmla="*/ 13 w 210"/>
                <a:gd name="T35" fmla="*/ 20 h 113"/>
                <a:gd name="T36" fmla="*/ 4 w 210"/>
                <a:gd name="T37" fmla="*/ 27 h 113"/>
                <a:gd name="T38" fmla="*/ 0 w 210"/>
                <a:gd name="T39" fmla="*/ 55 h 113"/>
                <a:gd name="T40" fmla="*/ 26 w 210"/>
                <a:gd name="T41" fmla="*/ 64 h 113"/>
                <a:gd name="T42" fmla="*/ 57 w 210"/>
                <a:gd name="T43" fmla="*/ 6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13">
                  <a:moveTo>
                    <a:pt x="57" y="66"/>
                  </a:moveTo>
                  <a:lnTo>
                    <a:pt x="99" y="86"/>
                  </a:lnTo>
                  <a:lnTo>
                    <a:pt x="117" y="100"/>
                  </a:lnTo>
                  <a:lnTo>
                    <a:pt x="152" y="113"/>
                  </a:lnTo>
                  <a:lnTo>
                    <a:pt x="179" y="98"/>
                  </a:lnTo>
                  <a:lnTo>
                    <a:pt x="208" y="86"/>
                  </a:lnTo>
                  <a:lnTo>
                    <a:pt x="210" y="67"/>
                  </a:lnTo>
                  <a:lnTo>
                    <a:pt x="204" y="44"/>
                  </a:lnTo>
                  <a:lnTo>
                    <a:pt x="184" y="53"/>
                  </a:lnTo>
                  <a:lnTo>
                    <a:pt x="144" y="49"/>
                  </a:lnTo>
                  <a:lnTo>
                    <a:pt x="135" y="33"/>
                  </a:lnTo>
                  <a:lnTo>
                    <a:pt x="99" y="42"/>
                  </a:lnTo>
                  <a:lnTo>
                    <a:pt x="73" y="44"/>
                  </a:lnTo>
                  <a:lnTo>
                    <a:pt x="60" y="33"/>
                  </a:lnTo>
                  <a:lnTo>
                    <a:pt x="55" y="16"/>
                  </a:lnTo>
                  <a:lnTo>
                    <a:pt x="37" y="22"/>
                  </a:lnTo>
                  <a:lnTo>
                    <a:pt x="19" y="0"/>
                  </a:lnTo>
                  <a:lnTo>
                    <a:pt x="13" y="20"/>
                  </a:lnTo>
                  <a:lnTo>
                    <a:pt x="4" y="27"/>
                  </a:lnTo>
                  <a:lnTo>
                    <a:pt x="0" y="55"/>
                  </a:lnTo>
                  <a:lnTo>
                    <a:pt x="26" y="64"/>
                  </a:lnTo>
                  <a:lnTo>
                    <a:pt x="57" y="66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8065201" y="4475268"/>
              <a:ext cx="264991" cy="216811"/>
            </a:xfrm>
            <a:custGeom>
              <a:avLst/>
              <a:gdLst>
                <a:gd name="T0" fmla="*/ 30 w 109"/>
                <a:gd name="T1" fmla="*/ 89 h 89"/>
                <a:gd name="T2" fmla="*/ 37 w 109"/>
                <a:gd name="T3" fmla="*/ 75 h 89"/>
                <a:gd name="T4" fmla="*/ 58 w 109"/>
                <a:gd name="T5" fmla="*/ 77 h 89"/>
                <a:gd name="T6" fmla="*/ 69 w 109"/>
                <a:gd name="T7" fmla="*/ 55 h 89"/>
                <a:gd name="T8" fmla="*/ 85 w 109"/>
                <a:gd name="T9" fmla="*/ 54 h 89"/>
                <a:gd name="T10" fmla="*/ 81 w 109"/>
                <a:gd name="T11" fmla="*/ 43 h 89"/>
                <a:gd name="T12" fmla="*/ 83 w 109"/>
                <a:gd name="T13" fmla="*/ 25 h 89"/>
                <a:gd name="T14" fmla="*/ 109 w 109"/>
                <a:gd name="T15" fmla="*/ 0 h 89"/>
                <a:gd name="T16" fmla="*/ 97 w 109"/>
                <a:gd name="T17" fmla="*/ 6 h 89"/>
                <a:gd name="T18" fmla="*/ 90 w 109"/>
                <a:gd name="T19" fmla="*/ 10 h 89"/>
                <a:gd name="T20" fmla="*/ 75 w 109"/>
                <a:gd name="T21" fmla="*/ 23 h 89"/>
                <a:gd name="T22" fmla="*/ 48 w 109"/>
                <a:gd name="T23" fmla="*/ 29 h 89"/>
                <a:gd name="T24" fmla="*/ 32 w 109"/>
                <a:gd name="T25" fmla="*/ 25 h 89"/>
                <a:gd name="T26" fmla="*/ 31 w 109"/>
                <a:gd name="T27" fmla="*/ 39 h 89"/>
                <a:gd name="T28" fmla="*/ 23 w 109"/>
                <a:gd name="T29" fmla="*/ 46 h 89"/>
                <a:gd name="T30" fmla="*/ 10 w 109"/>
                <a:gd name="T31" fmla="*/ 44 h 89"/>
                <a:gd name="T32" fmla="*/ 0 w 109"/>
                <a:gd name="T33" fmla="*/ 50 h 89"/>
                <a:gd name="T34" fmla="*/ 0 w 109"/>
                <a:gd name="T35" fmla="*/ 64 h 89"/>
                <a:gd name="T36" fmla="*/ 11 w 109"/>
                <a:gd name="T37" fmla="*/ 83 h 89"/>
                <a:gd name="T38" fmla="*/ 30 w 109"/>
                <a:gd name="T3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89">
                  <a:moveTo>
                    <a:pt x="30" y="89"/>
                  </a:moveTo>
                  <a:cubicBezTo>
                    <a:pt x="37" y="75"/>
                    <a:pt x="37" y="75"/>
                    <a:pt x="37" y="75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0" y="30"/>
                    <a:pt x="83" y="25"/>
                  </a:cubicBezTo>
                  <a:cubicBezTo>
                    <a:pt x="87" y="20"/>
                    <a:pt x="109" y="0"/>
                    <a:pt x="109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1" y="83"/>
                    <a:pt x="11" y="83"/>
                    <a:pt x="11" y="83"/>
                  </a:cubicBezTo>
                  <a:lnTo>
                    <a:pt x="30" y="89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6576968" y="3955993"/>
              <a:ext cx="37473" cy="64240"/>
            </a:xfrm>
            <a:custGeom>
              <a:avLst/>
              <a:gdLst>
                <a:gd name="T0" fmla="*/ 13 w 28"/>
                <a:gd name="T1" fmla="*/ 0 h 48"/>
                <a:gd name="T2" fmla="*/ 0 w 28"/>
                <a:gd name="T3" fmla="*/ 11 h 48"/>
                <a:gd name="T4" fmla="*/ 0 w 28"/>
                <a:gd name="T5" fmla="*/ 40 h 48"/>
                <a:gd name="T6" fmla="*/ 13 w 28"/>
                <a:gd name="T7" fmla="*/ 48 h 48"/>
                <a:gd name="T8" fmla="*/ 28 w 28"/>
                <a:gd name="T9" fmla="*/ 46 h 48"/>
                <a:gd name="T10" fmla="*/ 13 w 28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8">
                  <a:moveTo>
                    <a:pt x="13" y="0"/>
                  </a:moveTo>
                  <a:lnTo>
                    <a:pt x="0" y="11"/>
                  </a:lnTo>
                  <a:lnTo>
                    <a:pt x="0" y="40"/>
                  </a:lnTo>
                  <a:lnTo>
                    <a:pt x="13" y="48"/>
                  </a:lnTo>
                  <a:lnTo>
                    <a:pt x="28" y="4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FD5B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" name="Freeform 104"/>
            <p:cNvSpPr>
              <a:spLocks/>
            </p:cNvSpPr>
            <p:nvPr/>
          </p:nvSpPr>
          <p:spPr bwMode="auto">
            <a:xfrm>
              <a:off x="7436182" y="4324036"/>
              <a:ext cx="56210" cy="91007"/>
            </a:xfrm>
            <a:custGeom>
              <a:avLst/>
              <a:gdLst>
                <a:gd name="T0" fmla="*/ 34 w 42"/>
                <a:gd name="T1" fmla="*/ 0 h 68"/>
                <a:gd name="T2" fmla="*/ 9 w 42"/>
                <a:gd name="T3" fmla="*/ 15 h 68"/>
                <a:gd name="T4" fmla="*/ 5 w 42"/>
                <a:gd name="T5" fmla="*/ 37 h 68"/>
                <a:gd name="T6" fmla="*/ 0 w 42"/>
                <a:gd name="T7" fmla="*/ 68 h 68"/>
                <a:gd name="T8" fmla="*/ 16 w 42"/>
                <a:gd name="T9" fmla="*/ 60 h 68"/>
                <a:gd name="T10" fmla="*/ 29 w 42"/>
                <a:gd name="T11" fmla="*/ 49 h 68"/>
                <a:gd name="T12" fmla="*/ 42 w 42"/>
                <a:gd name="T13" fmla="*/ 13 h 68"/>
                <a:gd name="T14" fmla="*/ 34 w 42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8">
                  <a:moveTo>
                    <a:pt x="34" y="0"/>
                  </a:moveTo>
                  <a:lnTo>
                    <a:pt x="9" y="15"/>
                  </a:lnTo>
                  <a:lnTo>
                    <a:pt x="5" y="37"/>
                  </a:lnTo>
                  <a:lnTo>
                    <a:pt x="0" y="68"/>
                  </a:lnTo>
                  <a:lnTo>
                    <a:pt x="16" y="60"/>
                  </a:lnTo>
                  <a:lnTo>
                    <a:pt x="29" y="49"/>
                  </a:lnTo>
                  <a:lnTo>
                    <a:pt x="42" y="1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2" name="Freeform 105"/>
            <p:cNvSpPr>
              <a:spLocks/>
            </p:cNvSpPr>
            <p:nvPr/>
          </p:nvSpPr>
          <p:spPr bwMode="auto">
            <a:xfrm>
              <a:off x="7086876" y="3478206"/>
              <a:ext cx="29443" cy="38812"/>
            </a:xfrm>
            <a:custGeom>
              <a:avLst/>
              <a:gdLst>
                <a:gd name="T0" fmla="*/ 6 w 22"/>
                <a:gd name="T1" fmla="*/ 0 h 29"/>
                <a:gd name="T2" fmla="*/ 0 w 22"/>
                <a:gd name="T3" fmla="*/ 11 h 29"/>
                <a:gd name="T4" fmla="*/ 6 w 22"/>
                <a:gd name="T5" fmla="*/ 24 h 29"/>
                <a:gd name="T6" fmla="*/ 13 w 22"/>
                <a:gd name="T7" fmla="*/ 29 h 29"/>
                <a:gd name="T8" fmla="*/ 20 w 22"/>
                <a:gd name="T9" fmla="*/ 24 h 29"/>
                <a:gd name="T10" fmla="*/ 22 w 22"/>
                <a:gd name="T11" fmla="*/ 15 h 29"/>
                <a:gd name="T12" fmla="*/ 20 w 22"/>
                <a:gd name="T13" fmla="*/ 8 h 29"/>
                <a:gd name="T14" fmla="*/ 6 w 2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9">
                  <a:moveTo>
                    <a:pt x="6" y="0"/>
                  </a:moveTo>
                  <a:lnTo>
                    <a:pt x="0" y="11"/>
                  </a:lnTo>
                  <a:lnTo>
                    <a:pt x="6" y="24"/>
                  </a:lnTo>
                  <a:lnTo>
                    <a:pt x="13" y="29"/>
                  </a:lnTo>
                  <a:lnTo>
                    <a:pt x="20" y="24"/>
                  </a:lnTo>
                  <a:lnTo>
                    <a:pt x="22" y="15"/>
                  </a:lnTo>
                  <a:lnTo>
                    <a:pt x="2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" name="Freeform 106"/>
            <p:cNvSpPr>
              <a:spLocks/>
            </p:cNvSpPr>
            <p:nvPr/>
          </p:nvSpPr>
          <p:spPr bwMode="auto">
            <a:xfrm>
              <a:off x="7252830" y="3869001"/>
              <a:ext cx="38811" cy="72270"/>
            </a:xfrm>
            <a:custGeom>
              <a:avLst/>
              <a:gdLst>
                <a:gd name="T0" fmla="*/ 26 w 29"/>
                <a:gd name="T1" fmla="*/ 0 h 54"/>
                <a:gd name="T2" fmla="*/ 11 w 29"/>
                <a:gd name="T3" fmla="*/ 0 h 54"/>
                <a:gd name="T4" fmla="*/ 0 w 29"/>
                <a:gd name="T5" fmla="*/ 9 h 54"/>
                <a:gd name="T6" fmla="*/ 15 w 29"/>
                <a:gd name="T7" fmla="*/ 22 h 54"/>
                <a:gd name="T8" fmla="*/ 9 w 29"/>
                <a:gd name="T9" fmla="*/ 36 h 54"/>
                <a:gd name="T10" fmla="*/ 11 w 29"/>
                <a:gd name="T11" fmla="*/ 45 h 54"/>
                <a:gd name="T12" fmla="*/ 18 w 29"/>
                <a:gd name="T13" fmla="*/ 54 h 54"/>
                <a:gd name="T14" fmla="*/ 29 w 29"/>
                <a:gd name="T15" fmla="*/ 43 h 54"/>
                <a:gd name="T16" fmla="*/ 26 w 29"/>
                <a:gd name="T17" fmla="*/ 29 h 54"/>
                <a:gd name="T18" fmla="*/ 26 w 29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54">
                  <a:moveTo>
                    <a:pt x="26" y="0"/>
                  </a:moveTo>
                  <a:lnTo>
                    <a:pt x="11" y="0"/>
                  </a:lnTo>
                  <a:lnTo>
                    <a:pt x="0" y="9"/>
                  </a:lnTo>
                  <a:lnTo>
                    <a:pt x="15" y="22"/>
                  </a:lnTo>
                  <a:lnTo>
                    <a:pt x="9" y="36"/>
                  </a:lnTo>
                  <a:lnTo>
                    <a:pt x="11" y="45"/>
                  </a:lnTo>
                  <a:lnTo>
                    <a:pt x="18" y="54"/>
                  </a:lnTo>
                  <a:lnTo>
                    <a:pt x="29" y="43"/>
                  </a:lnTo>
                  <a:lnTo>
                    <a:pt x="26" y="2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D5DE9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" name="Freeform 107"/>
            <p:cNvSpPr>
              <a:spLocks/>
            </p:cNvSpPr>
            <p:nvPr/>
          </p:nvSpPr>
          <p:spPr bwMode="auto">
            <a:xfrm>
              <a:off x="7252830" y="3735167"/>
              <a:ext cx="74947" cy="62902"/>
            </a:xfrm>
            <a:custGeom>
              <a:avLst/>
              <a:gdLst>
                <a:gd name="T0" fmla="*/ 16 w 56"/>
                <a:gd name="T1" fmla="*/ 9 h 47"/>
                <a:gd name="T2" fmla="*/ 0 w 56"/>
                <a:gd name="T3" fmla="*/ 16 h 47"/>
                <a:gd name="T4" fmla="*/ 11 w 56"/>
                <a:gd name="T5" fmla="*/ 27 h 47"/>
                <a:gd name="T6" fmla="*/ 13 w 56"/>
                <a:gd name="T7" fmla="*/ 38 h 47"/>
                <a:gd name="T8" fmla="*/ 22 w 56"/>
                <a:gd name="T9" fmla="*/ 32 h 47"/>
                <a:gd name="T10" fmla="*/ 33 w 56"/>
                <a:gd name="T11" fmla="*/ 25 h 47"/>
                <a:gd name="T12" fmla="*/ 27 w 56"/>
                <a:gd name="T13" fmla="*/ 36 h 47"/>
                <a:gd name="T14" fmla="*/ 33 w 56"/>
                <a:gd name="T15" fmla="*/ 47 h 47"/>
                <a:gd name="T16" fmla="*/ 46 w 56"/>
                <a:gd name="T17" fmla="*/ 47 h 47"/>
                <a:gd name="T18" fmla="*/ 56 w 56"/>
                <a:gd name="T19" fmla="*/ 45 h 47"/>
                <a:gd name="T20" fmla="*/ 53 w 56"/>
                <a:gd name="T21" fmla="*/ 32 h 47"/>
                <a:gd name="T22" fmla="*/ 49 w 56"/>
                <a:gd name="T23" fmla="*/ 23 h 47"/>
                <a:gd name="T24" fmla="*/ 38 w 56"/>
                <a:gd name="T25" fmla="*/ 7 h 47"/>
                <a:gd name="T26" fmla="*/ 27 w 56"/>
                <a:gd name="T27" fmla="*/ 0 h 47"/>
                <a:gd name="T28" fmla="*/ 16 w 56"/>
                <a:gd name="T2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47">
                  <a:moveTo>
                    <a:pt x="16" y="9"/>
                  </a:moveTo>
                  <a:lnTo>
                    <a:pt x="0" y="16"/>
                  </a:lnTo>
                  <a:lnTo>
                    <a:pt x="11" y="27"/>
                  </a:lnTo>
                  <a:lnTo>
                    <a:pt x="13" y="38"/>
                  </a:lnTo>
                  <a:lnTo>
                    <a:pt x="22" y="32"/>
                  </a:lnTo>
                  <a:lnTo>
                    <a:pt x="33" y="25"/>
                  </a:lnTo>
                  <a:lnTo>
                    <a:pt x="27" y="36"/>
                  </a:lnTo>
                  <a:lnTo>
                    <a:pt x="33" y="47"/>
                  </a:lnTo>
                  <a:lnTo>
                    <a:pt x="46" y="47"/>
                  </a:lnTo>
                  <a:lnTo>
                    <a:pt x="56" y="45"/>
                  </a:lnTo>
                  <a:lnTo>
                    <a:pt x="53" y="32"/>
                  </a:lnTo>
                  <a:lnTo>
                    <a:pt x="49" y="23"/>
                  </a:lnTo>
                  <a:lnTo>
                    <a:pt x="38" y="7"/>
                  </a:lnTo>
                  <a:lnTo>
                    <a:pt x="27" y="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CFD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" name="Freeform 108"/>
            <p:cNvSpPr>
              <a:spLocks/>
            </p:cNvSpPr>
            <p:nvPr/>
          </p:nvSpPr>
          <p:spPr bwMode="auto">
            <a:xfrm>
              <a:off x="7155131" y="3617393"/>
              <a:ext cx="32120" cy="32120"/>
            </a:xfrm>
            <a:custGeom>
              <a:avLst/>
              <a:gdLst>
                <a:gd name="T0" fmla="*/ 0 w 24"/>
                <a:gd name="T1" fmla="*/ 0 h 24"/>
                <a:gd name="T2" fmla="*/ 15 w 24"/>
                <a:gd name="T3" fmla="*/ 2 h 24"/>
                <a:gd name="T4" fmla="*/ 24 w 24"/>
                <a:gd name="T5" fmla="*/ 7 h 24"/>
                <a:gd name="T6" fmla="*/ 22 w 24"/>
                <a:gd name="T7" fmla="*/ 20 h 24"/>
                <a:gd name="T8" fmla="*/ 17 w 24"/>
                <a:gd name="T9" fmla="*/ 24 h 24"/>
                <a:gd name="T10" fmla="*/ 4 w 24"/>
                <a:gd name="T11" fmla="*/ 22 h 24"/>
                <a:gd name="T12" fmla="*/ 0 w 2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15" y="2"/>
                  </a:lnTo>
                  <a:lnTo>
                    <a:pt x="24" y="7"/>
                  </a:lnTo>
                  <a:lnTo>
                    <a:pt x="22" y="20"/>
                  </a:lnTo>
                  <a:lnTo>
                    <a:pt x="17" y="24"/>
                  </a:lnTo>
                  <a:lnTo>
                    <a:pt x="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D5B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" name="Freeform 109"/>
            <p:cNvSpPr>
              <a:spLocks/>
            </p:cNvSpPr>
            <p:nvPr/>
          </p:nvSpPr>
          <p:spPr bwMode="auto">
            <a:xfrm>
              <a:off x="7231416" y="3583935"/>
              <a:ext cx="18737" cy="9369"/>
            </a:xfrm>
            <a:custGeom>
              <a:avLst/>
              <a:gdLst>
                <a:gd name="T0" fmla="*/ 0 w 14"/>
                <a:gd name="T1" fmla="*/ 0 h 7"/>
                <a:gd name="T2" fmla="*/ 9 w 14"/>
                <a:gd name="T3" fmla="*/ 0 h 7"/>
                <a:gd name="T4" fmla="*/ 14 w 14"/>
                <a:gd name="T5" fmla="*/ 7 h 7"/>
                <a:gd name="T6" fmla="*/ 3 w 14"/>
                <a:gd name="T7" fmla="*/ 7 h 7"/>
                <a:gd name="T8" fmla="*/ 0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9" y="0"/>
                  </a:lnTo>
                  <a:lnTo>
                    <a:pt x="14" y="7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CEE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8527195" y="5033475"/>
              <a:ext cx="943204" cy="557212"/>
            </a:xfrm>
            <a:custGeom>
              <a:avLst/>
              <a:gdLst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4781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07169 w 952500"/>
                <a:gd name="connsiteY12" fmla="*/ 178594 h 561975"/>
                <a:gd name="connsiteX13" fmla="*/ 178594 w 952500"/>
                <a:gd name="connsiteY13" fmla="*/ 188119 h 561975"/>
                <a:gd name="connsiteX14" fmla="*/ 119063 w 952500"/>
                <a:gd name="connsiteY14" fmla="*/ 169069 h 561975"/>
                <a:gd name="connsiteX15" fmla="*/ 23813 w 952500"/>
                <a:gd name="connsiteY15" fmla="*/ 107156 h 561975"/>
                <a:gd name="connsiteX16" fmla="*/ 23813 w 952500"/>
                <a:gd name="connsiteY16" fmla="*/ 142875 h 561975"/>
                <a:gd name="connsiteX17" fmla="*/ 30956 w 952500"/>
                <a:gd name="connsiteY17" fmla="*/ 326231 h 561975"/>
                <a:gd name="connsiteX18" fmla="*/ 16669 w 952500"/>
                <a:gd name="connsiteY18" fmla="*/ 383381 h 561975"/>
                <a:gd name="connsiteX19" fmla="*/ 28575 w 952500"/>
                <a:gd name="connsiteY19" fmla="*/ 461962 h 561975"/>
                <a:gd name="connsiteX20" fmla="*/ 0 w 952500"/>
                <a:gd name="connsiteY20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4781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07169 w 952500"/>
                <a:gd name="connsiteY12" fmla="*/ 178594 h 561975"/>
                <a:gd name="connsiteX13" fmla="*/ 178594 w 952500"/>
                <a:gd name="connsiteY13" fmla="*/ 188119 h 561975"/>
                <a:gd name="connsiteX14" fmla="*/ 119063 w 952500"/>
                <a:gd name="connsiteY14" fmla="*/ 169069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4781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07169 w 952500"/>
                <a:gd name="connsiteY12" fmla="*/ 178594 h 561975"/>
                <a:gd name="connsiteX13" fmla="*/ 178594 w 952500"/>
                <a:gd name="connsiteY13" fmla="*/ 188119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4781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07169 w 952500"/>
                <a:gd name="connsiteY12" fmla="*/ 178594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4781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7675 w 952500"/>
                <a:gd name="connsiteY8" fmla="*/ 157163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85737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5331 w 952500"/>
                <a:gd name="connsiteY5" fmla="*/ 290512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297656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297656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297656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0956 w 952500"/>
                <a:gd name="connsiteY18" fmla="*/ 326231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8100 w 952500"/>
                <a:gd name="connsiteY18" fmla="*/ 323850 h 561975"/>
                <a:gd name="connsiteX19" fmla="*/ 16669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50069 w 952500"/>
                <a:gd name="connsiteY7" fmla="*/ 195262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8100 w 952500"/>
                <a:gd name="connsiteY18" fmla="*/ 323850 h 561975"/>
                <a:gd name="connsiteX19" fmla="*/ 23812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2500 w 952500"/>
                <a:gd name="connsiteY2" fmla="*/ 461962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40544 w 952500"/>
                <a:gd name="connsiteY7" fmla="*/ 185737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8100 w 952500"/>
                <a:gd name="connsiteY18" fmla="*/ 323850 h 561975"/>
                <a:gd name="connsiteX19" fmla="*/ 23812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0119 w 952500"/>
                <a:gd name="connsiteY2" fmla="*/ 471487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40544 w 952500"/>
                <a:gd name="connsiteY7" fmla="*/ 185737 h 561975"/>
                <a:gd name="connsiteX8" fmla="*/ 445294 w 952500"/>
                <a:gd name="connsiteY8" fmla="*/ 164306 h 561975"/>
                <a:gd name="connsiteX9" fmla="*/ 428625 w 952500"/>
                <a:gd name="connsiteY9" fmla="*/ 50006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8100 w 952500"/>
                <a:gd name="connsiteY18" fmla="*/ 323850 h 561975"/>
                <a:gd name="connsiteX19" fmla="*/ 23812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61975 h 561975"/>
                <a:gd name="connsiteX1" fmla="*/ 952500 w 952500"/>
                <a:gd name="connsiteY1" fmla="*/ 561975 h 561975"/>
                <a:gd name="connsiteX2" fmla="*/ 950119 w 952500"/>
                <a:gd name="connsiteY2" fmla="*/ 471487 h 561975"/>
                <a:gd name="connsiteX3" fmla="*/ 890588 w 952500"/>
                <a:gd name="connsiteY3" fmla="*/ 435769 h 561975"/>
                <a:gd name="connsiteX4" fmla="*/ 833438 w 952500"/>
                <a:gd name="connsiteY4" fmla="*/ 373856 h 561975"/>
                <a:gd name="connsiteX5" fmla="*/ 742950 w 952500"/>
                <a:gd name="connsiteY5" fmla="*/ 304800 h 561975"/>
                <a:gd name="connsiteX6" fmla="*/ 645319 w 952500"/>
                <a:gd name="connsiteY6" fmla="*/ 245269 h 561975"/>
                <a:gd name="connsiteX7" fmla="*/ 540544 w 952500"/>
                <a:gd name="connsiteY7" fmla="*/ 185737 h 561975"/>
                <a:gd name="connsiteX8" fmla="*/ 445294 w 952500"/>
                <a:gd name="connsiteY8" fmla="*/ 164306 h 561975"/>
                <a:gd name="connsiteX9" fmla="*/ 423863 w 952500"/>
                <a:gd name="connsiteY9" fmla="*/ 57149 h 561975"/>
                <a:gd name="connsiteX10" fmla="*/ 409575 w 952500"/>
                <a:gd name="connsiteY10" fmla="*/ 0 h 561975"/>
                <a:gd name="connsiteX11" fmla="*/ 302419 w 952500"/>
                <a:gd name="connsiteY11" fmla="*/ 95250 h 561975"/>
                <a:gd name="connsiteX12" fmla="*/ 219075 w 952500"/>
                <a:gd name="connsiteY12" fmla="*/ 180975 h 561975"/>
                <a:gd name="connsiteX13" fmla="*/ 188119 w 952500"/>
                <a:gd name="connsiteY13" fmla="*/ 195262 h 561975"/>
                <a:gd name="connsiteX14" fmla="*/ 119063 w 952500"/>
                <a:gd name="connsiteY14" fmla="*/ 183357 h 561975"/>
                <a:gd name="connsiteX15" fmla="*/ 38100 w 952500"/>
                <a:gd name="connsiteY15" fmla="*/ 130969 h 561975"/>
                <a:gd name="connsiteX16" fmla="*/ 23813 w 952500"/>
                <a:gd name="connsiteY16" fmla="*/ 107156 h 561975"/>
                <a:gd name="connsiteX17" fmla="*/ 23813 w 952500"/>
                <a:gd name="connsiteY17" fmla="*/ 142875 h 561975"/>
                <a:gd name="connsiteX18" fmla="*/ 38100 w 952500"/>
                <a:gd name="connsiteY18" fmla="*/ 323850 h 561975"/>
                <a:gd name="connsiteX19" fmla="*/ 23812 w 952500"/>
                <a:gd name="connsiteY19" fmla="*/ 383381 h 561975"/>
                <a:gd name="connsiteX20" fmla="*/ 28575 w 952500"/>
                <a:gd name="connsiteY20" fmla="*/ 461962 h 561975"/>
                <a:gd name="connsiteX21" fmla="*/ 0 w 952500"/>
                <a:gd name="connsiteY21" fmla="*/ 561975 h 561975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38100 w 952500"/>
                <a:gd name="connsiteY15" fmla="*/ 119063 h 550069"/>
                <a:gd name="connsiteX16" fmla="*/ 23813 w 952500"/>
                <a:gd name="connsiteY16" fmla="*/ 95250 h 550069"/>
                <a:gd name="connsiteX17" fmla="*/ 23813 w 952500"/>
                <a:gd name="connsiteY17" fmla="*/ 130969 h 550069"/>
                <a:gd name="connsiteX18" fmla="*/ 38100 w 952500"/>
                <a:gd name="connsiteY18" fmla="*/ 311944 h 550069"/>
                <a:gd name="connsiteX19" fmla="*/ 23812 w 952500"/>
                <a:gd name="connsiteY19" fmla="*/ 371475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23813 w 952500"/>
                <a:gd name="connsiteY16" fmla="*/ 95250 h 550069"/>
                <a:gd name="connsiteX17" fmla="*/ 23813 w 952500"/>
                <a:gd name="connsiteY17" fmla="*/ 130969 h 550069"/>
                <a:gd name="connsiteX18" fmla="*/ 38100 w 952500"/>
                <a:gd name="connsiteY18" fmla="*/ 311944 h 550069"/>
                <a:gd name="connsiteX19" fmla="*/ 23812 w 952500"/>
                <a:gd name="connsiteY19" fmla="*/ 371475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23813 w 952500"/>
                <a:gd name="connsiteY17" fmla="*/ 130969 h 550069"/>
                <a:gd name="connsiteX18" fmla="*/ 38100 w 952500"/>
                <a:gd name="connsiteY18" fmla="*/ 311944 h 550069"/>
                <a:gd name="connsiteX19" fmla="*/ 23812 w 952500"/>
                <a:gd name="connsiteY19" fmla="*/ 371475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38100 w 952500"/>
                <a:gd name="connsiteY18" fmla="*/ 311944 h 550069"/>
                <a:gd name="connsiteX19" fmla="*/ 23812 w 952500"/>
                <a:gd name="connsiteY19" fmla="*/ 371475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5244 w 952500"/>
                <a:gd name="connsiteY18" fmla="*/ 311944 h 550069"/>
                <a:gd name="connsiteX19" fmla="*/ 23812 w 952500"/>
                <a:gd name="connsiteY19" fmla="*/ 371475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5244 w 952500"/>
                <a:gd name="connsiteY18" fmla="*/ 311944 h 550069"/>
                <a:gd name="connsiteX19" fmla="*/ 33337 w 952500"/>
                <a:gd name="connsiteY19" fmla="*/ 373856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33337 w 952500"/>
                <a:gd name="connsiteY19" fmla="*/ 373856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30956 w 952500"/>
                <a:gd name="connsiteY19" fmla="*/ 376238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33337 w 952500"/>
                <a:gd name="connsiteY19" fmla="*/ 373857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33337 w 952500"/>
                <a:gd name="connsiteY19" fmla="*/ 373857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33438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890588 w 952500"/>
                <a:gd name="connsiteY3" fmla="*/ 423863 h 550069"/>
                <a:gd name="connsiteX4" fmla="*/ 821531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900113 w 952500"/>
                <a:gd name="connsiteY3" fmla="*/ 438150 h 550069"/>
                <a:gd name="connsiteX4" fmla="*/ 821531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900113 w 952500"/>
                <a:gd name="connsiteY3" fmla="*/ 438150 h 550069"/>
                <a:gd name="connsiteX4" fmla="*/ 821531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28575 w 952500"/>
                <a:gd name="connsiteY20" fmla="*/ 450056 h 550069"/>
                <a:gd name="connsiteX21" fmla="*/ 0 w 952500"/>
                <a:gd name="connsiteY21" fmla="*/ 550069 h 550069"/>
                <a:gd name="connsiteX0" fmla="*/ 0 w 952500"/>
                <a:gd name="connsiteY0" fmla="*/ 550069 h 550069"/>
                <a:gd name="connsiteX1" fmla="*/ 952500 w 952500"/>
                <a:gd name="connsiteY1" fmla="*/ 550069 h 550069"/>
                <a:gd name="connsiteX2" fmla="*/ 950119 w 952500"/>
                <a:gd name="connsiteY2" fmla="*/ 459581 h 550069"/>
                <a:gd name="connsiteX3" fmla="*/ 900113 w 952500"/>
                <a:gd name="connsiteY3" fmla="*/ 438150 h 550069"/>
                <a:gd name="connsiteX4" fmla="*/ 821531 w 952500"/>
                <a:gd name="connsiteY4" fmla="*/ 361950 h 550069"/>
                <a:gd name="connsiteX5" fmla="*/ 742950 w 952500"/>
                <a:gd name="connsiteY5" fmla="*/ 292894 h 550069"/>
                <a:gd name="connsiteX6" fmla="*/ 645319 w 952500"/>
                <a:gd name="connsiteY6" fmla="*/ 233363 h 550069"/>
                <a:gd name="connsiteX7" fmla="*/ 540544 w 952500"/>
                <a:gd name="connsiteY7" fmla="*/ 173831 h 550069"/>
                <a:gd name="connsiteX8" fmla="*/ 445294 w 952500"/>
                <a:gd name="connsiteY8" fmla="*/ 152400 h 550069"/>
                <a:gd name="connsiteX9" fmla="*/ 423863 w 952500"/>
                <a:gd name="connsiteY9" fmla="*/ 45243 h 550069"/>
                <a:gd name="connsiteX10" fmla="*/ 404812 w 952500"/>
                <a:gd name="connsiteY10" fmla="*/ 0 h 550069"/>
                <a:gd name="connsiteX11" fmla="*/ 302419 w 952500"/>
                <a:gd name="connsiteY11" fmla="*/ 83344 h 550069"/>
                <a:gd name="connsiteX12" fmla="*/ 219075 w 952500"/>
                <a:gd name="connsiteY12" fmla="*/ 169069 h 550069"/>
                <a:gd name="connsiteX13" fmla="*/ 188119 w 952500"/>
                <a:gd name="connsiteY13" fmla="*/ 183356 h 550069"/>
                <a:gd name="connsiteX14" fmla="*/ 119063 w 952500"/>
                <a:gd name="connsiteY14" fmla="*/ 171451 h 550069"/>
                <a:gd name="connsiteX15" fmla="*/ 59532 w 952500"/>
                <a:gd name="connsiteY15" fmla="*/ 133351 h 550069"/>
                <a:gd name="connsiteX16" fmla="*/ 33338 w 952500"/>
                <a:gd name="connsiteY16" fmla="*/ 107157 h 550069"/>
                <a:gd name="connsiteX17" fmla="*/ 30956 w 952500"/>
                <a:gd name="connsiteY17" fmla="*/ 135731 h 550069"/>
                <a:gd name="connsiteX18" fmla="*/ 40481 w 952500"/>
                <a:gd name="connsiteY18" fmla="*/ 300037 h 550069"/>
                <a:gd name="connsiteX19" fmla="*/ 26193 w 952500"/>
                <a:gd name="connsiteY19" fmla="*/ 364332 h 550069"/>
                <a:gd name="connsiteX20" fmla="*/ 38100 w 952500"/>
                <a:gd name="connsiteY20" fmla="*/ 450056 h 550069"/>
                <a:gd name="connsiteX21" fmla="*/ 0 w 952500"/>
                <a:gd name="connsiteY21" fmla="*/ 550069 h 550069"/>
                <a:gd name="connsiteX0" fmla="*/ 0 w 942975"/>
                <a:gd name="connsiteY0" fmla="*/ 547687 h 550069"/>
                <a:gd name="connsiteX1" fmla="*/ 942975 w 942975"/>
                <a:gd name="connsiteY1" fmla="*/ 550069 h 550069"/>
                <a:gd name="connsiteX2" fmla="*/ 940594 w 942975"/>
                <a:gd name="connsiteY2" fmla="*/ 459581 h 550069"/>
                <a:gd name="connsiteX3" fmla="*/ 890588 w 942975"/>
                <a:gd name="connsiteY3" fmla="*/ 438150 h 550069"/>
                <a:gd name="connsiteX4" fmla="*/ 812006 w 942975"/>
                <a:gd name="connsiteY4" fmla="*/ 361950 h 550069"/>
                <a:gd name="connsiteX5" fmla="*/ 733425 w 942975"/>
                <a:gd name="connsiteY5" fmla="*/ 292894 h 550069"/>
                <a:gd name="connsiteX6" fmla="*/ 635794 w 942975"/>
                <a:gd name="connsiteY6" fmla="*/ 233363 h 550069"/>
                <a:gd name="connsiteX7" fmla="*/ 531019 w 942975"/>
                <a:gd name="connsiteY7" fmla="*/ 173831 h 550069"/>
                <a:gd name="connsiteX8" fmla="*/ 435769 w 942975"/>
                <a:gd name="connsiteY8" fmla="*/ 152400 h 550069"/>
                <a:gd name="connsiteX9" fmla="*/ 414338 w 942975"/>
                <a:gd name="connsiteY9" fmla="*/ 45243 h 550069"/>
                <a:gd name="connsiteX10" fmla="*/ 395287 w 942975"/>
                <a:gd name="connsiteY10" fmla="*/ 0 h 550069"/>
                <a:gd name="connsiteX11" fmla="*/ 292894 w 942975"/>
                <a:gd name="connsiteY11" fmla="*/ 83344 h 550069"/>
                <a:gd name="connsiteX12" fmla="*/ 209550 w 942975"/>
                <a:gd name="connsiteY12" fmla="*/ 169069 h 550069"/>
                <a:gd name="connsiteX13" fmla="*/ 178594 w 942975"/>
                <a:gd name="connsiteY13" fmla="*/ 183356 h 550069"/>
                <a:gd name="connsiteX14" fmla="*/ 109538 w 942975"/>
                <a:gd name="connsiteY14" fmla="*/ 171451 h 550069"/>
                <a:gd name="connsiteX15" fmla="*/ 50007 w 942975"/>
                <a:gd name="connsiteY15" fmla="*/ 133351 h 550069"/>
                <a:gd name="connsiteX16" fmla="*/ 23813 w 942975"/>
                <a:gd name="connsiteY16" fmla="*/ 107157 h 550069"/>
                <a:gd name="connsiteX17" fmla="*/ 21431 w 942975"/>
                <a:gd name="connsiteY17" fmla="*/ 135731 h 550069"/>
                <a:gd name="connsiteX18" fmla="*/ 30956 w 942975"/>
                <a:gd name="connsiteY18" fmla="*/ 300037 h 550069"/>
                <a:gd name="connsiteX19" fmla="*/ 16668 w 942975"/>
                <a:gd name="connsiteY19" fmla="*/ 364332 h 550069"/>
                <a:gd name="connsiteX20" fmla="*/ 28575 w 942975"/>
                <a:gd name="connsiteY20" fmla="*/ 450056 h 550069"/>
                <a:gd name="connsiteX21" fmla="*/ 0 w 942975"/>
                <a:gd name="connsiteY21" fmla="*/ 547687 h 550069"/>
                <a:gd name="connsiteX0" fmla="*/ 0 w 945356"/>
                <a:gd name="connsiteY0" fmla="*/ 550068 h 550069"/>
                <a:gd name="connsiteX1" fmla="*/ 945356 w 945356"/>
                <a:gd name="connsiteY1" fmla="*/ 550069 h 550069"/>
                <a:gd name="connsiteX2" fmla="*/ 942975 w 945356"/>
                <a:gd name="connsiteY2" fmla="*/ 459581 h 550069"/>
                <a:gd name="connsiteX3" fmla="*/ 892969 w 945356"/>
                <a:gd name="connsiteY3" fmla="*/ 438150 h 550069"/>
                <a:gd name="connsiteX4" fmla="*/ 814387 w 945356"/>
                <a:gd name="connsiteY4" fmla="*/ 361950 h 550069"/>
                <a:gd name="connsiteX5" fmla="*/ 735806 w 945356"/>
                <a:gd name="connsiteY5" fmla="*/ 292894 h 550069"/>
                <a:gd name="connsiteX6" fmla="*/ 638175 w 945356"/>
                <a:gd name="connsiteY6" fmla="*/ 233363 h 550069"/>
                <a:gd name="connsiteX7" fmla="*/ 533400 w 945356"/>
                <a:gd name="connsiteY7" fmla="*/ 173831 h 550069"/>
                <a:gd name="connsiteX8" fmla="*/ 438150 w 945356"/>
                <a:gd name="connsiteY8" fmla="*/ 152400 h 550069"/>
                <a:gd name="connsiteX9" fmla="*/ 416719 w 945356"/>
                <a:gd name="connsiteY9" fmla="*/ 45243 h 550069"/>
                <a:gd name="connsiteX10" fmla="*/ 397668 w 945356"/>
                <a:gd name="connsiteY10" fmla="*/ 0 h 550069"/>
                <a:gd name="connsiteX11" fmla="*/ 295275 w 945356"/>
                <a:gd name="connsiteY11" fmla="*/ 83344 h 550069"/>
                <a:gd name="connsiteX12" fmla="*/ 211931 w 945356"/>
                <a:gd name="connsiteY12" fmla="*/ 169069 h 550069"/>
                <a:gd name="connsiteX13" fmla="*/ 180975 w 945356"/>
                <a:gd name="connsiteY13" fmla="*/ 183356 h 550069"/>
                <a:gd name="connsiteX14" fmla="*/ 111919 w 945356"/>
                <a:gd name="connsiteY14" fmla="*/ 171451 h 550069"/>
                <a:gd name="connsiteX15" fmla="*/ 52388 w 945356"/>
                <a:gd name="connsiteY15" fmla="*/ 133351 h 550069"/>
                <a:gd name="connsiteX16" fmla="*/ 26194 w 945356"/>
                <a:gd name="connsiteY16" fmla="*/ 107157 h 550069"/>
                <a:gd name="connsiteX17" fmla="*/ 23812 w 945356"/>
                <a:gd name="connsiteY17" fmla="*/ 135731 h 550069"/>
                <a:gd name="connsiteX18" fmla="*/ 33337 w 945356"/>
                <a:gd name="connsiteY18" fmla="*/ 300037 h 550069"/>
                <a:gd name="connsiteX19" fmla="*/ 19049 w 945356"/>
                <a:gd name="connsiteY19" fmla="*/ 364332 h 550069"/>
                <a:gd name="connsiteX20" fmla="*/ 30956 w 945356"/>
                <a:gd name="connsiteY20" fmla="*/ 450056 h 550069"/>
                <a:gd name="connsiteX21" fmla="*/ 0 w 945356"/>
                <a:gd name="connsiteY21" fmla="*/ 550068 h 550069"/>
                <a:gd name="connsiteX0" fmla="*/ 0 w 945356"/>
                <a:gd name="connsiteY0" fmla="*/ 557212 h 557212"/>
                <a:gd name="connsiteX1" fmla="*/ 945356 w 945356"/>
                <a:gd name="connsiteY1" fmla="*/ 550069 h 557212"/>
                <a:gd name="connsiteX2" fmla="*/ 942975 w 945356"/>
                <a:gd name="connsiteY2" fmla="*/ 459581 h 557212"/>
                <a:gd name="connsiteX3" fmla="*/ 892969 w 945356"/>
                <a:gd name="connsiteY3" fmla="*/ 438150 h 557212"/>
                <a:gd name="connsiteX4" fmla="*/ 814387 w 945356"/>
                <a:gd name="connsiteY4" fmla="*/ 361950 h 557212"/>
                <a:gd name="connsiteX5" fmla="*/ 735806 w 945356"/>
                <a:gd name="connsiteY5" fmla="*/ 292894 h 557212"/>
                <a:gd name="connsiteX6" fmla="*/ 638175 w 945356"/>
                <a:gd name="connsiteY6" fmla="*/ 233363 h 557212"/>
                <a:gd name="connsiteX7" fmla="*/ 533400 w 945356"/>
                <a:gd name="connsiteY7" fmla="*/ 173831 h 557212"/>
                <a:gd name="connsiteX8" fmla="*/ 438150 w 945356"/>
                <a:gd name="connsiteY8" fmla="*/ 152400 h 557212"/>
                <a:gd name="connsiteX9" fmla="*/ 416719 w 945356"/>
                <a:gd name="connsiteY9" fmla="*/ 45243 h 557212"/>
                <a:gd name="connsiteX10" fmla="*/ 397668 w 945356"/>
                <a:gd name="connsiteY10" fmla="*/ 0 h 557212"/>
                <a:gd name="connsiteX11" fmla="*/ 295275 w 945356"/>
                <a:gd name="connsiteY11" fmla="*/ 83344 h 557212"/>
                <a:gd name="connsiteX12" fmla="*/ 211931 w 945356"/>
                <a:gd name="connsiteY12" fmla="*/ 169069 h 557212"/>
                <a:gd name="connsiteX13" fmla="*/ 180975 w 945356"/>
                <a:gd name="connsiteY13" fmla="*/ 183356 h 557212"/>
                <a:gd name="connsiteX14" fmla="*/ 111919 w 945356"/>
                <a:gd name="connsiteY14" fmla="*/ 171451 h 557212"/>
                <a:gd name="connsiteX15" fmla="*/ 52388 w 945356"/>
                <a:gd name="connsiteY15" fmla="*/ 133351 h 557212"/>
                <a:gd name="connsiteX16" fmla="*/ 26194 w 945356"/>
                <a:gd name="connsiteY16" fmla="*/ 107157 h 557212"/>
                <a:gd name="connsiteX17" fmla="*/ 23812 w 945356"/>
                <a:gd name="connsiteY17" fmla="*/ 135731 h 557212"/>
                <a:gd name="connsiteX18" fmla="*/ 33337 w 945356"/>
                <a:gd name="connsiteY18" fmla="*/ 300037 h 557212"/>
                <a:gd name="connsiteX19" fmla="*/ 19049 w 945356"/>
                <a:gd name="connsiteY19" fmla="*/ 364332 h 557212"/>
                <a:gd name="connsiteX20" fmla="*/ 30956 w 945356"/>
                <a:gd name="connsiteY20" fmla="*/ 450056 h 557212"/>
                <a:gd name="connsiteX21" fmla="*/ 0 w 945356"/>
                <a:gd name="connsiteY21" fmla="*/ 557212 h 557212"/>
                <a:gd name="connsiteX0" fmla="*/ 0 w 943204"/>
                <a:gd name="connsiteY0" fmla="*/ 557212 h 557212"/>
                <a:gd name="connsiteX1" fmla="*/ 942975 w 943204"/>
                <a:gd name="connsiteY1" fmla="*/ 554832 h 557212"/>
                <a:gd name="connsiteX2" fmla="*/ 942975 w 943204"/>
                <a:gd name="connsiteY2" fmla="*/ 459581 h 557212"/>
                <a:gd name="connsiteX3" fmla="*/ 892969 w 943204"/>
                <a:gd name="connsiteY3" fmla="*/ 438150 h 557212"/>
                <a:gd name="connsiteX4" fmla="*/ 814387 w 943204"/>
                <a:gd name="connsiteY4" fmla="*/ 361950 h 557212"/>
                <a:gd name="connsiteX5" fmla="*/ 735806 w 943204"/>
                <a:gd name="connsiteY5" fmla="*/ 292894 h 557212"/>
                <a:gd name="connsiteX6" fmla="*/ 638175 w 943204"/>
                <a:gd name="connsiteY6" fmla="*/ 233363 h 557212"/>
                <a:gd name="connsiteX7" fmla="*/ 533400 w 943204"/>
                <a:gd name="connsiteY7" fmla="*/ 173831 h 557212"/>
                <a:gd name="connsiteX8" fmla="*/ 438150 w 943204"/>
                <a:gd name="connsiteY8" fmla="*/ 152400 h 557212"/>
                <a:gd name="connsiteX9" fmla="*/ 416719 w 943204"/>
                <a:gd name="connsiteY9" fmla="*/ 45243 h 557212"/>
                <a:gd name="connsiteX10" fmla="*/ 397668 w 943204"/>
                <a:gd name="connsiteY10" fmla="*/ 0 h 557212"/>
                <a:gd name="connsiteX11" fmla="*/ 295275 w 943204"/>
                <a:gd name="connsiteY11" fmla="*/ 83344 h 557212"/>
                <a:gd name="connsiteX12" fmla="*/ 211931 w 943204"/>
                <a:gd name="connsiteY12" fmla="*/ 169069 h 557212"/>
                <a:gd name="connsiteX13" fmla="*/ 180975 w 943204"/>
                <a:gd name="connsiteY13" fmla="*/ 183356 h 557212"/>
                <a:gd name="connsiteX14" fmla="*/ 111919 w 943204"/>
                <a:gd name="connsiteY14" fmla="*/ 171451 h 557212"/>
                <a:gd name="connsiteX15" fmla="*/ 52388 w 943204"/>
                <a:gd name="connsiteY15" fmla="*/ 133351 h 557212"/>
                <a:gd name="connsiteX16" fmla="*/ 26194 w 943204"/>
                <a:gd name="connsiteY16" fmla="*/ 107157 h 557212"/>
                <a:gd name="connsiteX17" fmla="*/ 23812 w 943204"/>
                <a:gd name="connsiteY17" fmla="*/ 135731 h 557212"/>
                <a:gd name="connsiteX18" fmla="*/ 33337 w 943204"/>
                <a:gd name="connsiteY18" fmla="*/ 300037 h 557212"/>
                <a:gd name="connsiteX19" fmla="*/ 19049 w 943204"/>
                <a:gd name="connsiteY19" fmla="*/ 364332 h 557212"/>
                <a:gd name="connsiteX20" fmla="*/ 30956 w 943204"/>
                <a:gd name="connsiteY20" fmla="*/ 450056 h 557212"/>
                <a:gd name="connsiteX21" fmla="*/ 0 w 943204"/>
                <a:gd name="connsiteY21" fmla="*/ 557212 h 557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3204" h="557212">
                  <a:moveTo>
                    <a:pt x="0" y="557212"/>
                  </a:moveTo>
                  <a:lnTo>
                    <a:pt x="942975" y="554832"/>
                  </a:lnTo>
                  <a:cubicBezTo>
                    <a:pt x="942181" y="524669"/>
                    <a:pt x="943769" y="489744"/>
                    <a:pt x="942975" y="459581"/>
                  </a:cubicBezTo>
                  <a:cubicBezTo>
                    <a:pt x="926306" y="452437"/>
                    <a:pt x="909638" y="459582"/>
                    <a:pt x="892969" y="438150"/>
                  </a:cubicBezTo>
                  <a:lnTo>
                    <a:pt x="814387" y="361950"/>
                  </a:lnTo>
                  <a:cubicBezTo>
                    <a:pt x="784224" y="336550"/>
                    <a:pt x="770731" y="327819"/>
                    <a:pt x="735806" y="292894"/>
                  </a:cubicBezTo>
                  <a:cubicBezTo>
                    <a:pt x="696118" y="287338"/>
                    <a:pt x="670719" y="250825"/>
                    <a:pt x="638175" y="233363"/>
                  </a:cubicBezTo>
                  <a:lnTo>
                    <a:pt x="533400" y="173831"/>
                  </a:lnTo>
                  <a:lnTo>
                    <a:pt x="438150" y="152400"/>
                  </a:lnTo>
                  <a:lnTo>
                    <a:pt x="416719" y="45243"/>
                  </a:lnTo>
                  <a:lnTo>
                    <a:pt x="397668" y="0"/>
                  </a:lnTo>
                  <a:cubicBezTo>
                    <a:pt x="361949" y="31750"/>
                    <a:pt x="326231" y="55166"/>
                    <a:pt x="295275" y="83344"/>
                  </a:cubicBezTo>
                  <a:cubicBezTo>
                    <a:pt x="264319" y="111522"/>
                    <a:pt x="239712" y="140494"/>
                    <a:pt x="211931" y="169069"/>
                  </a:cubicBezTo>
                  <a:lnTo>
                    <a:pt x="180975" y="183356"/>
                  </a:lnTo>
                  <a:lnTo>
                    <a:pt x="111919" y="171451"/>
                  </a:lnTo>
                  <a:cubicBezTo>
                    <a:pt x="80963" y="153195"/>
                    <a:pt x="83344" y="151607"/>
                    <a:pt x="52388" y="133351"/>
                  </a:cubicBezTo>
                  <a:lnTo>
                    <a:pt x="26194" y="107157"/>
                  </a:lnTo>
                  <a:lnTo>
                    <a:pt x="23812" y="135731"/>
                  </a:lnTo>
                  <a:lnTo>
                    <a:pt x="33337" y="300037"/>
                  </a:lnTo>
                  <a:cubicBezTo>
                    <a:pt x="30956" y="324644"/>
                    <a:pt x="38098" y="363537"/>
                    <a:pt x="19049" y="364332"/>
                  </a:cubicBezTo>
                  <a:cubicBezTo>
                    <a:pt x="18255" y="388938"/>
                    <a:pt x="31750" y="425450"/>
                    <a:pt x="30956" y="450056"/>
                  </a:cubicBezTo>
                  <a:lnTo>
                    <a:pt x="0" y="557212"/>
                  </a:lnTo>
                  <a:close/>
                </a:path>
              </a:pathLst>
            </a:custGeom>
            <a:solidFill>
              <a:srgbClr val="BFCEE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4911768" y="2798325"/>
            <a:ext cx="355654" cy="1510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Italy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033485" y="2424866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Croatia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52773" y="2224594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Romania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181443" y="2711598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Bulgaria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958285" y="2298812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Russia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367620" y="3578003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Turkey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745796" y="3597625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900" dirty="0"/>
              <a:t>Greece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336386" y="2779195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Montenegro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462311" y="2530038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B&amp;H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5089595" y="2167103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Slovenia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831453" y="2456426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Serbia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908950" y="2987632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FYROM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552598" y="2974263"/>
            <a:ext cx="379601" cy="1088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Albania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491510" y="2092888"/>
            <a:ext cx="394202" cy="1208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Hungary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874019" y="2808289"/>
            <a:ext cx="401788" cy="1533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Kossovo</a:t>
            </a:r>
          </a:p>
        </p:txBody>
      </p:sp>
      <p:sp>
        <p:nvSpPr>
          <p:cNvPr id="133" name="Freeform 132"/>
          <p:cNvSpPr/>
          <p:nvPr/>
        </p:nvSpPr>
        <p:spPr>
          <a:xfrm>
            <a:off x="6424874" y="3113720"/>
            <a:ext cx="2109995" cy="458985"/>
          </a:xfrm>
          <a:custGeom>
            <a:avLst/>
            <a:gdLst>
              <a:gd name="connsiteX0" fmla="*/ 2075632 w 2075632"/>
              <a:gd name="connsiteY0" fmla="*/ 359028 h 504883"/>
              <a:gd name="connsiteX1" fmla="*/ 1570749 w 2075632"/>
              <a:gd name="connsiteY1" fmla="*/ 504883 h 504883"/>
              <a:gd name="connsiteX2" fmla="*/ 1217330 w 2075632"/>
              <a:gd name="connsiteY2" fmla="*/ 364638 h 504883"/>
              <a:gd name="connsiteX3" fmla="*/ 297320 w 2075632"/>
              <a:gd name="connsiteY3" fmla="*/ 286100 h 504883"/>
              <a:gd name="connsiteX4" fmla="*/ 190734 w 2075632"/>
              <a:gd name="connsiteY4" fmla="*/ 33659 h 504883"/>
              <a:gd name="connsiteX5" fmla="*/ 0 w 2075632"/>
              <a:gd name="connsiteY5" fmla="*/ 0 h 50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5632" h="504883">
                <a:moveTo>
                  <a:pt x="2075632" y="359028"/>
                </a:moveTo>
                <a:lnTo>
                  <a:pt x="1570749" y="504883"/>
                </a:lnTo>
                <a:lnTo>
                  <a:pt x="1217330" y="364638"/>
                </a:lnTo>
                <a:lnTo>
                  <a:pt x="297320" y="286100"/>
                </a:lnTo>
                <a:lnTo>
                  <a:pt x="190734" y="33659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CFB9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34" name="Freeform 133"/>
          <p:cNvSpPr/>
          <p:nvPr/>
        </p:nvSpPr>
        <p:spPr>
          <a:xfrm>
            <a:off x="7647496" y="2506556"/>
            <a:ext cx="137462" cy="928453"/>
          </a:xfrm>
          <a:custGeom>
            <a:avLst/>
            <a:gdLst>
              <a:gd name="connsiteX0" fmla="*/ 617080 w 617080"/>
              <a:gd name="connsiteY0" fmla="*/ 0 h 1015377"/>
              <a:gd name="connsiteX1" fmla="*/ 398297 w 617080"/>
              <a:gd name="connsiteY1" fmla="*/ 594641 h 1015377"/>
              <a:gd name="connsiteX2" fmla="*/ 0 w 617080"/>
              <a:gd name="connsiteY2" fmla="*/ 1015377 h 1015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080" h="1015377">
                <a:moveTo>
                  <a:pt x="617080" y="0"/>
                </a:moveTo>
                <a:lnTo>
                  <a:pt x="398297" y="594641"/>
                </a:lnTo>
                <a:lnTo>
                  <a:pt x="0" y="1015377"/>
                </a:lnTo>
              </a:path>
            </a:pathLst>
          </a:custGeom>
          <a:noFill/>
          <a:ln w="28575">
            <a:solidFill>
              <a:srgbClr val="CFB9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35" name="Freeform 134"/>
          <p:cNvSpPr/>
          <p:nvPr/>
        </p:nvSpPr>
        <p:spPr>
          <a:xfrm>
            <a:off x="5886988" y="3424807"/>
            <a:ext cx="1480631" cy="992532"/>
          </a:xfrm>
          <a:custGeom>
            <a:avLst/>
            <a:gdLst>
              <a:gd name="connsiteX0" fmla="*/ 1884898 w 1884898"/>
              <a:gd name="connsiteY0" fmla="*/ 1082694 h 1082694"/>
              <a:gd name="connsiteX1" fmla="*/ 1789531 w 1884898"/>
              <a:gd name="connsiteY1" fmla="*/ 981718 h 1082694"/>
              <a:gd name="connsiteX2" fmla="*/ 1722213 w 1884898"/>
              <a:gd name="connsiteY2" fmla="*/ 920010 h 1082694"/>
              <a:gd name="connsiteX3" fmla="*/ 1514650 w 1884898"/>
              <a:gd name="connsiteY3" fmla="*/ 931229 h 1082694"/>
              <a:gd name="connsiteX4" fmla="*/ 1301477 w 1884898"/>
              <a:gd name="connsiteY4" fmla="*/ 886351 h 1082694"/>
              <a:gd name="connsiteX5" fmla="*/ 1099524 w 1884898"/>
              <a:gd name="connsiteY5" fmla="*/ 875131 h 1082694"/>
              <a:gd name="connsiteX6" fmla="*/ 920010 w 1884898"/>
              <a:gd name="connsiteY6" fmla="*/ 830253 h 1082694"/>
              <a:gd name="connsiteX7" fmla="*/ 891961 w 1884898"/>
              <a:gd name="connsiteY7" fmla="*/ 768545 h 1082694"/>
              <a:gd name="connsiteX8" fmla="*/ 813423 w 1884898"/>
              <a:gd name="connsiteY8" fmla="*/ 673178 h 1082694"/>
              <a:gd name="connsiteX9" fmla="*/ 645129 w 1884898"/>
              <a:gd name="connsiteY9" fmla="*/ 544152 h 1082694"/>
              <a:gd name="connsiteX10" fmla="*/ 532932 w 1884898"/>
              <a:gd name="connsiteY10" fmla="*/ 443175 h 1082694"/>
              <a:gd name="connsiteX11" fmla="*/ 381467 w 1884898"/>
              <a:gd name="connsiteY11" fmla="*/ 342199 h 1082694"/>
              <a:gd name="connsiteX12" fmla="*/ 252442 w 1884898"/>
              <a:gd name="connsiteY12" fmla="*/ 241222 h 1082694"/>
              <a:gd name="connsiteX13" fmla="*/ 100977 w 1884898"/>
              <a:gd name="connsiteY13" fmla="*/ 117806 h 1082694"/>
              <a:gd name="connsiteX14" fmla="*/ 0 w 1884898"/>
              <a:gd name="connsiteY14" fmla="*/ 0 h 1082694"/>
              <a:gd name="connsiteX0" fmla="*/ 1884898 w 1884898"/>
              <a:gd name="connsiteY0" fmla="*/ 1082694 h 1082694"/>
              <a:gd name="connsiteX1" fmla="*/ 1789531 w 1884898"/>
              <a:gd name="connsiteY1" fmla="*/ 981718 h 1082694"/>
              <a:gd name="connsiteX2" fmla="*/ 1722213 w 1884898"/>
              <a:gd name="connsiteY2" fmla="*/ 920010 h 1082694"/>
              <a:gd name="connsiteX3" fmla="*/ 1514650 w 1884898"/>
              <a:gd name="connsiteY3" fmla="*/ 931229 h 1082694"/>
              <a:gd name="connsiteX4" fmla="*/ 1301477 w 1884898"/>
              <a:gd name="connsiteY4" fmla="*/ 886351 h 1082694"/>
              <a:gd name="connsiteX5" fmla="*/ 1099524 w 1884898"/>
              <a:gd name="connsiteY5" fmla="*/ 875131 h 1082694"/>
              <a:gd name="connsiteX6" fmla="*/ 920010 w 1884898"/>
              <a:gd name="connsiteY6" fmla="*/ 830253 h 1082694"/>
              <a:gd name="connsiteX7" fmla="*/ 830133 w 1884898"/>
              <a:gd name="connsiteY7" fmla="*/ 779329 h 1082694"/>
              <a:gd name="connsiteX8" fmla="*/ 813423 w 1884898"/>
              <a:gd name="connsiteY8" fmla="*/ 673178 h 1082694"/>
              <a:gd name="connsiteX9" fmla="*/ 645129 w 1884898"/>
              <a:gd name="connsiteY9" fmla="*/ 544152 h 1082694"/>
              <a:gd name="connsiteX10" fmla="*/ 532932 w 1884898"/>
              <a:gd name="connsiteY10" fmla="*/ 443175 h 1082694"/>
              <a:gd name="connsiteX11" fmla="*/ 381467 w 1884898"/>
              <a:gd name="connsiteY11" fmla="*/ 342199 h 1082694"/>
              <a:gd name="connsiteX12" fmla="*/ 252442 w 1884898"/>
              <a:gd name="connsiteY12" fmla="*/ 241222 h 1082694"/>
              <a:gd name="connsiteX13" fmla="*/ 100977 w 1884898"/>
              <a:gd name="connsiteY13" fmla="*/ 117806 h 1082694"/>
              <a:gd name="connsiteX14" fmla="*/ 0 w 1884898"/>
              <a:gd name="connsiteY14" fmla="*/ 0 h 1082694"/>
              <a:gd name="connsiteX0" fmla="*/ 1884898 w 1884898"/>
              <a:gd name="connsiteY0" fmla="*/ 1082694 h 1082694"/>
              <a:gd name="connsiteX1" fmla="*/ 1789531 w 1884898"/>
              <a:gd name="connsiteY1" fmla="*/ 981718 h 1082694"/>
              <a:gd name="connsiteX2" fmla="*/ 1722213 w 1884898"/>
              <a:gd name="connsiteY2" fmla="*/ 920010 h 1082694"/>
              <a:gd name="connsiteX3" fmla="*/ 1514650 w 1884898"/>
              <a:gd name="connsiteY3" fmla="*/ 931229 h 1082694"/>
              <a:gd name="connsiteX4" fmla="*/ 1301477 w 1884898"/>
              <a:gd name="connsiteY4" fmla="*/ 886351 h 1082694"/>
              <a:gd name="connsiteX5" fmla="*/ 1099524 w 1884898"/>
              <a:gd name="connsiteY5" fmla="*/ 875131 h 1082694"/>
              <a:gd name="connsiteX6" fmla="*/ 796355 w 1884898"/>
              <a:gd name="connsiteY6" fmla="*/ 819468 h 1082694"/>
              <a:gd name="connsiteX7" fmla="*/ 830133 w 1884898"/>
              <a:gd name="connsiteY7" fmla="*/ 779329 h 1082694"/>
              <a:gd name="connsiteX8" fmla="*/ 813423 w 1884898"/>
              <a:gd name="connsiteY8" fmla="*/ 673178 h 1082694"/>
              <a:gd name="connsiteX9" fmla="*/ 645129 w 1884898"/>
              <a:gd name="connsiteY9" fmla="*/ 544152 h 1082694"/>
              <a:gd name="connsiteX10" fmla="*/ 532932 w 1884898"/>
              <a:gd name="connsiteY10" fmla="*/ 443175 h 1082694"/>
              <a:gd name="connsiteX11" fmla="*/ 381467 w 1884898"/>
              <a:gd name="connsiteY11" fmla="*/ 342199 h 1082694"/>
              <a:gd name="connsiteX12" fmla="*/ 252442 w 1884898"/>
              <a:gd name="connsiteY12" fmla="*/ 241222 h 1082694"/>
              <a:gd name="connsiteX13" fmla="*/ 100977 w 1884898"/>
              <a:gd name="connsiteY13" fmla="*/ 117806 h 1082694"/>
              <a:gd name="connsiteX14" fmla="*/ 0 w 1884898"/>
              <a:gd name="connsiteY14" fmla="*/ 0 h 1082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898" h="1082694">
                <a:moveTo>
                  <a:pt x="1884898" y="1082694"/>
                </a:moveTo>
                <a:lnTo>
                  <a:pt x="1789531" y="981718"/>
                </a:lnTo>
                <a:lnTo>
                  <a:pt x="1722213" y="920010"/>
                </a:lnTo>
                <a:lnTo>
                  <a:pt x="1514650" y="931229"/>
                </a:lnTo>
                <a:lnTo>
                  <a:pt x="1301477" y="886351"/>
                </a:lnTo>
                <a:lnTo>
                  <a:pt x="1099524" y="875131"/>
                </a:lnTo>
                <a:lnTo>
                  <a:pt x="796355" y="819468"/>
                </a:lnTo>
                <a:lnTo>
                  <a:pt x="830133" y="779329"/>
                </a:lnTo>
                <a:lnTo>
                  <a:pt x="813423" y="673178"/>
                </a:lnTo>
                <a:lnTo>
                  <a:pt x="645129" y="544152"/>
                </a:lnTo>
                <a:lnTo>
                  <a:pt x="532932" y="443175"/>
                </a:lnTo>
                <a:lnTo>
                  <a:pt x="381467" y="342199"/>
                </a:lnTo>
                <a:lnTo>
                  <a:pt x="252442" y="241222"/>
                </a:lnTo>
                <a:lnTo>
                  <a:pt x="100977" y="117806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5C2F8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36" name="Freeform 135"/>
          <p:cNvSpPr/>
          <p:nvPr/>
        </p:nvSpPr>
        <p:spPr>
          <a:xfrm>
            <a:off x="6394918" y="2830884"/>
            <a:ext cx="13419" cy="263470"/>
          </a:xfrm>
          <a:custGeom>
            <a:avLst/>
            <a:gdLst>
              <a:gd name="connsiteX0" fmla="*/ 0 w 5610"/>
              <a:gd name="connsiteY0" fmla="*/ 0 h 207563"/>
              <a:gd name="connsiteX1" fmla="*/ 5610 w 5610"/>
              <a:gd name="connsiteY1" fmla="*/ 207563 h 207563"/>
              <a:gd name="connsiteX0" fmla="*/ 0 w 5312"/>
              <a:gd name="connsiteY0" fmla="*/ 0 h 9837"/>
              <a:gd name="connsiteX1" fmla="*/ 5312 w 5312"/>
              <a:gd name="connsiteY1" fmla="*/ 9837 h 9837"/>
              <a:gd name="connsiteX0" fmla="*/ 0 w 6078"/>
              <a:gd name="connsiteY0" fmla="*/ 0 h 10083"/>
              <a:gd name="connsiteX1" fmla="*/ 6078 w 6078"/>
              <a:gd name="connsiteY1" fmla="*/ 10083 h 1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78" h="10083">
                <a:moveTo>
                  <a:pt x="0" y="0"/>
                </a:moveTo>
                <a:lnTo>
                  <a:pt x="6078" y="10083"/>
                </a:lnTo>
              </a:path>
            </a:pathLst>
          </a:custGeom>
          <a:noFill/>
          <a:ln w="28575">
            <a:solidFill>
              <a:srgbClr val="BBC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37" name="Freeform 136"/>
          <p:cNvSpPr/>
          <p:nvPr/>
        </p:nvSpPr>
        <p:spPr>
          <a:xfrm>
            <a:off x="6113838" y="3168424"/>
            <a:ext cx="155864" cy="530052"/>
          </a:xfrm>
          <a:custGeom>
            <a:avLst/>
            <a:gdLst>
              <a:gd name="connsiteX0" fmla="*/ 9525 w 171450"/>
              <a:gd name="connsiteY0" fmla="*/ 0 h 521494"/>
              <a:gd name="connsiteX1" fmla="*/ 0 w 171450"/>
              <a:gd name="connsiteY1" fmla="*/ 157162 h 521494"/>
              <a:gd name="connsiteX2" fmla="*/ 2381 w 171450"/>
              <a:gd name="connsiteY2" fmla="*/ 364331 h 521494"/>
              <a:gd name="connsiteX3" fmla="*/ 109537 w 171450"/>
              <a:gd name="connsiteY3" fmla="*/ 438150 h 521494"/>
              <a:gd name="connsiteX4" fmla="*/ 171450 w 171450"/>
              <a:gd name="connsiteY4" fmla="*/ 521494 h 5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450" h="521494">
                <a:moveTo>
                  <a:pt x="9525" y="0"/>
                </a:moveTo>
                <a:lnTo>
                  <a:pt x="0" y="157162"/>
                </a:lnTo>
                <a:cubicBezTo>
                  <a:pt x="794" y="226218"/>
                  <a:pt x="1587" y="295275"/>
                  <a:pt x="2381" y="364331"/>
                </a:cubicBezTo>
                <a:lnTo>
                  <a:pt x="109537" y="438150"/>
                </a:lnTo>
                <a:lnTo>
                  <a:pt x="171450" y="521494"/>
                </a:lnTo>
              </a:path>
            </a:pathLst>
          </a:custGeom>
          <a:noFill/>
          <a:ln w="28575">
            <a:solidFill>
              <a:srgbClr val="009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cxnSp>
        <p:nvCxnSpPr>
          <p:cNvPr id="138" name="Straight Connector 137"/>
          <p:cNvCxnSpPr/>
          <p:nvPr/>
        </p:nvCxnSpPr>
        <p:spPr>
          <a:xfrm>
            <a:off x="5943687" y="2087732"/>
            <a:ext cx="139126" cy="1143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6501349" y="2514921"/>
            <a:ext cx="25550" cy="188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077411" y="2717504"/>
            <a:ext cx="129487" cy="1254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6030744" y="3054956"/>
            <a:ext cx="40860" cy="1814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885713" y="3188530"/>
            <a:ext cx="92377" cy="1481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Freeform 142"/>
          <p:cNvSpPr/>
          <p:nvPr/>
        </p:nvSpPr>
        <p:spPr>
          <a:xfrm>
            <a:off x="5875609" y="3071991"/>
            <a:ext cx="505324" cy="352817"/>
          </a:xfrm>
          <a:custGeom>
            <a:avLst/>
            <a:gdLst>
              <a:gd name="connsiteX0" fmla="*/ 667569 w 667569"/>
              <a:gd name="connsiteY0" fmla="*/ 0 h 403906"/>
              <a:gd name="connsiteX1" fmla="*/ 476835 w 667569"/>
              <a:gd name="connsiteY1" fmla="*/ 56098 h 403906"/>
              <a:gd name="connsiteX2" fmla="*/ 297321 w 667569"/>
              <a:gd name="connsiteY2" fmla="*/ 95367 h 403906"/>
              <a:gd name="connsiteX3" fmla="*/ 179515 w 667569"/>
              <a:gd name="connsiteY3" fmla="*/ 213173 h 403906"/>
              <a:gd name="connsiteX4" fmla="*/ 84148 w 667569"/>
              <a:gd name="connsiteY4" fmla="*/ 325369 h 403906"/>
              <a:gd name="connsiteX5" fmla="*/ 0 w 667569"/>
              <a:gd name="connsiteY5" fmla="*/ 403906 h 40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7569" h="403906">
                <a:moveTo>
                  <a:pt x="667569" y="0"/>
                </a:moveTo>
                <a:lnTo>
                  <a:pt x="476835" y="56098"/>
                </a:lnTo>
                <a:lnTo>
                  <a:pt x="297321" y="95367"/>
                </a:lnTo>
                <a:lnTo>
                  <a:pt x="179515" y="213173"/>
                </a:lnTo>
                <a:lnTo>
                  <a:pt x="84148" y="325369"/>
                </a:lnTo>
                <a:lnTo>
                  <a:pt x="0" y="403906"/>
                </a:lnTo>
              </a:path>
            </a:pathLst>
          </a:custGeom>
          <a:noFill/>
          <a:ln w="28575">
            <a:solidFill>
              <a:srgbClr val="BB1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grpSp>
        <p:nvGrpSpPr>
          <p:cNvPr id="144" name="Group 143"/>
          <p:cNvGrpSpPr/>
          <p:nvPr/>
        </p:nvGrpSpPr>
        <p:grpSpPr>
          <a:xfrm>
            <a:off x="6310977" y="3281844"/>
            <a:ext cx="274968" cy="202984"/>
            <a:chOff x="7081559" y="3578879"/>
            <a:chExt cx="302465" cy="223282"/>
          </a:xfrm>
        </p:grpSpPr>
        <p:sp>
          <p:nvSpPr>
            <p:cNvPr id="145" name="Rectangular Callout 144"/>
            <p:cNvSpPr/>
            <p:nvPr/>
          </p:nvSpPr>
          <p:spPr>
            <a:xfrm>
              <a:off x="7081559" y="3578879"/>
              <a:ext cx="302465" cy="223282"/>
            </a:xfrm>
            <a:prstGeom prst="wedgeRectCallout">
              <a:avLst>
                <a:gd name="adj1" fmla="val -61629"/>
                <a:gd name="adj2" fmla="val -127411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en-GB" sz="700" dirty="0">
                  <a:solidFill>
                    <a:schemeClr val="tx1"/>
                  </a:solidFill>
                </a:rPr>
                <a:t>LNG</a:t>
              </a:r>
            </a:p>
          </p:txBody>
        </p:sp>
        <p:pic>
          <p:nvPicPr>
            <p:cNvPr id="146" name="Picture 1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5650" y="3597451"/>
              <a:ext cx="252000" cy="82174"/>
            </a:xfrm>
            <a:prstGeom prst="rect">
              <a:avLst/>
            </a:prstGeom>
          </p:spPr>
        </p:pic>
      </p:grpSp>
      <p:sp>
        <p:nvSpPr>
          <p:cNvPr id="147" name="Rectangular Callout 146"/>
          <p:cNvSpPr/>
          <p:nvPr/>
        </p:nvSpPr>
        <p:spPr>
          <a:xfrm>
            <a:off x="6393160" y="3711037"/>
            <a:ext cx="274968" cy="202984"/>
          </a:xfrm>
          <a:prstGeom prst="wedgeRectCallout">
            <a:avLst>
              <a:gd name="adj1" fmla="val -110413"/>
              <a:gd name="adj2" fmla="val -61482"/>
            </a:avLst>
          </a:prstGeom>
          <a:solidFill>
            <a:srgbClr val="FFFF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LNG</a:t>
            </a:r>
          </a:p>
        </p:txBody>
      </p:sp>
      <p:pic>
        <p:nvPicPr>
          <p:cNvPr id="148" name="Picture 1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811" y="3732228"/>
            <a:ext cx="229091" cy="74704"/>
          </a:xfrm>
          <a:prstGeom prst="rect">
            <a:avLst/>
          </a:prstGeom>
        </p:spPr>
      </p:pic>
      <p:sp>
        <p:nvSpPr>
          <p:cNvPr id="149" name="Freeform 148"/>
          <p:cNvSpPr/>
          <p:nvPr/>
        </p:nvSpPr>
        <p:spPr>
          <a:xfrm>
            <a:off x="5559581" y="2852089"/>
            <a:ext cx="874851" cy="588232"/>
          </a:xfrm>
          <a:custGeom>
            <a:avLst/>
            <a:gdLst>
              <a:gd name="connsiteX0" fmla="*/ 0 w 1093914"/>
              <a:gd name="connsiteY0" fmla="*/ 370248 h 622690"/>
              <a:gd name="connsiteX1" fmla="*/ 454395 w 1093914"/>
              <a:gd name="connsiteY1" fmla="*/ 622690 h 622690"/>
              <a:gd name="connsiteX2" fmla="*/ 527322 w 1093914"/>
              <a:gd name="connsiteY2" fmla="*/ 583421 h 622690"/>
              <a:gd name="connsiteX3" fmla="*/ 605860 w 1093914"/>
              <a:gd name="connsiteY3" fmla="*/ 403907 h 622690"/>
              <a:gd name="connsiteX4" fmla="*/ 762935 w 1093914"/>
              <a:gd name="connsiteY4" fmla="*/ 308540 h 622690"/>
              <a:gd name="connsiteX5" fmla="*/ 914400 w 1093914"/>
              <a:gd name="connsiteY5" fmla="*/ 241222 h 622690"/>
              <a:gd name="connsiteX6" fmla="*/ 964888 w 1093914"/>
              <a:gd name="connsiteY6" fmla="*/ 84147 h 622690"/>
              <a:gd name="connsiteX7" fmla="*/ 992937 w 1093914"/>
              <a:gd name="connsiteY7" fmla="*/ 0 h 622690"/>
              <a:gd name="connsiteX8" fmla="*/ 1093914 w 1093914"/>
              <a:gd name="connsiteY8" fmla="*/ 0 h 622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3914" h="622690">
                <a:moveTo>
                  <a:pt x="0" y="370248"/>
                </a:moveTo>
                <a:lnTo>
                  <a:pt x="454395" y="622690"/>
                </a:lnTo>
                <a:lnTo>
                  <a:pt x="527322" y="583421"/>
                </a:lnTo>
                <a:lnTo>
                  <a:pt x="605860" y="403907"/>
                </a:lnTo>
                <a:lnTo>
                  <a:pt x="762935" y="308540"/>
                </a:lnTo>
                <a:lnTo>
                  <a:pt x="914400" y="241222"/>
                </a:lnTo>
                <a:lnTo>
                  <a:pt x="964888" y="84147"/>
                </a:lnTo>
                <a:lnTo>
                  <a:pt x="992937" y="0"/>
                </a:lnTo>
                <a:lnTo>
                  <a:pt x="1093914" y="0"/>
                </a:lnTo>
              </a:path>
            </a:pathLst>
          </a:custGeom>
          <a:noFill/>
          <a:ln w="28575">
            <a:solidFill>
              <a:srgbClr val="6BCEF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0" name="Freeform 149"/>
          <p:cNvSpPr/>
          <p:nvPr/>
        </p:nvSpPr>
        <p:spPr>
          <a:xfrm>
            <a:off x="5652112" y="3105625"/>
            <a:ext cx="814322" cy="190388"/>
          </a:xfrm>
          <a:custGeom>
            <a:avLst/>
            <a:gdLst>
              <a:gd name="connsiteX0" fmla="*/ 0 w 1049036"/>
              <a:gd name="connsiteY0" fmla="*/ 157075 h 190734"/>
              <a:gd name="connsiteX1" fmla="*/ 230002 w 1049036"/>
              <a:gd name="connsiteY1" fmla="*/ 190734 h 190734"/>
              <a:gd name="connsiteX2" fmla="*/ 415126 w 1049036"/>
              <a:gd name="connsiteY2" fmla="*/ 157075 h 190734"/>
              <a:gd name="connsiteX3" fmla="*/ 605860 w 1049036"/>
              <a:gd name="connsiteY3" fmla="*/ 89757 h 190734"/>
              <a:gd name="connsiteX4" fmla="*/ 858302 w 1049036"/>
              <a:gd name="connsiteY4" fmla="*/ 56098 h 190734"/>
              <a:gd name="connsiteX5" fmla="*/ 1049036 w 1049036"/>
              <a:gd name="connsiteY5" fmla="*/ 0 h 190734"/>
              <a:gd name="connsiteX0" fmla="*/ 0 w 1013165"/>
              <a:gd name="connsiteY0" fmla="*/ 128438 h 162097"/>
              <a:gd name="connsiteX1" fmla="*/ 230002 w 1013165"/>
              <a:gd name="connsiteY1" fmla="*/ 162097 h 162097"/>
              <a:gd name="connsiteX2" fmla="*/ 415126 w 1013165"/>
              <a:gd name="connsiteY2" fmla="*/ 128438 h 162097"/>
              <a:gd name="connsiteX3" fmla="*/ 605860 w 1013165"/>
              <a:gd name="connsiteY3" fmla="*/ 61120 h 162097"/>
              <a:gd name="connsiteX4" fmla="*/ 858302 w 1013165"/>
              <a:gd name="connsiteY4" fmla="*/ 27461 h 162097"/>
              <a:gd name="connsiteX5" fmla="*/ 1013165 w 1013165"/>
              <a:gd name="connsiteY5" fmla="*/ 0 h 16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3165" h="162097">
                <a:moveTo>
                  <a:pt x="0" y="128438"/>
                </a:moveTo>
                <a:lnTo>
                  <a:pt x="230002" y="162097"/>
                </a:lnTo>
                <a:lnTo>
                  <a:pt x="415126" y="128438"/>
                </a:lnTo>
                <a:lnTo>
                  <a:pt x="605860" y="61120"/>
                </a:lnTo>
                <a:lnTo>
                  <a:pt x="858302" y="27461"/>
                </a:lnTo>
                <a:lnTo>
                  <a:pt x="1013165" y="0"/>
                </a:lnTo>
              </a:path>
            </a:pathLst>
          </a:custGeom>
          <a:noFill/>
          <a:ln w="28575">
            <a:solidFill>
              <a:srgbClr val="34802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1" name="Freeform 150"/>
          <p:cNvSpPr/>
          <p:nvPr/>
        </p:nvSpPr>
        <p:spPr>
          <a:xfrm>
            <a:off x="6211055" y="3089132"/>
            <a:ext cx="192202" cy="57660"/>
          </a:xfrm>
          <a:custGeom>
            <a:avLst/>
            <a:gdLst>
              <a:gd name="connsiteX0" fmla="*/ 211422 w 211422"/>
              <a:gd name="connsiteY0" fmla="*/ 0 h 63426"/>
              <a:gd name="connsiteX1" fmla="*/ 0 w 211422"/>
              <a:gd name="connsiteY1" fmla="*/ 63426 h 6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1422" h="63426">
                <a:moveTo>
                  <a:pt x="211422" y="0"/>
                </a:moveTo>
                <a:lnTo>
                  <a:pt x="0" y="63426"/>
                </a:lnTo>
              </a:path>
            </a:pathLst>
          </a:custGeom>
          <a:noFill/>
          <a:ln w="28575">
            <a:solidFill>
              <a:srgbClr val="009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2" name="Freeform 151"/>
          <p:cNvSpPr/>
          <p:nvPr/>
        </p:nvSpPr>
        <p:spPr>
          <a:xfrm>
            <a:off x="6180198" y="3024214"/>
            <a:ext cx="33654" cy="134541"/>
          </a:xfrm>
          <a:custGeom>
            <a:avLst/>
            <a:gdLst>
              <a:gd name="connsiteX0" fmla="*/ 37019 w 37019"/>
              <a:gd name="connsiteY0" fmla="*/ 0 h 147995"/>
              <a:gd name="connsiteX1" fmla="*/ 37019 w 37019"/>
              <a:gd name="connsiteY1" fmla="*/ 0 h 147995"/>
              <a:gd name="connsiteX2" fmla="*/ 31733 w 37019"/>
              <a:gd name="connsiteY2" fmla="*/ 47570 h 147995"/>
              <a:gd name="connsiteX3" fmla="*/ 21162 w 37019"/>
              <a:gd name="connsiteY3" fmla="*/ 95140 h 147995"/>
              <a:gd name="connsiteX4" fmla="*/ 10591 w 37019"/>
              <a:gd name="connsiteY4" fmla="*/ 126853 h 147995"/>
              <a:gd name="connsiteX5" fmla="*/ 20 w 37019"/>
              <a:gd name="connsiteY5" fmla="*/ 147995 h 147995"/>
              <a:gd name="connsiteX6" fmla="*/ 10591 w 37019"/>
              <a:gd name="connsiteY6" fmla="*/ 137424 h 14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19" h="147995">
                <a:moveTo>
                  <a:pt x="37019" y="0"/>
                </a:moveTo>
                <a:lnTo>
                  <a:pt x="37019" y="0"/>
                </a:lnTo>
                <a:cubicBezTo>
                  <a:pt x="35257" y="15857"/>
                  <a:pt x="33989" y="31776"/>
                  <a:pt x="31733" y="47570"/>
                </a:cubicBezTo>
                <a:cubicBezTo>
                  <a:pt x="30360" y="57178"/>
                  <a:pt x="24311" y="84643"/>
                  <a:pt x="21162" y="95140"/>
                </a:cubicBezTo>
                <a:cubicBezTo>
                  <a:pt x="17960" y="105813"/>
                  <a:pt x="14115" y="116282"/>
                  <a:pt x="10591" y="126853"/>
                </a:cubicBezTo>
                <a:cubicBezTo>
                  <a:pt x="-957" y="161498"/>
                  <a:pt x="20" y="131554"/>
                  <a:pt x="20" y="147995"/>
                </a:cubicBezTo>
                <a:lnTo>
                  <a:pt x="10591" y="137424"/>
                </a:lnTo>
              </a:path>
            </a:pathLst>
          </a:custGeom>
          <a:noFill/>
          <a:ln w="28575">
            <a:solidFill>
              <a:srgbClr val="009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3" name="Freeform 152"/>
          <p:cNvSpPr/>
          <p:nvPr/>
        </p:nvSpPr>
        <p:spPr>
          <a:xfrm>
            <a:off x="5143478" y="2262047"/>
            <a:ext cx="2717690" cy="591581"/>
          </a:xfrm>
          <a:custGeom>
            <a:avLst/>
            <a:gdLst>
              <a:gd name="connsiteX0" fmla="*/ 3455646 w 3455646"/>
              <a:gd name="connsiteY0" fmla="*/ 330980 h 650739"/>
              <a:gd name="connsiteX1" fmla="*/ 3018081 w 3455646"/>
              <a:gd name="connsiteY1" fmla="*/ 454395 h 650739"/>
              <a:gd name="connsiteX2" fmla="*/ 2238316 w 3455646"/>
              <a:gd name="connsiteY2" fmla="*/ 577811 h 650739"/>
              <a:gd name="connsiteX3" fmla="*/ 1649285 w 3455646"/>
              <a:gd name="connsiteY3" fmla="*/ 650739 h 650739"/>
              <a:gd name="connsiteX4" fmla="*/ 1312696 w 3455646"/>
              <a:gd name="connsiteY4" fmla="*/ 611470 h 650739"/>
              <a:gd name="connsiteX5" fmla="*/ 992937 w 3455646"/>
              <a:gd name="connsiteY5" fmla="*/ 454395 h 650739"/>
              <a:gd name="connsiteX6" fmla="*/ 790984 w 3455646"/>
              <a:gd name="connsiteY6" fmla="*/ 280491 h 650739"/>
              <a:gd name="connsiteX7" fmla="*/ 617079 w 3455646"/>
              <a:gd name="connsiteY7" fmla="*/ 123416 h 650739"/>
              <a:gd name="connsiteX8" fmla="*/ 359028 w 3455646"/>
              <a:gd name="connsiteY8" fmla="*/ 44879 h 650739"/>
              <a:gd name="connsiteX9" fmla="*/ 134635 w 3455646"/>
              <a:gd name="connsiteY9" fmla="*/ 28049 h 650739"/>
              <a:gd name="connsiteX10" fmla="*/ 0 w 3455646"/>
              <a:gd name="connsiteY10" fmla="*/ 0 h 650739"/>
              <a:gd name="connsiteX0" fmla="*/ 3412677 w 3412677"/>
              <a:gd name="connsiteY0" fmla="*/ 446483 h 650739"/>
              <a:gd name="connsiteX1" fmla="*/ 3018081 w 3412677"/>
              <a:gd name="connsiteY1" fmla="*/ 454395 h 650739"/>
              <a:gd name="connsiteX2" fmla="*/ 2238316 w 3412677"/>
              <a:gd name="connsiteY2" fmla="*/ 577811 h 650739"/>
              <a:gd name="connsiteX3" fmla="*/ 1649285 w 3412677"/>
              <a:gd name="connsiteY3" fmla="*/ 650739 h 650739"/>
              <a:gd name="connsiteX4" fmla="*/ 1312696 w 3412677"/>
              <a:gd name="connsiteY4" fmla="*/ 611470 h 650739"/>
              <a:gd name="connsiteX5" fmla="*/ 992937 w 3412677"/>
              <a:gd name="connsiteY5" fmla="*/ 454395 h 650739"/>
              <a:gd name="connsiteX6" fmla="*/ 790984 w 3412677"/>
              <a:gd name="connsiteY6" fmla="*/ 280491 h 650739"/>
              <a:gd name="connsiteX7" fmla="*/ 617079 w 3412677"/>
              <a:gd name="connsiteY7" fmla="*/ 123416 h 650739"/>
              <a:gd name="connsiteX8" fmla="*/ 359028 w 3412677"/>
              <a:gd name="connsiteY8" fmla="*/ 44879 h 650739"/>
              <a:gd name="connsiteX9" fmla="*/ 134635 w 3412677"/>
              <a:gd name="connsiteY9" fmla="*/ 28049 h 650739"/>
              <a:gd name="connsiteX10" fmla="*/ 0 w 3412677"/>
              <a:gd name="connsiteY10" fmla="*/ 0 h 650739"/>
              <a:gd name="connsiteX0" fmla="*/ 3412677 w 3412677"/>
              <a:gd name="connsiteY0" fmla="*/ 446483 h 650739"/>
              <a:gd name="connsiteX1" fmla="*/ 3028824 w 3412677"/>
              <a:gd name="connsiteY1" fmla="*/ 502522 h 650739"/>
              <a:gd name="connsiteX2" fmla="*/ 2238316 w 3412677"/>
              <a:gd name="connsiteY2" fmla="*/ 577811 h 650739"/>
              <a:gd name="connsiteX3" fmla="*/ 1649285 w 3412677"/>
              <a:gd name="connsiteY3" fmla="*/ 650739 h 650739"/>
              <a:gd name="connsiteX4" fmla="*/ 1312696 w 3412677"/>
              <a:gd name="connsiteY4" fmla="*/ 611470 h 650739"/>
              <a:gd name="connsiteX5" fmla="*/ 992937 w 3412677"/>
              <a:gd name="connsiteY5" fmla="*/ 454395 h 650739"/>
              <a:gd name="connsiteX6" fmla="*/ 790984 w 3412677"/>
              <a:gd name="connsiteY6" fmla="*/ 280491 h 650739"/>
              <a:gd name="connsiteX7" fmla="*/ 617079 w 3412677"/>
              <a:gd name="connsiteY7" fmla="*/ 123416 h 650739"/>
              <a:gd name="connsiteX8" fmla="*/ 359028 w 3412677"/>
              <a:gd name="connsiteY8" fmla="*/ 44879 h 650739"/>
              <a:gd name="connsiteX9" fmla="*/ 134635 w 3412677"/>
              <a:gd name="connsiteY9" fmla="*/ 28049 h 650739"/>
              <a:gd name="connsiteX10" fmla="*/ 0 w 3412677"/>
              <a:gd name="connsiteY10" fmla="*/ 0 h 650739"/>
              <a:gd name="connsiteX0" fmla="*/ 3477131 w 3477131"/>
              <a:gd name="connsiteY0" fmla="*/ 465734 h 650739"/>
              <a:gd name="connsiteX1" fmla="*/ 3028824 w 3477131"/>
              <a:gd name="connsiteY1" fmla="*/ 502522 h 650739"/>
              <a:gd name="connsiteX2" fmla="*/ 2238316 w 3477131"/>
              <a:gd name="connsiteY2" fmla="*/ 577811 h 650739"/>
              <a:gd name="connsiteX3" fmla="*/ 1649285 w 3477131"/>
              <a:gd name="connsiteY3" fmla="*/ 650739 h 650739"/>
              <a:gd name="connsiteX4" fmla="*/ 1312696 w 3477131"/>
              <a:gd name="connsiteY4" fmla="*/ 611470 h 650739"/>
              <a:gd name="connsiteX5" fmla="*/ 992937 w 3477131"/>
              <a:gd name="connsiteY5" fmla="*/ 454395 h 650739"/>
              <a:gd name="connsiteX6" fmla="*/ 790984 w 3477131"/>
              <a:gd name="connsiteY6" fmla="*/ 280491 h 650739"/>
              <a:gd name="connsiteX7" fmla="*/ 617079 w 3477131"/>
              <a:gd name="connsiteY7" fmla="*/ 123416 h 650739"/>
              <a:gd name="connsiteX8" fmla="*/ 359028 w 3477131"/>
              <a:gd name="connsiteY8" fmla="*/ 44879 h 650739"/>
              <a:gd name="connsiteX9" fmla="*/ 134635 w 3477131"/>
              <a:gd name="connsiteY9" fmla="*/ 28049 h 650739"/>
              <a:gd name="connsiteX10" fmla="*/ 0 w 3477131"/>
              <a:gd name="connsiteY10" fmla="*/ 0 h 650739"/>
              <a:gd name="connsiteX0" fmla="*/ 3391192 w 3391192"/>
              <a:gd name="connsiteY0" fmla="*/ 398357 h 650739"/>
              <a:gd name="connsiteX1" fmla="*/ 3028824 w 3391192"/>
              <a:gd name="connsiteY1" fmla="*/ 502522 h 650739"/>
              <a:gd name="connsiteX2" fmla="*/ 2238316 w 3391192"/>
              <a:gd name="connsiteY2" fmla="*/ 577811 h 650739"/>
              <a:gd name="connsiteX3" fmla="*/ 1649285 w 3391192"/>
              <a:gd name="connsiteY3" fmla="*/ 650739 h 650739"/>
              <a:gd name="connsiteX4" fmla="*/ 1312696 w 3391192"/>
              <a:gd name="connsiteY4" fmla="*/ 611470 h 650739"/>
              <a:gd name="connsiteX5" fmla="*/ 992937 w 3391192"/>
              <a:gd name="connsiteY5" fmla="*/ 454395 h 650739"/>
              <a:gd name="connsiteX6" fmla="*/ 790984 w 3391192"/>
              <a:gd name="connsiteY6" fmla="*/ 280491 h 650739"/>
              <a:gd name="connsiteX7" fmla="*/ 617079 w 3391192"/>
              <a:gd name="connsiteY7" fmla="*/ 123416 h 650739"/>
              <a:gd name="connsiteX8" fmla="*/ 359028 w 3391192"/>
              <a:gd name="connsiteY8" fmla="*/ 44879 h 650739"/>
              <a:gd name="connsiteX9" fmla="*/ 134635 w 3391192"/>
              <a:gd name="connsiteY9" fmla="*/ 28049 h 650739"/>
              <a:gd name="connsiteX10" fmla="*/ 0 w 3391192"/>
              <a:gd name="connsiteY10" fmla="*/ 0 h 650739"/>
              <a:gd name="connsiteX0" fmla="*/ 3391192 w 3391192"/>
              <a:gd name="connsiteY0" fmla="*/ 398357 h 650739"/>
              <a:gd name="connsiteX1" fmla="*/ 2985855 w 3391192"/>
              <a:gd name="connsiteY1" fmla="*/ 473647 h 650739"/>
              <a:gd name="connsiteX2" fmla="*/ 2238316 w 3391192"/>
              <a:gd name="connsiteY2" fmla="*/ 577811 h 650739"/>
              <a:gd name="connsiteX3" fmla="*/ 1649285 w 3391192"/>
              <a:gd name="connsiteY3" fmla="*/ 650739 h 650739"/>
              <a:gd name="connsiteX4" fmla="*/ 1312696 w 3391192"/>
              <a:gd name="connsiteY4" fmla="*/ 611470 h 650739"/>
              <a:gd name="connsiteX5" fmla="*/ 992937 w 3391192"/>
              <a:gd name="connsiteY5" fmla="*/ 454395 h 650739"/>
              <a:gd name="connsiteX6" fmla="*/ 790984 w 3391192"/>
              <a:gd name="connsiteY6" fmla="*/ 280491 h 650739"/>
              <a:gd name="connsiteX7" fmla="*/ 617079 w 3391192"/>
              <a:gd name="connsiteY7" fmla="*/ 123416 h 650739"/>
              <a:gd name="connsiteX8" fmla="*/ 359028 w 3391192"/>
              <a:gd name="connsiteY8" fmla="*/ 44879 h 650739"/>
              <a:gd name="connsiteX9" fmla="*/ 134635 w 3391192"/>
              <a:gd name="connsiteY9" fmla="*/ 28049 h 650739"/>
              <a:gd name="connsiteX10" fmla="*/ 0 w 3391192"/>
              <a:gd name="connsiteY10" fmla="*/ 0 h 650739"/>
              <a:gd name="connsiteX0" fmla="*/ 3326738 w 3326738"/>
              <a:gd name="connsiteY0" fmla="*/ 359856 h 650739"/>
              <a:gd name="connsiteX1" fmla="*/ 2985855 w 3326738"/>
              <a:gd name="connsiteY1" fmla="*/ 473647 h 650739"/>
              <a:gd name="connsiteX2" fmla="*/ 2238316 w 3326738"/>
              <a:gd name="connsiteY2" fmla="*/ 577811 h 650739"/>
              <a:gd name="connsiteX3" fmla="*/ 1649285 w 3326738"/>
              <a:gd name="connsiteY3" fmla="*/ 650739 h 650739"/>
              <a:gd name="connsiteX4" fmla="*/ 1312696 w 3326738"/>
              <a:gd name="connsiteY4" fmla="*/ 611470 h 650739"/>
              <a:gd name="connsiteX5" fmla="*/ 992937 w 3326738"/>
              <a:gd name="connsiteY5" fmla="*/ 454395 h 650739"/>
              <a:gd name="connsiteX6" fmla="*/ 790984 w 3326738"/>
              <a:gd name="connsiteY6" fmla="*/ 280491 h 650739"/>
              <a:gd name="connsiteX7" fmla="*/ 617079 w 3326738"/>
              <a:gd name="connsiteY7" fmla="*/ 123416 h 650739"/>
              <a:gd name="connsiteX8" fmla="*/ 359028 w 3326738"/>
              <a:gd name="connsiteY8" fmla="*/ 44879 h 650739"/>
              <a:gd name="connsiteX9" fmla="*/ 134635 w 3326738"/>
              <a:gd name="connsiteY9" fmla="*/ 28049 h 650739"/>
              <a:gd name="connsiteX10" fmla="*/ 0 w 3326738"/>
              <a:gd name="connsiteY10" fmla="*/ 0 h 650739"/>
              <a:gd name="connsiteX0" fmla="*/ 3253412 w 3253412"/>
              <a:gd name="connsiteY0" fmla="*/ 330980 h 650739"/>
              <a:gd name="connsiteX1" fmla="*/ 2985855 w 3253412"/>
              <a:gd name="connsiteY1" fmla="*/ 473647 h 650739"/>
              <a:gd name="connsiteX2" fmla="*/ 2238316 w 3253412"/>
              <a:gd name="connsiteY2" fmla="*/ 577811 h 650739"/>
              <a:gd name="connsiteX3" fmla="*/ 1649285 w 3253412"/>
              <a:gd name="connsiteY3" fmla="*/ 650739 h 650739"/>
              <a:gd name="connsiteX4" fmla="*/ 1312696 w 3253412"/>
              <a:gd name="connsiteY4" fmla="*/ 611470 h 650739"/>
              <a:gd name="connsiteX5" fmla="*/ 992937 w 3253412"/>
              <a:gd name="connsiteY5" fmla="*/ 454395 h 650739"/>
              <a:gd name="connsiteX6" fmla="*/ 790984 w 3253412"/>
              <a:gd name="connsiteY6" fmla="*/ 280491 h 650739"/>
              <a:gd name="connsiteX7" fmla="*/ 617079 w 3253412"/>
              <a:gd name="connsiteY7" fmla="*/ 123416 h 650739"/>
              <a:gd name="connsiteX8" fmla="*/ 359028 w 3253412"/>
              <a:gd name="connsiteY8" fmla="*/ 44879 h 650739"/>
              <a:gd name="connsiteX9" fmla="*/ 134635 w 3253412"/>
              <a:gd name="connsiteY9" fmla="*/ 28049 h 650739"/>
              <a:gd name="connsiteX10" fmla="*/ 0 w 3253412"/>
              <a:gd name="connsiteY10" fmla="*/ 0 h 650739"/>
              <a:gd name="connsiteX0" fmla="*/ 3253412 w 3253412"/>
              <a:gd name="connsiteY0" fmla="*/ 330980 h 650739"/>
              <a:gd name="connsiteX1" fmla="*/ 2912529 w 3253412"/>
              <a:gd name="connsiteY1" fmla="*/ 464021 h 650739"/>
              <a:gd name="connsiteX2" fmla="*/ 2238316 w 3253412"/>
              <a:gd name="connsiteY2" fmla="*/ 577811 h 650739"/>
              <a:gd name="connsiteX3" fmla="*/ 1649285 w 3253412"/>
              <a:gd name="connsiteY3" fmla="*/ 650739 h 650739"/>
              <a:gd name="connsiteX4" fmla="*/ 1312696 w 3253412"/>
              <a:gd name="connsiteY4" fmla="*/ 611470 h 650739"/>
              <a:gd name="connsiteX5" fmla="*/ 992937 w 3253412"/>
              <a:gd name="connsiteY5" fmla="*/ 454395 h 650739"/>
              <a:gd name="connsiteX6" fmla="*/ 790984 w 3253412"/>
              <a:gd name="connsiteY6" fmla="*/ 280491 h 650739"/>
              <a:gd name="connsiteX7" fmla="*/ 617079 w 3253412"/>
              <a:gd name="connsiteY7" fmla="*/ 123416 h 650739"/>
              <a:gd name="connsiteX8" fmla="*/ 359028 w 3253412"/>
              <a:gd name="connsiteY8" fmla="*/ 44879 h 650739"/>
              <a:gd name="connsiteX9" fmla="*/ 134635 w 3253412"/>
              <a:gd name="connsiteY9" fmla="*/ 28049 h 650739"/>
              <a:gd name="connsiteX10" fmla="*/ 0 w 3253412"/>
              <a:gd name="connsiteY10" fmla="*/ 0 h 65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412" h="650739">
                <a:moveTo>
                  <a:pt x="3253412" y="330980"/>
                </a:moveTo>
                <a:lnTo>
                  <a:pt x="2912529" y="464021"/>
                </a:lnTo>
                <a:lnTo>
                  <a:pt x="2238316" y="577811"/>
                </a:lnTo>
                <a:lnTo>
                  <a:pt x="1649285" y="650739"/>
                </a:lnTo>
                <a:lnTo>
                  <a:pt x="1312696" y="611470"/>
                </a:lnTo>
                <a:lnTo>
                  <a:pt x="992937" y="454395"/>
                </a:lnTo>
                <a:lnTo>
                  <a:pt x="790984" y="280491"/>
                </a:lnTo>
                <a:lnTo>
                  <a:pt x="617079" y="123416"/>
                </a:lnTo>
                <a:lnTo>
                  <a:pt x="359028" y="44879"/>
                </a:lnTo>
                <a:lnTo>
                  <a:pt x="134635" y="28049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6BC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4" name="Freeform 153"/>
          <p:cNvSpPr/>
          <p:nvPr/>
        </p:nvSpPr>
        <p:spPr>
          <a:xfrm>
            <a:off x="5267422" y="2035719"/>
            <a:ext cx="2289998" cy="1287092"/>
          </a:xfrm>
          <a:custGeom>
            <a:avLst/>
            <a:gdLst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68544 w 2591735"/>
              <a:gd name="connsiteY2" fmla="*/ 145855 h 1430503"/>
              <a:gd name="connsiteX3" fmla="*/ 1194890 w 2591735"/>
              <a:gd name="connsiteY3" fmla="*/ 342199 h 1430503"/>
              <a:gd name="connsiteX4" fmla="*/ 1480991 w 2591735"/>
              <a:gd name="connsiteY4" fmla="*/ 594641 h 1430503"/>
              <a:gd name="connsiteX5" fmla="*/ 1632456 w 2591735"/>
              <a:gd name="connsiteY5" fmla="*/ 746106 h 1430503"/>
              <a:gd name="connsiteX6" fmla="*/ 1666115 w 2591735"/>
              <a:gd name="connsiteY6" fmla="*/ 774155 h 1430503"/>
              <a:gd name="connsiteX7" fmla="*/ 1750262 w 2591735"/>
              <a:gd name="connsiteY7" fmla="*/ 925620 h 1430503"/>
              <a:gd name="connsiteX8" fmla="*/ 1755872 w 2591735"/>
              <a:gd name="connsiteY8" fmla="*/ 1093914 h 1430503"/>
              <a:gd name="connsiteX9" fmla="*/ 1823190 w 2591735"/>
              <a:gd name="connsiteY9" fmla="*/ 1234160 h 1430503"/>
              <a:gd name="connsiteX10" fmla="*/ 1929776 w 2591735"/>
              <a:gd name="connsiteY10" fmla="*/ 1368795 h 1430503"/>
              <a:gd name="connsiteX11" fmla="*/ 2103681 w 2591735"/>
              <a:gd name="connsiteY11" fmla="*/ 1408064 h 1430503"/>
              <a:gd name="connsiteX12" fmla="*/ 2305634 w 2591735"/>
              <a:gd name="connsiteY12" fmla="*/ 1419283 h 1430503"/>
              <a:gd name="connsiteX13" fmla="*/ 2591735 w 2591735"/>
              <a:gd name="connsiteY13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194890 w 2591735"/>
              <a:gd name="connsiteY3" fmla="*/ 342199 h 1430503"/>
              <a:gd name="connsiteX4" fmla="*/ 1480991 w 2591735"/>
              <a:gd name="connsiteY4" fmla="*/ 594641 h 1430503"/>
              <a:gd name="connsiteX5" fmla="*/ 1632456 w 2591735"/>
              <a:gd name="connsiteY5" fmla="*/ 746106 h 1430503"/>
              <a:gd name="connsiteX6" fmla="*/ 1666115 w 2591735"/>
              <a:gd name="connsiteY6" fmla="*/ 774155 h 1430503"/>
              <a:gd name="connsiteX7" fmla="*/ 1750262 w 2591735"/>
              <a:gd name="connsiteY7" fmla="*/ 925620 h 1430503"/>
              <a:gd name="connsiteX8" fmla="*/ 1755872 w 2591735"/>
              <a:gd name="connsiteY8" fmla="*/ 1093914 h 1430503"/>
              <a:gd name="connsiteX9" fmla="*/ 1823190 w 2591735"/>
              <a:gd name="connsiteY9" fmla="*/ 1234160 h 1430503"/>
              <a:gd name="connsiteX10" fmla="*/ 1929776 w 2591735"/>
              <a:gd name="connsiteY10" fmla="*/ 1368795 h 1430503"/>
              <a:gd name="connsiteX11" fmla="*/ 2103681 w 2591735"/>
              <a:gd name="connsiteY11" fmla="*/ 1408064 h 1430503"/>
              <a:gd name="connsiteX12" fmla="*/ 2305634 w 2591735"/>
              <a:gd name="connsiteY12" fmla="*/ 1419283 h 1430503"/>
              <a:gd name="connsiteX13" fmla="*/ 2591735 w 2591735"/>
              <a:gd name="connsiteY13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079387 w 2591735"/>
              <a:gd name="connsiteY3" fmla="*/ 428826 h 1430503"/>
              <a:gd name="connsiteX4" fmla="*/ 1480991 w 2591735"/>
              <a:gd name="connsiteY4" fmla="*/ 594641 h 1430503"/>
              <a:gd name="connsiteX5" fmla="*/ 1632456 w 2591735"/>
              <a:gd name="connsiteY5" fmla="*/ 746106 h 1430503"/>
              <a:gd name="connsiteX6" fmla="*/ 1666115 w 2591735"/>
              <a:gd name="connsiteY6" fmla="*/ 774155 h 1430503"/>
              <a:gd name="connsiteX7" fmla="*/ 1750262 w 2591735"/>
              <a:gd name="connsiteY7" fmla="*/ 925620 h 1430503"/>
              <a:gd name="connsiteX8" fmla="*/ 1755872 w 2591735"/>
              <a:gd name="connsiteY8" fmla="*/ 1093914 h 1430503"/>
              <a:gd name="connsiteX9" fmla="*/ 1823190 w 2591735"/>
              <a:gd name="connsiteY9" fmla="*/ 1234160 h 1430503"/>
              <a:gd name="connsiteX10" fmla="*/ 1929776 w 2591735"/>
              <a:gd name="connsiteY10" fmla="*/ 1368795 h 1430503"/>
              <a:gd name="connsiteX11" fmla="*/ 2103681 w 2591735"/>
              <a:gd name="connsiteY11" fmla="*/ 1408064 h 1430503"/>
              <a:gd name="connsiteX12" fmla="*/ 2305634 w 2591735"/>
              <a:gd name="connsiteY12" fmla="*/ 1419283 h 1430503"/>
              <a:gd name="connsiteX13" fmla="*/ 2591735 w 2591735"/>
              <a:gd name="connsiteY13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079387 w 2591735"/>
              <a:gd name="connsiteY3" fmla="*/ 428826 h 1430503"/>
              <a:gd name="connsiteX4" fmla="*/ 1365488 w 2591735"/>
              <a:gd name="connsiteY4" fmla="*/ 690893 h 1430503"/>
              <a:gd name="connsiteX5" fmla="*/ 1632456 w 2591735"/>
              <a:gd name="connsiteY5" fmla="*/ 746106 h 1430503"/>
              <a:gd name="connsiteX6" fmla="*/ 1666115 w 2591735"/>
              <a:gd name="connsiteY6" fmla="*/ 774155 h 1430503"/>
              <a:gd name="connsiteX7" fmla="*/ 1750262 w 2591735"/>
              <a:gd name="connsiteY7" fmla="*/ 925620 h 1430503"/>
              <a:gd name="connsiteX8" fmla="*/ 1755872 w 2591735"/>
              <a:gd name="connsiteY8" fmla="*/ 1093914 h 1430503"/>
              <a:gd name="connsiteX9" fmla="*/ 1823190 w 2591735"/>
              <a:gd name="connsiteY9" fmla="*/ 1234160 h 1430503"/>
              <a:gd name="connsiteX10" fmla="*/ 1929776 w 2591735"/>
              <a:gd name="connsiteY10" fmla="*/ 1368795 h 1430503"/>
              <a:gd name="connsiteX11" fmla="*/ 2103681 w 2591735"/>
              <a:gd name="connsiteY11" fmla="*/ 1408064 h 1430503"/>
              <a:gd name="connsiteX12" fmla="*/ 2305634 w 2591735"/>
              <a:gd name="connsiteY12" fmla="*/ 1419283 h 1430503"/>
              <a:gd name="connsiteX13" fmla="*/ 2591735 w 2591735"/>
              <a:gd name="connsiteY13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079387 w 2591735"/>
              <a:gd name="connsiteY3" fmla="*/ 428826 h 1430503"/>
              <a:gd name="connsiteX4" fmla="*/ 1365488 w 2591735"/>
              <a:gd name="connsiteY4" fmla="*/ 690893 h 1430503"/>
              <a:gd name="connsiteX5" fmla="*/ 1588950 w 2591735"/>
              <a:gd name="connsiteY5" fmla="*/ 853138 h 1430503"/>
              <a:gd name="connsiteX6" fmla="*/ 1666115 w 2591735"/>
              <a:gd name="connsiteY6" fmla="*/ 774155 h 1430503"/>
              <a:gd name="connsiteX7" fmla="*/ 1750262 w 2591735"/>
              <a:gd name="connsiteY7" fmla="*/ 925620 h 1430503"/>
              <a:gd name="connsiteX8" fmla="*/ 1755872 w 2591735"/>
              <a:gd name="connsiteY8" fmla="*/ 1093914 h 1430503"/>
              <a:gd name="connsiteX9" fmla="*/ 1823190 w 2591735"/>
              <a:gd name="connsiteY9" fmla="*/ 1234160 h 1430503"/>
              <a:gd name="connsiteX10" fmla="*/ 1929776 w 2591735"/>
              <a:gd name="connsiteY10" fmla="*/ 1368795 h 1430503"/>
              <a:gd name="connsiteX11" fmla="*/ 2103681 w 2591735"/>
              <a:gd name="connsiteY11" fmla="*/ 1408064 h 1430503"/>
              <a:gd name="connsiteX12" fmla="*/ 2305634 w 2591735"/>
              <a:gd name="connsiteY12" fmla="*/ 1419283 h 1430503"/>
              <a:gd name="connsiteX13" fmla="*/ 2591735 w 2591735"/>
              <a:gd name="connsiteY13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079387 w 2591735"/>
              <a:gd name="connsiteY3" fmla="*/ 428826 h 1430503"/>
              <a:gd name="connsiteX4" fmla="*/ 1365488 w 2591735"/>
              <a:gd name="connsiteY4" fmla="*/ 690893 h 1430503"/>
              <a:gd name="connsiteX5" fmla="*/ 1666115 w 2591735"/>
              <a:gd name="connsiteY5" fmla="*/ 774155 h 1430503"/>
              <a:gd name="connsiteX6" fmla="*/ 1750262 w 2591735"/>
              <a:gd name="connsiteY6" fmla="*/ 925620 h 1430503"/>
              <a:gd name="connsiteX7" fmla="*/ 1755872 w 2591735"/>
              <a:gd name="connsiteY7" fmla="*/ 1093914 h 1430503"/>
              <a:gd name="connsiteX8" fmla="*/ 1823190 w 2591735"/>
              <a:gd name="connsiteY8" fmla="*/ 1234160 h 1430503"/>
              <a:gd name="connsiteX9" fmla="*/ 1929776 w 2591735"/>
              <a:gd name="connsiteY9" fmla="*/ 1368795 h 1430503"/>
              <a:gd name="connsiteX10" fmla="*/ 2103681 w 2591735"/>
              <a:gd name="connsiteY10" fmla="*/ 1408064 h 1430503"/>
              <a:gd name="connsiteX11" fmla="*/ 2305634 w 2591735"/>
              <a:gd name="connsiteY11" fmla="*/ 1419283 h 1430503"/>
              <a:gd name="connsiteX12" fmla="*/ 2591735 w 2591735"/>
              <a:gd name="connsiteY12" fmla="*/ 1430503 h 1430503"/>
              <a:gd name="connsiteX0" fmla="*/ 0 w 2591735"/>
              <a:gd name="connsiteY0" fmla="*/ 0 h 1430503"/>
              <a:gd name="connsiteX1" fmla="*/ 330979 w 2591735"/>
              <a:gd name="connsiteY1" fmla="*/ 11220 h 1430503"/>
              <a:gd name="connsiteX2" fmla="*/ 739669 w 2591735"/>
              <a:gd name="connsiteY2" fmla="*/ 193982 h 1430503"/>
              <a:gd name="connsiteX3" fmla="*/ 1079387 w 2591735"/>
              <a:gd name="connsiteY3" fmla="*/ 428826 h 1430503"/>
              <a:gd name="connsiteX4" fmla="*/ 1365488 w 2591735"/>
              <a:gd name="connsiteY4" fmla="*/ 690893 h 1430503"/>
              <a:gd name="connsiteX5" fmla="*/ 1622610 w 2591735"/>
              <a:gd name="connsiteY5" fmla="*/ 875554 h 1430503"/>
              <a:gd name="connsiteX6" fmla="*/ 1750262 w 2591735"/>
              <a:gd name="connsiteY6" fmla="*/ 925620 h 1430503"/>
              <a:gd name="connsiteX7" fmla="*/ 1755872 w 2591735"/>
              <a:gd name="connsiteY7" fmla="*/ 1093914 h 1430503"/>
              <a:gd name="connsiteX8" fmla="*/ 1823190 w 2591735"/>
              <a:gd name="connsiteY8" fmla="*/ 1234160 h 1430503"/>
              <a:gd name="connsiteX9" fmla="*/ 1929776 w 2591735"/>
              <a:gd name="connsiteY9" fmla="*/ 1368795 h 1430503"/>
              <a:gd name="connsiteX10" fmla="*/ 2103681 w 2591735"/>
              <a:gd name="connsiteY10" fmla="*/ 1408064 h 1430503"/>
              <a:gd name="connsiteX11" fmla="*/ 2305634 w 2591735"/>
              <a:gd name="connsiteY11" fmla="*/ 1419283 h 1430503"/>
              <a:gd name="connsiteX12" fmla="*/ 2591735 w 2591735"/>
              <a:gd name="connsiteY12" fmla="*/ 1430503 h 143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91735" h="1430503">
                <a:moveTo>
                  <a:pt x="0" y="0"/>
                </a:moveTo>
                <a:lnTo>
                  <a:pt x="330979" y="11220"/>
                </a:lnTo>
                <a:lnTo>
                  <a:pt x="739669" y="193982"/>
                </a:lnTo>
                <a:lnTo>
                  <a:pt x="1079387" y="428826"/>
                </a:lnTo>
                <a:lnTo>
                  <a:pt x="1365488" y="690893"/>
                </a:lnTo>
                <a:lnTo>
                  <a:pt x="1622610" y="875554"/>
                </a:lnTo>
                <a:lnTo>
                  <a:pt x="1750262" y="925620"/>
                </a:lnTo>
                <a:lnTo>
                  <a:pt x="1755872" y="1093914"/>
                </a:lnTo>
                <a:lnTo>
                  <a:pt x="1823190" y="1234160"/>
                </a:lnTo>
                <a:lnTo>
                  <a:pt x="1929776" y="1368795"/>
                </a:lnTo>
                <a:lnTo>
                  <a:pt x="2103681" y="1408064"/>
                </a:lnTo>
                <a:lnTo>
                  <a:pt x="2305634" y="1419283"/>
                </a:lnTo>
                <a:lnTo>
                  <a:pt x="2591735" y="1430503"/>
                </a:lnTo>
              </a:path>
            </a:pathLst>
          </a:custGeom>
          <a:noFill/>
          <a:ln w="28575">
            <a:solidFill>
              <a:srgbClr val="5F6A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55" name="TextBox 154"/>
          <p:cNvSpPr txBox="1"/>
          <p:nvPr/>
        </p:nvSpPr>
        <p:spPr>
          <a:xfrm>
            <a:off x="9090279" y="2012130"/>
            <a:ext cx="831273" cy="55277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TAP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South Stream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Nabucco West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East Med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IGI Poseidon</a:t>
            </a:r>
            <a:b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IGI Onshore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9018271" y="3861048"/>
            <a:ext cx="831273" cy="55277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IGB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Other Interconnectors</a:t>
            </a:r>
          </a:p>
          <a:p>
            <a:r>
              <a:rPr lang="en-GB" sz="650" dirty="0">
                <a:solidFill>
                  <a:srgbClr val="002060"/>
                </a:solidFill>
                <a:latin typeface="Trebuchet MS" panose="020B0603020202020204" pitchFamily="34" charset="0"/>
              </a:rPr>
              <a:t>LNG Terminal</a:t>
            </a:r>
          </a:p>
        </p:txBody>
      </p:sp>
      <p:cxnSp>
        <p:nvCxnSpPr>
          <p:cNvPr id="157" name="Straight Connector 156"/>
          <p:cNvCxnSpPr/>
          <p:nvPr/>
        </p:nvCxnSpPr>
        <p:spPr>
          <a:xfrm>
            <a:off x="8526153" y="1987390"/>
            <a:ext cx="448953" cy="0"/>
          </a:xfrm>
          <a:prstGeom prst="line">
            <a:avLst/>
          </a:prstGeom>
          <a:ln w="28575">
            <a:solidFill>
              <a:srgbClr val="34802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8526153" y="2102047"/>
            <a:ext cx="448953" cy="0"/>
          </a:xfrm>
          <a:prstGeom prst="line">
            <a:avLst/>
          </a:prstGeom>
          <a:ln w="28575">
            <a:solidFill>
              <a:srgbClr val="6BCEF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8526153" y="2331362"/>
            <a:ext cx="448953" cy="0"/>
          </a:xfrm>
          <a:prstGeom prst="line">
            <a:avLst/>
          </a:prstGeom>
          <a:ln w="28575">
            <a:solidFill>
              <a:srgbClr val="5C2F8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8526153" y="2216704"/>
            <a:ext cx="448953" cy="0"/>
          </a:xfrm>
          <a:prstGeom prst="line">
            <a:avLst/>
          </a:prstGeom>
          <a:ln w="28575">
            <a:solidFill>
              <a:srgbClr val="74747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8526153" y="2446020"/>
            <a:ext cx="448953" cy="0"/>
          </a:xfrm>
          <a:prstGeom prst="line">
            <a:avLst/>
          </a:prstGeom>
          <a:ln w="28575">
            <a:solidFill>
              <a:srgbClr val="E18C1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8536495" y="2564904"/>
            <a:ext cx="448953" cy="0"/>
          </a:xfrm>
          <a:prstGeom prst="line">
            <a:avLst/>
          </a:prstGeom>
          <a:ln w="28575">
            <a:solidFill>
              <a:srgbClr val="BB1C4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8536495" y="3919765"/>
            <a:ext cx="448953" cy="0"/>
          </a:xfrm>
          <a:prstGeom prst="line">
            <a:avLst/>
          </a:prstGeom>
          <a:ln w="28575">
            <a:solidFill>
              <a:srgbClr val="BBCF3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8536495" y="4149080"/>
            <a:ext cx="448953" cy="0"/>
          </a:xfrm>
          <a:prstGeom prst="line">
            <a:avLst/>
          </a:prstGeom>
          <a:ln w="28575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8536495" y="4034422"/>
            <a:ext cx="448953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ight Brace 165"/>
          <p:cNvSpPr/>
          <p:nvPr>
            <p:custDataLst>
              <p:tags r:id="rId1"/>
            </p:custDataLst>
          </p:nvPr>
        </p:nvSpPr>
        <p:spPr bwMode="auto">
          <a:xfrm>
            <a:off x="9520369" y="2409007"/>
            <a:ext cx="113151" cy="227905"/>
          </a:xfrm>
          <a:prstGeom prst="righ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9636013" y="2479308"/>
            <a:ext cx="164381" cy="1144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700" dirty="0"/>
              <a:t>IGI</a:t>
            </a:r>
          </a:p>
        </p:txBody>
      </p:sp>
      <p:sp>
        <p:nvSpPr>
          <p:cNvPr id="168" name="Freeform 167"/>
          <p:cNvSpPr/>
          <p:nvPr/>
        </p:nvSpPr>
        <p:spPr>
          <a:xfrm>
            <a:off x="5665056" y="3306296"/>
            <a:ext cx="214193" cy="132595"/>
          </a:xfrm>
          <a:custGeom>
            <a:avLst/>
            <a:gdLst>
              <a:gd name="connsiteX0" fmla="*/ 0 w 235612"/>
              <a:gd name="connsiteY0" fmla="*/ 0 h 145855"/>
              <a:gd name="connsiteX1" fmla="*/ 235612 w 235612"/>
              <a:gd name="connsiteY1" fmla="*/ 145855 h 14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5612" h="145855">
                <a:moveTo>
                  <a:pt x="0" y="0"/>
                </a:moveTo>
                <a:lnTo>
                  <a:pt x="235612" y="145855"/>
                </a:lnTo>
              </a:path>
            </a:pathLst>
          </a:custGeom>
          <a:noFill/>
          <a:ln w="28575">
            <a:solidFill>
              <a:srgbClr val="E18C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119" tIns="41559" rIns="83119" bIns="41559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3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Aegean LNG / IGB Summary Characteristics</a:t>
            </a:r>
            <a:endParaRPr lang="el-GR" sz="3200" b="1" dirty="0" smtClean="0">
              <a:effectLst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7799095"/>
              </p:ext>
            </p:extLst>
          </p:nvPr>
        </p:nvGraphicFramePr>
        <p:xfrm>
          <a:off x="493162" y="1533525"/>
          <a:ext cx="8754028" cy="40233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84268"/>
                <a:gridCol w="1735410"/>
                <a:gridCol w="1368152"/>
                <a:gridCol w="1584176"/>
                <a:gridCol w="2782022"/>
              </a:tblGrid>
              <a:tr h="370840">
                <a:tc>
                  <a:txBody>
                    <a:bodyPr/>
                    <a:lstStyle/>
                    <a:p>
                      <a:endParaRPr lang="el-GR" dirty="0">
                        <a:latin typeface="Trebuchet MS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CAPEX</a:t>
                      </a:r>
                      <a:endParaRPr lang="el-GR" sz="2000" dirty="0">
                        <a:latin typeface="Trebuchet MS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Capacity</a:t>
                      </a:r>
                      <a:endParaRPr lang="el-GR" sz="2000" dirty="0">
                        <a:latin typeface="Trebuchet MS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Completion</a:t>
                      </a:r>
                      <a:endParaRPr lang="el-GR" sz="2000" dirty="0">
                        <a:latin typeface="Trebuchet MS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Shareholders</a:t>
                      </a:r>
                      <a:endParaRPr lang="el-GR" sz="2000" dirty="0">
                        <a:latin typeface="Trebuchet MS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rgbClr val="002060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Aegean LNG</a:t>
                      </a:r>
                      <a:endParaRPr lang="el-GR" sz="2400" b="1" kern="1200" dirty="0">
                        <a:solidFill>
                          <a:srgbClr val="002060"/>
                        </a:solidFill>
                        <a:effectLst/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260 m€</a:t>
                      </a:r>
                    </a:p>
                    <a:p>
                      <a:pPr algn="ctr"/>
                      <a:endParaRPr lang="en-US" dirty="0" smtClean="0">
                        <a:solidFill>
                          <a:srgbClr val="002060"/>
                        </a:solidFill>
                        <a:latin typeface="Trebuchet MS" pitchFamily="34" charset="0"/>
                      </a:endParaRP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Potential for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EU Funding</a:t>
                      </a:r>
                      <a:endParaRPr lang="el-GR" sz="1600" dirty="0">
                        <a:solidFill>
                          <a:srgbClr val="002060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3-5 </a:t>
                      </a:r>
                      <a:r>
                        <a:rPr lang="en-US" sz="1800" b="1" kern="1200" dirty="0" err="1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bcma</a:t>
                      </a:r>
                      <a:endParaRPr lang="el-GR" sz="1800" b="1" kern="1200" dirty="0">
                        <a:solidFill>
                          <a:srgbClr val="002060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2018</a:t>
                      </a:r>
                      <a:endParaRPr lang="el-GR" sz="1800" b="1" kern="1200" dirty="0">
                        <a:solidFill>
                          <a:srgbClr val="002060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With other international/local partners/investors</a:t>
                      </a:r>
                    </a:p>
                    <a:p>
                      <a:pPr algn="ctr"/>
                      <a:endParaRPr lang="el-GR" sz="1600" kern="1200" dirty="0">
                        <a:solidFill>
                          <a:srgbClr val="002060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rebuchet MS" pitchFamily="34" charset="0"/>
                        </a:rPr>
                        <a:t>IGB</a:t>
                      </a:r>
                      <a:endParaRPr lang="el-GR" sz="2400" b="1" dirty="0">
                        <a:solidFill>
                          <a:srgbClr val="00206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220 m€ </a:t>
                      </a:r>
                    </a:p>
                    <a:p>
                      <a:pPr algn="ctr"/>
                      <a:endParaRPr lang="en-US" dirty="0" smtClean="0">
                        <a:solidFill>
                          <a:srgbClr val="002060"/>
                        </a:solidFill>
                        <a:latin typeface="Trebuchet MS" pitchFamily="34" charset="0"/>
                      </a:endParaRP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Granted EU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Funding: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 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Trebuchet MS" pitchFamily="34" charset="0"/>
                        </a:rPr>
                        <a:t>45 m€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3-5 </a:t>
                      </a:r>
                      <a:r>
                        <a:rPr lang="en-US" sz="1800" b="1" kern="1200" dirty="0" err="1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bcma</a:t>
                      </a:r>
                      <a:endParaRPr lang="el-GR" sz="1800" b="1" kern="1200" dirty="0">
                        <a:solidFill>
                          <a:srgbClr val="002060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2018</a:t>
                      </a:r>
                      <a:endParaRPr lang="el-GR" sz="1800" b="1" kern="1200" dirty="0">
                        <a:solidFill>
                          <a:srgbClr val="002060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rebuchet MS" pitchFamily="34" charset="0"/>
                      </a:endParaRPr>
                    </a:p>
                    <a:p>
                      <a:pPr algn="ctr"/>
                      <a:endParaRPr lang="en-US" dirty="0" smtClean="0">
                        <a:latin typeface="Trebuchet MS" pitchFamily="34" charset="0"/>
                      </a:endParaRPr>
                    </a:p>
                    <a:p>
                      <a:pPr algn="ctr"/>
                      <a:endParaRPr lang="en-US" dirty="0" smtClean="0">
                        <a:latin typeface="Trebuchet MS" pitchFamily="34" charset="0"/>
                      </a:endParaRPr>
                    </a:p>
                    <a:p>
                      <a:pPr algn="ctr"/>
                      <a:endParaRPr lang="en-US" dirty="0" smtClean="0">
                        <a:latin typeface="Trebuchet MS" pitchFamily="34" charset="0"/>
                      </a:endParaRPr>
                    </a:p>
                    <a:p>
                      <a:pPr algn="ctr"/>
                      <a:endParaRPr lang="en-US" dirty="0" smtClean="0">
                        <a:latin typeface="Trebuchet MS" pitchFamily="34" charset="0"/>
                      </a:endParaRPr>
                    </a:p>
                    <a:p>
                      <a:pPr algn="ctr"/>
                      <a:endParaRPr lang="el-GR" dirty="0">
                        <a:latin typeface="Trebuchet MS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6468531" y="4133133"/>
            <a:ext cx="2724179" cy="1240083"/>
            <a:chOff x="1353823" y="4290601"/>
            <a:chExt cx="4062501" cy="1263561"/>
          </a:xfrm>
        </p:grpSpPr>
        <p:sp>
          <p:nvSpPr>
            <p:cNvPr id="30" name="Rectangle 34"/>
            <p:cNvSpPr>
              <a:spLocks noChangeArrowheads="1"/>
            </p:cNvSpPr>
            <p:nvPr/>
          </p:nvSpPr>
          <p:spPr bwMode="gray">
            <a:xfrm>
              <a:off x="1353823" y="4556324"/>
              <a:ext cx="1110778" cy="4204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GB" sz="1000" b="1" dirty="0" smtClean="0">
                  <a:solidFill>
                    <a:schemeClr val="bg1"/>
                  </a:solidFill>
                  <a:latin typeface="Arial" pitchFamily="34" charset="0"/>
                </a:rPr>
                <a:t>ICGB A.D.</a:t>
              </a:r>
              <a:endParaRPr lang="en-GB" sz="1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gray">
            <a:xfrm>
              <a:off x="2794897" y="4818006"/>
              <a:ext cx="1110778" cy="523600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latin typeface="Arial" pitchFamily="34" charset="0"/>
                </a:rPr>
                <a:t>IGI Poseidon S.A.</a:t>
              </a:r>
            </a:p>
          </p:txBody>
        </p:sp>
        <p:sp>
          <p:nvSpPr>
            <p:cNvPr id="32" name="Text Box 25"/>
            <p:cNvSpPr txBox="1">
              <a:spLocks noChangeArrowheads="1"/>
            </p:cNvSpPr>
            <p:nvPr/>
          </p:nvSpPr>
          <p:spPr bwMode="gray">
            <a:xfrm>
              <a:off x="4136834" y="4562482"/>
              <a:ext cx="308378" cy="125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800" b="1" dirty="0">
                  <a:latin typeface="Arial" pitchFamily="34" charset="0"/>
                </a:rPr>
                <a:t>50%</a:t>
              </a:r>
              <a:endParaRPr lang="en-GB" sz="800" b="1" baseline="30000" dirty="0">
                <a:latin typeface="Arial" pitchFamily="34" charset="0"/>
              </a:endParaRPr>
            </a:p>
          </p:txBody>
        </p:sp>
        <p:sp>
          <p:nvSpPr>
            <p:cNvPr id="33" name="Rectangle 41"/>
            <p:cNvSpPr>
              <a:spLocks noChangeArrowheads="1"/>
            </p:cNvSpPr>
            <p:nvPr/>
          </p:nvSpPr>
          <p:spPr bwMode="gray">
            <a:xfrm>
              <a:off x="4462473" y="4556324"/>
              <a:ext cx="953851" cy="42045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000" b="1">
                  <a:solidFill>
                    <a:schemeClr val="bg1"/>
                  </a:solidFill>
                  <a:latin typeface="Arial" pitchFamily="34" charset="0"/>
                </a:rPr>
                <a:t>EDISON</a:t>
              </a:r>
              <a:endParaRPr lang="en-GB" sz="1000" b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gray">
            <a:xfrm>
              <a:off x="4150919" y="5428720"/>
              <a:ext cx="308378" cy="125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800" dirty="0">
                  <a:latin typeface="Arial" pitchFamily="34" charset="0"/>
                </a:rPr>
                <a:t>50%</a:t>
              </a:r>
              <a:endParaRPr lang="en-GB" sz="800" baseline="30000" dirty="0">
                <a:latin typeface="Arial" pitchFamily="34" charset="0"/>
              </a:endParaRPr>
            </a:p>
          </p:txBody>
        </p:sp>
        <p:sp>
          <p:nvSpPr>
            <p:cNvPr id="35" name="Rectangle 41"/>
            <p:cNvSpPr>
              <a:spLocks noChangeArrowheads="1"/>
            </p:cNvSpPr>
            <p:nvPr/>
          </p:nvSpPr>
          <p:spPr bwMode="gray">
            <a:xfrm>
              <a:off x="4462472" y="5131379"/>
              <a:ext cx="953851" cy="42045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latin typeface="Arial" pitchFamily="34" charset="0"/>
                </a:rPr>
                <a:t>DEPA</a:t>
              </a:r>
            </a:p>
          </p:txBody>
        </p:sp>
        <p:cxnSp>
          <p:nvCxnSpPr>
            <p:cNvPr id="36" name="Elbow Connector 35"/>
            <p:cNvCxnSpPr/>
            <p:nvPr/>
          </p:nvCxnSpPr>
          <p:spPr>
            <a:xfrm flipV="1">
              <a:off x="3905675" y="4766550"/>
              <a:ext cx="556798" cy="260939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>
              <a:off x="3905674" y="5028872"/>
              <a:ext cx="556798" cy="292185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23"/>
            <p:cNvSpPr>
              <a:spLocks noChangeArrowheads="1"/>
            </p:cNvSpPr>
            <p:nvPr/>
          </p:nvSpPr>
          <p:spPr bwMode="gray">
            <a:xfrm>
              <a:off x="2794896" y="4290601"/>
              <a:ext cx="1110778" cy="418966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GB" sz="1000" b="1" dirty="0" smtClean="0">
                  <a:solidFill>
                    <a:schemeClr val="bg1"/>
                  </a:solidFill>
                  <a:latin typeface="Arial" pitchFamily="34" charset="0"/>
                </a:rPr>
                <a:t>BEH A.D.</a:t>
              </a:r>
              <a:endParaRPr lang="en-GB" sz="1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cxnSp>
          <p:nvCxnSpPr>
            <p:cNvPr id="39" name="Elbow Connector 38"/>
            <p:cNvCxnSpPr>
              <a:stCxn id="30" idx="3"/>
              <a:endCxn id="38" idx="1"/>
            </p:cNvCxnSpPr>
            <p:nvPr/>
          </p:nvCxnSpPr>
          <p:spPr>
            <a:xfrm flipV="1">
              <a:off x="2464601" y="4500084"/>
              <a:ext cx="330295" cy="266466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>
              <a:off x="2464602" y="4764179"/>
              <a:ext cx="330294" cy="254419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25"/>
            <p:cNvSpPr txBox="1">
              <a:spLocks noChangeArrowheads="1"/>
            </p:cNvSpPr>
            <p:nvPr/>
          </p:nvSpPr>
          <p:spPr bwMode="gray">
            <a:xfrm>
              <a:off x="2470010" y="4290601"/>
              <a:ext cx="308378" cy="125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800" b="1" dirty="0">
                  <a:latin typeface="Arial" pitchFamily="34" charset="0"/>
                </a:rPr>
                <a:t>50%</a:t>
              </a:r>
              <a:endParaRPr lang="en-GB" sz="800" b="1" baseline="30000" dirty="0">
                <a:latin typeface="Arial" pitchFamily="34" charset="0"/>
              </a:endParaRPr>
            </a:p>
          </p:txBody>
        </p:sp>
        <p:sp>
          <p:nvSpPr>
            <p:cNvPr id="42" name="Text Box 25"/>
            <p:cNvSpPr txBox="1">
              <a:spLocks noChangeArrowheads="1"/>
            </p:cNvSpPr>
            <p:nvPr/>
          </p:nvSpPr>
          <p:spPr bwMode="gray">
            <a:xfrm>
              <a:off x="2470008" y="5102631"/>
              <a:ext cx="308378" cy="125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800" b="1" dirty="0">
                  <a:latin typeface="Arial" pitchFamily="34" charset="0"/>
                </a:rPr>
                <a:t>50%</a:t>
              </a:r>
              <a:endParaRPr lang="en-GB" sz="800" b="1" baseline="30000" dirty="0">
                <a:latin typeface="Arial" pitchFamily="34" charset="0"/>
              </a:endParaRPr>
            </a:p>
          </p:txBody>
        </p:sp>
      </p:grpSp>
      <p:sp>
        <p:nvSpPr>
          <p:cNvPr id="20" name="Rectangle 41"/>
          <p:cNvSpPr>
            <a:spLocks noChangeArrowheads="1"/>
          </p:cNvSpPr>
          <p:nvPr/>
        </p:nvSpPr>
        <p:spPr bwMode="gray">
          <a:xfrm>
            <a:off x="7441853" y="2197717"/>
            <a:ext cx="695703" cy="433812"/>
          </a:xfrm>
          <a:prstGeom prst="rect">
            <a:avLst/>
          </a:prstGeom>
          <a:solidFill>
            <a:srgbClr val="668A0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GB" sz="1000" b="1" dirty="0">
                <a:solidFill>
                  <a:schemeClr val="bg1"/>
                </a:solidFill>
                <a:latin typeface="Arial" pitchFamily="34" charset="0"/>
              </a:rPr>
              <a:t>DEPA</a:t>
            </a:r>
          </a:p>
        </p:txBody>
      </p:sp>
    </p:spTree>
    <p:extLst>
      <p:ext uri="{BB962C8B-B14F-4D97-AF65-F5344CB8AC3E}">
        <p14:creationId xmlns:p14="http://schemas.microsoft.com/office/powerpoint/2010/main" val="328541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488" y="0"/>
            <a:ext cx="9217024" cy="11430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Opportunity for the </a:t>
            </a:r>
            <a:r>
              <a:rPr lang="en-US" sz="3100" dirty="0" smtClean="0"/>
              <a:t>users of Aegean </a:t>
            </a:r>
            <a:r>
              <a:rPr lang="en-US" sz="3100" dirty="0"/>
              <a:t>LNG </a:t>
            </a:r>
            <a:r>
              <a:rPr lang="en-US" sz="3100" dirty="0" smtClean="0"/>
              <a:t>/ IGB system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to capture the SEE market</a:t>
            </a:r>
            <a:endParaRPr lang="el-GR" sz="31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"/>
          <a:stretch>
            <a:fillRect/>
          </a:stretch>
        </p:blipFill>
        <p:spPr>
          <a:xfrm>
            <a:off x="4782762" y="1196752"/>
            <a:ext cx="4575076" cy="3975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488504" y="1196752"/>
            <a:ext cx="4176464" cy="26642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defRPr/>
            </a:pPr>
            <a:r>
              <a:rPr lang="en-US" sz="1600" b="1" dirty="0">
                <a:solidFill>
                  <a:srgbClr val="002060"/>
                </a:solidFill>
                <a:latin typeface="Trebuchet MS" pitchFamily="34" charset="0"/>
                <a:cs typeface="Arial" charset="0"/>
              </a:rPr>
              <a:t>SEE market is: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Trebuchet MS" pitchFamily="34" charset="0"/>
                <a:cs typeface="Arial" charset="0"/>
              </a:rPr>
              <a:t>the closest market to new gas sources, including LNG through Greece;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Trebuchet MS" pitchFamily="34" charset="0"/>
                <a:cs typeface="Arial" charset="0"/>
              </a:rPr>
              <a:t>a stable growing market in urgent need to diversify its supply sources, increase competition and secure its energy supply</a:t>
            </a:r>
            <a:endParaRPr lang="el-GR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32520" y="4005064"/>
            <a:ext cx="4032448" cy="11669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The Aegean LNG can be the first new infrastructure in the race to supply SEE by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2018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1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8080" y="1214424"/>
            <a:ext cx="8915400" cy="4429155"/>
          </a:xfrm>
        </p:spPr>
        <p:txBody>
          <a:bodyPr>
            <a:normAutofit/>
          </a:bodyPr>
          <a:lstStyle/>
          <a:p>
            <a:pPr marL="360000">
              <a:spcAft>
                <a:spcPts val="600"/>
              </a:spcAft>
            </a:pPr>
            <a:r>
              <a:rPr lang="en-US" sz="1600" dirty="0">
                <a:latin typeface="Trebuchet MS" panose="020B0603020202020204" pitchFamily="34" charset="0"/>
              </a:rPr>
              <a:t>DEPA’s business plan and strategic initiatives will create new business opportunities and allow supply of gas in new areas and consumer categories across Greece in the years to </a:t>
            </a:r>
            <a:r>
              <a:rPr lang="en-US" sz="1600" dirty="0" smtClean="0">
                <a:latin typeface="Trebuchet MS" panose="020B0603020202020204" pitchFamily="34" charset="0"/>
              </a:rPr>
              <a:t>come</a:t>
            </a:r>
          </a:p>
          <a:p>
            <a:pPr marL="360000">
              <a:spcAft>
                <a:spcPts val="600"/>
              </a:spcAft>
            </a:pPr>
            <a:r>
              <a:rPr lang="en-US" sz="1600" dirty="0" smtClean="0">
                <a:latin typeface="Trebuchet MS" panose="020B0603020202020204" pitchFamily="34" charset="0"/>
              </a:rPr>
              <a:t>The </a:t>
            </a:r>
            <a:r>
              <a:rPr lang="en-US" sz="1600" dirty="0">
                <a:latin typeface="Trebuchet MS" panose="020B0603020202020204" pitchFamily="34" charset="0"/>
              </a:rPr>
              <a:t>Company’s vision is to create a solid base for growth and become a leading energy retail player in the domestic market, thus contributing in Greece’s economic development and job creation </a:t>
            </a:r>
            <a:endParaRPr lang="en-US" sz="1600" dirty="0" smtClean="0">
              <a:latin typeface="Trebuchet MS" panose="020B0603020202020204" pitchFamily="34" charset="0"/>
            </a:endParaRPr>
          </a:p>
          <a:p>
            <a:pPr marL="360000">
              <a:spcAft>
                <a:spcPts val="600"/>
              </a:spcAft>
            </a:pPr>
            <a:r>
              <a:rPr lang="en-US" sz="1600" dirty="0" smtClean="0">
                <a:latin typeface="Trebuchet MS" panose="020B0603020202020204" pitchFamily="34" charset="0"/>
              </a:rPr>
              <a:t>DEPA’s investment plan, </a:t>
            </a:r>
            <a:r>
              <a:rPr lang="en-US" sz="1600" dirty="0">
                <a:latin typeface="Trebuchet MS" panose="020B0603020202020204" pitchFamily="34" charset="0"/>
              </a:rPr>
              <a:t>creates opportunities for foreign </a:t>
            </a:r>
            <a:r>
              <a:rPr lang="en-US" sz="1600" dirty="0" smtClean="0">
                <a:latin typeface="Trebuchet MS" panose="020B0603020202020204" pitchFamily="34" charset="0"/>
              </a:rPr>
              <a:t>investments </a:t>
            </a:r>
            <a:r>
              <a:rPr lang="en-US" sz="1600" dirty="0">
                <a:latin typeface="Trebuchet MS" panose="020B0603020202020204" pitchFamily="34" charset="0"/>
              </a:rPr>
              <a:t>in Greece</a:t>
            </a:r>
          </a:p>
          <a:p>
            <a:pPr marL="360000"/>
            <a:r>
              <a:rPr lang="en-US" sz="1600" dirty="0">
                <a:latin typeface="Trebuchet MS" panose="020B0603020202020204" pitchFamily="34" charset="0"/>
              </a:rPr>
              <a:t>Simultaneously, Greece and DEPA have a key role to play towards diversification, security of supply and gas market integration in SE </a:t>
            </a:r>
            <a:r>
              <a:rPr lang="en-US" sz="1600" dirty="0" smtClean="0">
                <a:latin typeface="Trebuchet MS" panose="020B0603020202020204" pitchFamily="34" charset="0"/>
              </a:rPr>
              <a:t>Europe</a:t>
            </a:r>
          </a:p>
          <a:p>
            <a:pPr marL="760050" lvl="1"/>
            <a:r>
              <a:rPr lang="en-US" dirty="0">
                <a:latin typeface="Trebuchet MS" panose="020B0603020202020204" pitchFamily="34" charset="0"/>
              </a:rPr>
              <a:t>to make available pipe gas and/or LNG from N. Africa, East Med, the Gulf and beyond, to the Balkans and Central Europe via the reliable System of the Aegean LNG and the IGB </a:t>
            </a:r>
            <a:r>
              <a:rPr lang="en-US" dirty="0" smtClean="0">
                <a:latin typeface="Trebuchet MS" panose="020B0603020202020204" pitchFamily="34" charset="0"/>
              </a:rPr>
              <a:t>pipeline, as </a:t>
            </a:r>
            <a:r>
              <a:rPr lang="en-US" dirty="0">
                <a:latin typeface="Trebuchet MS" panose="020B0603020202020204" pitchFamily="34" charset="0"/>
              </a:rPr>
              <a:t>well as</a:t>
            </a:r>
          </a:p>
          <a:p>
            <a:pPr marL="760050" lvl="1"/>
            <a:r>
              <a:rPr lang="en-US" dirty="0" smtClean="0">
                <a:latin typeface="Trebuchet MS" panose="020B0603020202020204" pitchFamily="34" charset="0"/>
              </a:rPr>
              <a:t>to </a:t>
            </a:r>
            <a:r>
              <a:rPr lang="en-US" dirty="0">
                <a:latin typeface="Trebuchet MS" panose="020B0603020202020204" pitchFamily="34" charset="0"/>
              </a:rPr>
              <a:t>transit gas from the Caspian, Russia, the Middle East and Eastern Mediterranean to Europe via TAP, Greek Stream, ITGI and the proposed East Med </a:t>
            </a:r>
            <a:r>
              <a:rPr lang="en-US" dirty="0" smtClean="0">
                <a:latin typeface="Trebuchet MS" panose="020B0603020202020204" pitchFamily="34" charset="0"/>
              </a:rPr>
              <a:t>pipeline</a:t>
            </a:r>
            <a:endParaRPr lang="el-GR" sz="1600" dirty="0">
              <a:latin typeface="Trebuchet MS" panose="020B0603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146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269776"/>
            <a:ext cx="8229600" cy="1143000"/>
          </a:xfrm>
          <a:prstGeom prst="rect">
            <a:avLst/>
          </a:prstGeom>
        </p:spPr>
        <p:txBody>
          <a:bodyPr vert="horz" lIns="90284" tIns="45151" rIns="90284" bIns="45151" rtlCol="0" anchor="ctr">
            <a:normAutofit/>
          </a:bodyPr>
          <a:lstStyle/>
          <a:p>
            <a:pPr algn="ctr" defTabSz="902815">
              <a:spcBef>
                <a:spcPct val="0"/>
              </a:spcBef>
              <a:defRPr/>
            </a:pPr>
            <a:endParaRPr lang="en-US" sz="4400" dirty="0">
              <a:solidFill>
                <a:prstClr val="black"/>
              </a:solidFill>
              <a:latin typeface="UBSHeadline"/>
              <a:cs typeface="Arial Unicode MS" pitchFamily="34" charset="-128"/>
            </a:endParaRPr>
          </a:p>
        </p:txBody>
      </p: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399455" y="1395562"/>
            <a:ext cx="8522568" cy="4265686"/>
            <a:chOff x="245468" y="2001838"/>
            <a:chExt cx="8522568" cy="4265686"/>
          </a:xfrm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2833688" y="2271713"/>
              <a:ext cx="3314700" cy="1403350"/>
            </a:xfrm>
            <a:prstGeom prst="triangle">
              <a:avLst>
                <a:gd name="adj" fmla="val 50000"/>
              </a:avLst>
            </a:prstGeom>
            <a:solidFill>
              <a:srgbClr val="52B2C8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7" name="Group 126"/>
            <p:cNvGrpSpPr>
              <a:grpSpLocks/>
            </p:cNvGrpSpPr>
            <p:nvPr/>
          </p:nvGrpSpPr>
          <p:grpSpPr bwMode="auto">
            <a:xfrm>
              <a:off x="1838325" y="2001838"/>
              <a:ext cx="5302250" cy="508000"/>
              <a:chOff x="1116" y="1261"/>
              <a:chExt cx="3340" cy="320"/>
            </a:xfrm>
          </p:grpSpPr>
          <p:sp>
            <p:nvSpPr>
              <p:cNvPr id="50" name="Freeform 4"/>
              <p:cNvSpPr>
                <a:spLocks/>
              </p:cNvSpPr>
              <p:nvPr/>
            </p:nvSpPr>
            <p:spPr bwMode="gray">
              <a:xfrm rot="10800000" flipV="1">
                <a:off x="3026" y="1261"/>
                <a:ext cx="1430" cy="320"/>
              </a:xfrm>
              <a:custGeom>
                <a:avLst/>
                <a:gdLst>
                  <a:gd name="T0" fmla="*/ 0 w 1430"/>
                  <a:gd name="T1" fmla="*/ 0 h 305"/>
                  <a:gd name="T2" fmla="*/ 1430 w 1430"/>
                  <a:gd name="T3" fmla="*/ 0 h 305"/>
                  <a:gd name="T4" fmla="*/ 1430 w 1430"/>
                  <a:gd name="T5" fmla="*/ 353 h 305"/>
                  <a:gd name="T6" fmla="*/ 0 60000 65536"/>
                  <a:gd name="T7" fmla="*/ 0 60000 65536"/>
                  <a:gd name="T8" fmla="*/ 0 60000 65536"/>
                  <a:gd name="T9" fmla="*/ 0 w 1430"/>
                  <a:gd name="T10" fmla="*/ 0 h 305"/>
                  <a:gd name="T11" fmla="*/ 1430 w 1430"/>
                  <a:gd name="T12" fmla="*/ 305 h 30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" h="305">
                    <a:moveTo>
                      <a:pt x="0" y="0"/>
                    </a:moveTo>
                    <a:lnTo>
                      <a:pt x="1430" y="0"/>
                    </a:lnTo>
                    <a:lnTo>
                      <a:pt x="1430" y="305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 wrap="none" lIns="0" tIns="0" rIns="0" bIns="0" anchor="ctr"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el-GR" sz="1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" name="Freeform 5"/>
              <p:cNvSpPr>
                <a:spLocks/>
              </p:cNvSpPr>
              <p:nvPr/>
            </p:nvSpPr>
            <p:spPr bwMode="gray">
              <a:xfrm>
                <a:off x="1116" y="1261"/>
                <a:ext cx="1430" cy="320"/>
              </a:xfrm>
              <a:custGeom>
                <a:avLst/>
                <a:gdLst>
                  <a:gd name="T0" fmla="*/ 0 w 1430"/>
                  <a:gd name="T1" fmla="*/ 0 h 305"/>
                  <a:gd name="T2" fmla="*/ 1430 w 1430"/>
                  <a:gd name="T3" fmla="*/ 0 h 305"/>
                  <a:gd name="T4" fmla="*/ 1430 w 1430"/>
                  <a:gd name="T5" fmla="*/ 353 h 305"/>
                  <a:gd name="T6" fmla="*/ 0 60000 65536"/>
                  <a:gd name="T7" fmla="*/ 0 60000 65536"/>
                  <a:gd name="T8" fmla="*/ 0 60000 65536"/>
                  <a:gd name="T9" fmla="*/ 0 w 1430"/>
                  <a:gd name="T10" fmla="*/ 0 h 305"/>
                  <a:gd name="T11" fmla="*/ 1430 w 1430"/>
                  <a:gd name="T12" fmla="*/ 305 h 30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" h="305">
                    <a:moveTo>
                      <a:pt x="0" y="0"/>
                    </a:moveTo>
                    <a:lnTo>
                      <a:pt x="1430" y="0"/>
                    </a:lnTo>
                    <a:lnTo>
                      <a:pt x="1430" y="305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 wrap="none" lIns="0" tIns="0" rIns="0" bIns="0" anchor="ctr"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el-GR" sz="1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3241385" y="3208329"/>
              <a:ext cx="1273175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Wholesale</a:t>
              </a:r>
              <a:endParaRPr lang="el-GR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Distribution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gray">
            <a:xfrm>
              <a:off x="4949825" y="2227263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65%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gray">
            <a:xfrm>
              <a:off x="3800475" y="2227263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35%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white">
            <a:xfrm>
              <a:off x="3568700" y="3044825"/>
              <a:ext cx="18272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576638" y="2262188"/>
              <a:ext cx="1828800" cy="782637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255ECF"/>
                </a:gs>
                <a:gs pos="100000">
                  <a:srgbClr val="6FBED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4362450" y="2698750"/>
              <a:ext cx="35586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DEPA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gray">
            <a:xfrm>
              <a:off x="4679358" y="3202791"/>
              <a:ext cx="104477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International 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Activities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gray">
            <a:xfrm>
              <a:off x="3844925" y="4235450"/>
              <a:ext cx="1292225" cy="447675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DESFA</a:t>
              </a:r>
              <a:r>
                <a:rPr lang="el-GR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l-GR" sz="1000" b="1" dirty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ΑΕ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gray">
            <a:xfrm>
              <a:off x="5652121" y="4235450"/>
              <a:ext cx="1391618" cy="447675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IGI Poseidon </a:t>
              </a:r>
              <a:r>
                <a:rPr lang="el-GR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ΑΕ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" name="Text Box 24"/>
            <p:cNvSpPr txBox="1">
              <a:spLocks noChangeArrowheads="1"/>
            </p:cNvSpPr>
            <p:nvPr/>
          </p:nvSpPr>
          <p:spPr bwMode="gray">
            <a:xfrm>
              <a:off x="4559300" y="4006850"/>
              <a:ext cx="2644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100%</a:t>
              </a:r>
              <a:endParaRPr lang="en-GB" sz="800" baseline="30000" dirty="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gray">
            <a:xfrm>
              <a:off x="6464300" y="4006850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50%</a:t>
              </a:r>
              <a:endParaRPr lang="en-GB" sz="800" baseline="3000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gray">
            <a:xfrm>
              <a:off x="915988" y="4303713"/>
              <a:ext cx="9509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1000" b="1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0" name="AutoShape 27"/>
            <p:cNvCxnSpPr>
              <a:cxnSpLocks noChangeShapeType="1"/>
            </p:cNvCxnSpPr>
            <p:nvPr/>
          </p:nvCxnSpPr>
          <p:spPr bwMode="auto">
            <a:xfrm>
              <a:off x="4544391" y="3847226"/>
              <a:ext cx="1816093" cy="422178"/>
            </a:xfrm>
            <a:prstGeom prst="bentConnector3">
              <a:avLst>
                <a:gd name="adj1" fmla="val 9963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1" name="AutoShape 29"/>
            <p:cNvCxnSpPr>
              <a:cxnSpLocks noChangeShapeType="1"/>
              <a:endCxn id="15" idx="0"/>
            </p:cNvCxnSpPr>
            <p:nvPr/>
          </p:nvCxnSpPr>
          <p:spPr bwMode="auto">
            <a:xfrm rot="5400000">
              <a:off x="4210844" y="3955257"/>
              <a:ext cx="5603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2" name="Rectangle 32"/>
            <p:cNvSpPr>
              <a:spLocks noChangeArrowheads="1"/>
            </p:cNvSpPr>
            <p:nvPr/>
          </p:nvSpPr>
          <p:spPr bwMode="gray">
            <a:xfrm>
              <a:off x="245468" y="5098182"/>
              <a:ext cx="1292225" cy="449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EPA </a:t>
              </a:r>
              <a:r>
                <a:rPr lang="en-US" sz="1000" b="1" dirty="0" err="1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Attikis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gray">
            <a:xfrm>
              <a:off x="1927225" y="5091113"/>
              <a:ext cx="1292225" cy="449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EPA Thessaloniki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Rectangle 34"/>
            <p:cNvSpPr>
              <a:spLocks noChangeArrowheads="1"/>
            </p:cNvSpPr>
            <p:nvPr/>
          </p:nvSpPr>
          <p:spPr bwMode="gray">
            <a:xfrm>
              <a:off x="3833813" y="5091113"/>
              <a:ext cx="1292225" cy="449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EPA </a:t>
              </a:r>
              <a:r>
                <a:rPr lang="en-US" sz="1000" b="1" dirty="0" err="1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Thessalia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gray">
            <a:xfrm>
              <a:off x="1044874" y="4615904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51%</a:t>
              </a:r>
            </a:p>
          </p:txBody>
        </p:sp>
        <p:sp>
          <p:nvSpPr>
            <p:cNvPr id="26" name="Text Box 37"/>
            <p:cNvSpPr txBox="1">
              <a:spLocks noChangeArrowheads="1"/>
            </p:cNvSpPr>
            <p:nvPr/>
          </p:nvSpPr>
          <p:spPr bwMode="gray">
            <a:xfrm>
              <a:off x="4654997" y="4827364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51%</a:t>
              </a:r>
            </a:p>
          </p:txBody>
        </p:sp>
        <p:sp>
          <p:nvSpPr>
            <p:cNvPr id="27" name="Text Box 38"/>
            <p:cNvSpPr txBox="1">
              <a:spLocks noChangeArrowheads="1"/>
            </p:cNvSpPr>
            <p:nvPr/>
          </p:nvSpPr>
          <p:spPr bwMode="gray">
            <a:xfrm>
              <a:off x="915988" y="5151438"/>
              <a:ext cx="9509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1000" b="1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gray">
            <a:xfrm>
              <a:off x="390542" y="5818262"/>
              <a:ext cx="1003135" cy="44926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SHELL 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9" name="Rectangle 41"/>
            <p:cNvSpPr>
              <a:spLocks noChangeArrowheads="1"/>
            </p:cNvSpPr>
            <p:nvPr/>
          </p:nvSpPr>
          <p:spPr bwMode="gray">
            <a:xfrm>
              <a:off x="2965450" y="5818262"/>
              <a:ext cx="1109663" cy="44926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ENI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AutoShape 42"/>
            <p:cNvCxnSpPr>
              <a:cxnSpLocks noChangeShapeType="1"/>
            </p:cNvCxnSpPr>
            <p:nvPr/>
          </p:nvCxnSpPr>
          <p:spPr bwMode="gray">
            <a:xfrm flipV="1">
              <a:off x="4075113" y="5541714"/>
              <a:ext cx="404812" cy="6365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" name="AutoShape 43"/>
            <p:cNvCxnSpPr>
              <a:cxnSpLocks noChangeShapeType="1"/>
            </p:cNvCxnSpPr>
            <p:nvPr/>
          </p:nvCxnSpPr>
          <p:spPr bwMode="gray">
            <a:xfrm rot="10800000">
              <a:off x="2573338" y="5541714"/>
              <a:ext cx="392112" cy="6365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2" name="Text Box 44"/>
            <p:cNvSpPr txBox="1">
              <a:spLocks noChangeArrowheads="1"/>
            </p:cNvSpPr>
            <p:nvPr/>
          </p:nvSpPr>
          <p:spPr bwMode="gray">
            <a:xfrm>
              <a:off x="972866" y="5613400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49%</a:t>
              </a:r>
            </a:p>
          </p:txBody>
        </p:sp>
        <p:sp>
          <p:nvSpPr>
            <p:cNvPr id="33" name="Text Box 45"/>
            <p:cNvSpPr txBox="1">
              <a:spLocks noChangeArrowheads="1"/>
            </p:cNvSpPr>
            <p:nvPr/>
          </p:nvSpPr>
          <p:spPr bwMode="gray">
            <a:xfrm>
              <a:off x="2660650" y="5613400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49%</a:t>
              </a:r>
            </a:p>
          </p:txBody>
        </p:sp>
        <p:sp>
          <p:nvSpPr>
            <p:cNvPr id="34" name="Text Box 46"/>
            <p:cNvSpPr txBox="1">
              <a:spLocks noChangeArrowheads="1"/>
            </p:cNvSpPr>
            <p:nvPr/>
          </p:nvSpPr>
          <p:spPr bwMode="gray">
            <a:xfrm>
              <a:off x="4565650" y="5613400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49%</a:t>
              </a: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gray">
            <a:xfrm>
              <a:off x="1731963" y="5938838"/>
              <a:ext cx="17145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6" name="AutoShape 49"/>
            <p:cNvCxnSpPr>
              <a:cxnSpLocks noChangeShapeType="1"/>
              <a:endCxn id="24" idx="0"/>
            </p:cNvCxnSpPr>
            <p:nvPr/>
          </p:nvCxnSpPr>
          <p:spPr bwMode="auto">
            <a:xfrm>
              <a:off x="2545805" y="4810150"/>
              <a:ext cx="1934121" cy="28096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7" name="AutoShape 46"/>
            <p:cNvCxnSpPr>
              <a:cxnSpLocks noChangeShapeType="1"/>
            </p:cNvCxnSpPr>
            <p:nvPr/>
          </p:nvCxnSpPr>
          <p:spPr bwMode="auto">
            <a:xfrm rot="10800000" flipV="1">
              <a:off x="673597" y="4820369"/>
              <a:ext cx="1881187" cy="27781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8" name="Line 52"/>
            <p:cNvSpPr>
              <a:spLocks noChangeShapeType="1"/>
            </p:cNvSpPr>
            <p:nvPr/>
          </p:nvSpPr>
          <p:spPr bwMode="auto">
            <a:xfrm>
              <a:off x="4483100" y="3060700"/>
              <a:ext cx="0" cy="6096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9" name="Line 54"/>
            <p:cNvSpPr>
              <a:spLocks noChangeShapeType="1"/>
            </p:cNvSpPr>
            <p:nvPr/>
          </p:nvSpPr>
          <p:spPr bwMode="auto">
            <a:xfrm flipV="1">
              <a:off x="889621" y="5530230"/>
              <a:ext cx="0" cy="3127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gray">
            <a:xfrm>
              <a:off x="7514357" y="4249738"/>
              <a:ext cx="1109663" cy="44926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EDISON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1" name="Line 61"/>
            <p:cNvSpPr>
              <a:spLocks noChangeShapeType="1"/>
            </p:cNvSpPr>
            <p:nvPr/>
          </p:nvSpPr>
          <p:spPr bwMode="auto">
            <a:xfrm flipH="1">
              <a:off x="7010400" y="4445000"/>
              <a:ext cx="444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l-GR" sz="100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2" name="Text Box 25"/>
            <p:cNvSpPr txBox="1">
              <a:spLocks noChangeArrowheads="1"/>
            </p:cNvSpPr>
            <p:nvPr/>
          </p:nvSpPr>
          <p:spPr bwMode="gray">
            <a:xfrm>
              <a:off x="7175500" y="4222750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50%</a:t>
              </a:r>
              <a:endParaRPr lang="en-GB" sz="800" baseline="3000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" name="Text Box 36"/>
            <p:cNvSpPr txBox="1">
              <a:spLocks noChangeArrowheads="1"/>
            </p:cNvSpPr>
            <p:nvPr/>
          </p:nvSpPr>
          <p:spPr bwMode="gray">
            <a:xfrm>
              <a:off x="2622550" y="4666134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51%</a:t>
              </a:r>
            </a:p>
          </p:txBody>
        </p:sp>
        <p:sp>
          <p:nvSpPr>
            <p:cNvPr id="44" name="Rectangle 41"/>
            <p:cNvSpPr>
              <a:spLocks noChangeArrowheads="1"/>
            </p:cNvSpPr>
            <p:nvPr/>
          </p:nvSpPr>
          <p:spPr bwMode="gray">
            <a:xfrm>
              <a:off x="7658373" y="5026174"/>
              <a:ext cx="1109663" cy="449262"/>
            </a:xfrm>
            <a:prstGeom prst="rect">
              <a:avLst/>
            </a:prstGeom>
            <a:solidFill>
              <a:srgbClr val="668A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BEH</a:t>
              </a:r>
              <a:endParaRPr lang="en-GB" sz="1000" b="1" dirty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" name="Rectangle 34"/>
            <p:cNvSpPr>
              <a:spLocks noChangeArrowheads="1"/>
            </p:cNvSpPr>
            <p:nvPr/>
          </p:nvSpPr>
          <p:spPr bwMode="gray">
            <a:xfrm>
              <a:off x="6434237" y="4954166"/>
              <a:ext cx="722660" cy="449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prstClr val="white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ICGB AD</a:t>
              </a:r>
            </a:p>
          </p:txBody>
        </p:sp>
        <p:cxnSp>
          <p:nvCxnSpPr>
            <p:cNvPr id="46" name="Straight Connector 68"/>
            <p:cNvCxnSpPr>
              <a:cxnSpLocks noChangeShapeType="1"/>
            </p:cNvCxnSpPr>
            <p:nvPr/>
          </p:nvCxnSpPr>
          <p:spPr bwMode="auto">
            <a:xfrm rot="10800000" flipV="1">
              <a:off x="2576223" y="3850497"/>
              <a:ext cx="1938337" cy="31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7" name="Straight Connector 73"/>
            <p:cNvCxnSpPr>
              <a:cxnSpLocks noChangeShapeType="1"/>
            </p:cNvCxnSpPr>
            <p:nvPr/>
          </p:nvCxnSpPr>
          <p:spPr bwMode="auto">
            <a:xfrm flipV="1">
              <a:off x="2545805" y="3847226"/>
              <a:ext cx="8981" cy="9629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8" name="Text Box 25"/>
            <p:cNvSpPr txBox="1">
              <a:spLocks noChangeArrowheads="1"/>
            </p:cNvSpPr>
            <p:nvPr/>
          </p:nvSpPr>
          <p:spPr bwMode="gray">
            <a:xfrm>
              <a:off x="7298333" y="4954166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50%</a:t>
              </a:r>
              <a:endParaRPr lang="en-GB" sz="800" baseline="30000" dirty="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9" name="Text Box 25"/>
            <p:cNvSpPr txBox="1">
              <a:spLocks noChangeArrowheads="1"/>
            </p:cNvSpPr>
            <p:nvPr/>
          </p:nvSpPr>
          <p:spPr bwMode="gray">
            <a:xfrm>
              <a:off x="6810375" y="4738142"/>
              <a:ext cx="2067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prstClr val="black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50%</a:t>
              </a:r>
              <a:endParaRPr lang="en-GB" sz="800" baseline="30000" dirty="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52" name="AutoShape 13"/>
          <p:cNvCxnSpPr>
            <a:cxnSpLocks noChangeShapeType="1"/>
          </p:cNvCxnSpPr>
          <p:nvPr/>
        </p:nvCxnSpPr>
        <p:spPr bwMode="gray">
          <a:xfrm flipH="1">
            <a:off x="2643189" y="1402662"/>
            <a:ext cx="35099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3" name="Rectangle 16"/>
          <p:cNvSpPr>
            <a:spLocks noChangeArrowheads="1"/>
          </p:cNvSpPr>
          <p:nvPr/>
        </p:nvSpPr>
        <p:spPr bwMode="gray">
          <a:xfrm>
            <a:off x="1350967" y="1177368"/>
            <a:ext cx="1292225" cy="449263"/>
          </a:xfrm>
          <a:prstGeom prst="rect">
            <a:avLst/>
          </a:prstGeom>
          <a:solidFill>
            <a:srgbClr val="3A70DC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l-GR" sz="1000" b="1" dirty="0">
              <a:solidFill>
                <a:prstClr val="white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Hellenic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prstClr val="white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Petroleum</a:t>
            </a:r>
            <a:endParaRPr lang="el-GR" sz="1000" b="1" dirty="0">
              <a:solidFill>
                <a:prstClr val="white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1000" b="1" dirty="0">
              <a:solidFill>
                <a:prstClr val="white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" name="Rectangle 15"/>
          <p:cNvSpPr>
            <a:spLocks noChangeArrowheads="1"/>
          </p:cNvSpPr>
          <p:nvPr/>
        </p:nvSpPr>
        <p:spPr bwMode="gray">
          <a:xfrm>
            <a:off x="6153150" y="1177368"/>
            <a:ext cx="1599654" cy="488069"/>
          </a:xfrm>
          <a:prstGeom prst="rect">
            <a:avLst/>
          </a:prstGeom>
          <a:solidFill>
            <a:srgbClr val="3A70DC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prstClr val="white"/>
                </a:solidFill>
                <a:ea typeface="Arial Unicode MS" pitchFamily="34" charset="-128"/>
                <a:cs typeface="Arial Unicode MS" pitchFamily="34" charset="-128"/>
              </a:rPr>
              <a:t>Hellenic Republic Asset Development Fund (</a:t>
            </a:r>
            <a:r>
              <a:rPr lang="en-US" sz="1000" b="1" dirty="0" smtClean="0">
                <a:solidFill>
                  <a:prstClr val="white"/>
                </a:solidFill>
                <a:ea typeface="Arial Unicode MS" pitchFamily="34" charset="-128"/>
                <a:cs typeface="Arial Unicode MS" pitchFamily="34" charset="-128"/>
              </a:rPr>
              <a:t>HRADF)</a:t>
            </a:r>
            <a:endParaRPr lang="en-GB" sz="1000" b="1" dirty="0">
              <a:solidFill>
                <a:prstClr val="white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" name="Line 61"/>
          <p:cNvSpPr>
            <a:spLocks noChangeShapeType="1"/>
          </p:cNvSpPr>
          <p:nvPr/>
        </p:nvSpPr>
        <p:spPr bwMode="auto">
          <a:xfrm flipH="1">
            <a:off x="7308304" y="4694245"/>
            <a:ext cx="444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284" tIns="45151" rIns="90284" bIns="45151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l-GR" sz="1000">
              <a:solidFill>
                <a:prstClr val="black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6" name="AutoShape 29"/>
          <p:cNvCxnSpPr>
            <a:cxnSpLocks noChangeShapeType="1"/>
          </p:cNvCxnSpPr>
          <p:nvPr/>
        </p:nvCxnSpPr>
        <p:spPr bwMode="auto">
          <a:xfrm rot="5400000">
            <a:off x="6740876" y="4212454"/>
            <a:ext cx="272351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" name="Title 15"/>
          <p:cNvSpPr txBox="1">
            <a:spLocks/>
          </p:cNvSpPr>
          <p:nvPr/>
        </p:nvSpPr>
        <p:spPr>
          <a:xfrm>
            <a:off x="467544" y="93335"/>
            <a:ext cx="8229600" cy="7271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r>
              <a:rPr lang="en-GB" dirty="0" smtClean="0"/>
              <a:t>DEPA Group structure</a:t>
            </a:r>
            <a:endParaRPr lang="en-US" dirty="0"/>
          </a:p>
        </p:txBody>
      </p:sp>
      <p:cxnSp>
        <p:nvCxnSpPr>
          <p:cNvPr id="57" name="AutoShape 29"/>
          <p:cNvCxnSpPr>
            <a:cxnSpLocks noChangeShapeType="1"/>
          </p:cNvCxnSpPr>
          <p:nvPr/>
        </p:nvCxnSpPr>
        <p:spPr bwMode="auto">
          <a:xfrm rot="5400000">
            <a:off x="2562822" y="4334032"/>
            <a:ext cx="272351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72270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4312" y="-18256"/>
            <a:ext cx="8992791" cy="1143000"/>
          </a:xfrm>
        </p:spPr>
        <p:txBody>
          <a:bodyPr>
            <a:normAutofit/>
          </a:bodyPr>
          <a:lstStyle/>
          <a:p>
            <a:r>
              <a:rPr lang="en-US" sz="3100" dirty="0"/>
              <a:t>Wholesale gas supply is the key activity of DEPA </a:t>
            </a:r>
            <a:endParaRPr lang="el-GR" sz="3100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370917" y="6234673"/>
            <a:ext cx="374073" cy="34913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endParaRPr lang="en-US" altLang="zh-TW" dirty="0"/>
          </a:p>
        </p:txBody>
      </p:sp>
      <p:sp>
        <p:nvSpPr>
          <p:cNvPr id="7" name="Title 15"/>
          <p:cNvSpPr txBox="1">
            <a:spLocks/>
          </p:cNvSpPr>
          <p:nvPr/>
        </p:nvSpPr>
        <p:spPr>
          <a:xfrm>
            <a:off x="382386" y="8"/>
            <a:ext cx="8354291" cy="7966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endParaRPr lang="en-US" dirty="0"/>
          </a:p>
        </p:txBody>
      </p:sp>
      <p:sp>
        <p:nvSpPr>
          <p:cNvPr id="8" name="Title 15"/>
          <p:cNvSpPr txBox="1">
            <a:spLocks/>
          </p:cNvSpPr>
          <p:nvPr/>
        </p:nvSpPr>
        <p:spPr>
          <a:xfrm>
            <a:off x="272480" y="5085184"/>
            <a:ext cx="4752528" cy="64807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1005505" rtl="0" eaLnBrk="1" latinLnBrk="0" hangingPunct="1">
              <a:spcBef>
                <a:spcPct val="0"/>
              </a:spcBef>
              <a:buNone/>
              <a:defRPr lang="en-US" sz="2400" b="0" kern="1200" baseline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en-GB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DEPA maintains a strong position </a:t>
            </a:r>
            <a:r>
              <a:rPr lang="en-GB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</a:t>
            </a:r>
            <a:r>
              <a:rPr lang="en-GB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the market (~90% market share in 2014)</a:t>
            </a:r>
          </a:p>
        </p:txBody>
      </p:sp>
      <p:sp>
        <p:nvSpPr>
          <p:cNvPr id="9" name="Text Placeholder 7"/>
          <p:cNvSpPr txBox="1">
            <a:spLocks/>
          </p:cNvSpPr>
          <p:nvPr/>
        </p:nvSpPr>
        <p:spPr bwMode="gray">
          <a:xfrm>
            <a:off x="5171353" y="1268766"/>
            <a:ext cx="3865155" cy="323273"/>
          </a:xfrm>
          <a:prstGeom prst="rect">
            <a:avLst/>
          </a:prstGeom>
        </p:spPr>
        <p:txBody>
          <a:bodyPr vert="horz" lIns="82069" tIns="41051" rIns="82069" bIns="41051" rtlCol="0">
            <a:noAutofit/>
          </a:bodyPr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accent2"/>
                </a:solidFill>
                <a:latin typeface="Trebuchet MS" panose="020B0603020202020204" pitchFamily="34" charset="0"/>
              </a:rPr>
              <a:t>Gas sales volumes by customer group in 2014 (bcm)</a:t>
            </a:r>
            <a:endParaRPr lang="en-GB" sz="1200" b="1" baseline="30000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294967295"/>
          </p:nvPr>
        </p:nvSpPr>
        <p:spPr bwMode="gray">
          <a:xfrm>
            <a:off x="200472" y="1592039"/>
            <a:ext cx="4392360" cy="3676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2" algn="just">
              <a:lnSpc>
                <a:spcPct val="120000"/>
              </a:lnSpc>
              <a:spcBef>
                <a:spcPts val="0"/>
              </a:spcBef>
              <a:spcAft>
                <a:spcPct val="0"/>
              </a:spcAft>
            </a:pPr>
            <a:r>
              <a:rPr lang="en-GB" sz="1600" dirty="0">
                <a:latin typeface="Trebuchet MS" panose="020B0603020202020204" pitchFamily="34" charset="0"/>
              </a:rPr>
              <a:t>Gas for power generation remains the dominant market sector (even following recent </a:t>
            </a:r>
            <a:r>
              <a:rPr lang="en-GB" sz="1600" dirty="0" smtClean="0">
                <a:latin typeface="Trebuchet MS" panose="020B0603020202020204" pitchFamily="34" charset="0"/>
              </a:rPr>
              <a:t>significant </a:t>
            </a:r>
            <a:r>
              <a:rPr lang="en-GB" sz="1600" dirty="0">
                <a:latin typeface="Trebuchet MS" panose="020B0603020202020204" pitchFamily="34" charset="0"/>
              </a:rPr>
              <a:t>decrease in gas consumption), </a:t>
            </a:r>
          </a:p>
          <a:p>
            <a:pPr lvl="2" algn="just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</a:pPr>
            <a:r>
              <a:rPr lang="en-GB" sz="1600" dirty="0" smtClean="0">
                <a:latin typeface="Trebuchet MS" panose="020B0603020202020204" pitchFamily="34" charset="0"/>
              </a:rPr>
              <a:t>Industrial sector under pressure but keeps important share</a:t>
            </a:r>
            <a:endParaRPr lang="en-GB" sz="1600" dirty="0">
              <a:latin typeface="Trebuchet MS" panose="020B0603020202020204" pitchFamily="34" charset="0"/>
            </a:endParaRPr>
          </a:p>
          <a:p>
            <a:pPr lvl="2" algn="just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600" dirty="0" smtClean="0">
                <a:latin typeface="Trebuchet MS" panose="020B0603020202020204" pitchFamily="34" charset="0"/>
              </a:rPr>
              <a:t>Retail </a:t>
            </a:r>
            <a:r>
              <a:rPr lang="en-US" sz="1600" dirty="0">
                <a:latin typeface="Trebuchet MS" panose="020B0603020202020204" pitchFamily="34" charset="0"/>
              </a:rPr>
              <a:t>market </a:t>
            </a:r>
            <a:r>
              <a:rPr lang="en-US" sz="1600" dirty="0" smtClean="0">
                <a:latin typeface="Trebuchet MS" panose="020B0603020202020204" pitchFamily="34" charset="0"/>
              </a:rPr>
              <a:t>(EPAs) with increasing </a:t>
            </a:r>
            <a:r>
              <a:rPr lang="en-US" sz="1600" dirty="0">
                <a:latin typeface="Trebuchet MS" panose="020B0603020202020204" pitchFamily="34" charset="0"/>
              </a:rPr>
              <a:t>role in total gas consumption.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ct val="0"/>
              </a:spcAft>
            </a:pPr>
            <a:endParaRPr lang="en-GB" sz="1600" dirty="0">
              <a:latin typeface="Trebuchet MS" panose="020B0603020202020204" pitchFamily="3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803047576"/>
              </p:ext>
            </p:extLst>
          </p:nvPr>
        </p:nvGraphicFramePr>
        <p:xfrm>
          <a:off x="4664301" y="1772921"/>
          <a:ext cx="4392487" cy="344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925328611"/>
              </p:ext>
            </p:extLst>
          </p:nvPr>
        </p:nvGraphicFramePr>
        <p:xfrm>
          <a:off x="5117884" y="1916832"/>
          <a:ext cx="3990715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494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Established relationships with long term supplier base</a:t>
            </a:r>
            <a:endParaRPr lang="el-GR" sz="3100" dirty="0"/>
          </a:p>
        </p:txBody>
      </p:sp>
      <p:sp>
        <p:nvSpPr>
          <p:cNvPr id="5" name="Text Placeholder 7"/>
          <p:cNvSpPr txBox="1">
            <a:spLocks/>
          </p:cNvSpPr>
          <p:nvPr/>
        </p:nvSpPr>
        <p:spPr bwMode="gray">
          <a:xfrm>
            <a:off x="406723" y="4113839"/>
            <a:ext cx="3865155" cy="323273"/>
          </a:xfrm>
          <a:prstGeom prst="rect">
            <a:avLst/>
          </a:prstGeom>
        </p:spPr>
        <p:txBody>
          <a:bodyPr vert="horz" lIns="82077" tIns="41055" rIns="82077" bIns="41055" rtlCol="0">
            <a:normAutofit/>
          </a:bodyPr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accent2"/>
                </a:solidFill>
                <a:latin typeface="Trebuchet MS" panose="020B0603020202020204" pitchFamily="34" charset="0"/>
              </a:rPr>
              <a:t>DEPA long term supply contracts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 bwMode="gray">
          <a:xfrm>
            <a:off x="5169024" y="1444156"/>
            <a:ext cx="4039985" cy="323273"/>
          </a:xfrm>
          <a:prstGeom prst="rect">
            <a:avLst/>
          </a:prstGeom>
        </p:spPr>
        <p:txBody>
          <a:bodyPr lIns="82077" tIns="41055" rIns="82077" bIns="41055"/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accent2"/>
                </a:solidFill>
              </a:rPr>
              <a:t>Natural gas volumes in 2014  by supplier (bcm)</a:t>
            </a:r>
            <a:r>
              <a:rPr lang="en-GB" sz="1200" b="1" baseline="30000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7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7855" y="5645399"/>
            <a:ext cx="6995102" cy="208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969696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3656C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92075" indent="-92075" defTabSz="8715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15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15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15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15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15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15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15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15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n-GB" sz="700" b="1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Note</a:t>
            </a:r>
            <a:endParaRPr lang="en-GB" sz="700" dirty="0">
              <a:solidFill>
                <a:srgbClr val="002060"/>
              </a:solidFill>
              <a:latin typeface="Trebuchet MS" panose="020B0603020202020204" pitchFamily="34" charset="0"/>
              <a:cs typeface="Arial Unicode MS" pitchFamily="34" charset="-128"/>
            </a:endParaRPr>
          </a:p>
          <a:p>
            <a:pPr marL="205276" indent="-205276">
              <a:spcBef>
                <a:spcPct val="0"/>
              </a:spcBef>
              <a:buAutoNum type="arabicPeriod"/>
            </a:pP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Under normal conditions: 1atm, 0</a:t>
            </a: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"/>
              </a:rPr>
              <a:t>°</a:t>
            </a: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C, GCV = 9600 kcal/m</a:t>
            </a:r>
            <a:r>
              <a:rPr lang="en-GB" sz="700" baseline="3000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3</a:t>
            </a: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 @0</a:t>
            </a: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"/>
              </a:rPr>
              <a:t>°</a:t>
            </a:r>
            <a:r>
              <a:rPr lang="en-GB" sz="70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C</a:t>
            </a:r>
          </a:p>
          <a:p>
            <a:pPr marL="0" indent="0">
              <a:spcBef>
                <a:spcPct val="0"/>
              </a:spcBef>
            </a:pPr>
            <a:endParaRPr lang="en-GB" sz="700" dirty="0">
              <a:solidFill>
                <a:srgbClr val="002060"/>
              </a:solidFill>
              <a:cs typeface="Arial Unicode MS" pitchFamily="34" charset="-12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59174283"/>
              </p:ext>
            </p:extLst>
          </p:nvPr>
        </p:nvGraphicFramePr>
        <p:xfrm>
          <a:off x="408426" y="4334277"/>
          <a:ext cx="3513451" cy="102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280"/>
                <a:gridCol w="689253"/>
                <a:gridCol w="673765"/>
                <a:gridCol w="633153"/>
              </a:tblGrid>
              <a:tr h="466443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Contract term</a:t>
                      </a:r>
                      <a:endParaRPr lang="en-GB" sz="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27" marR="83127" marT="41564" marB="41564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GB" sz="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3127" marR="83127" marT="41564" marB="41564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GB" sz="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3127" marR="83127" marT="41564" marB="41564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n-GB" sz="8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3127" marR="83127" marT="41564" marB="41564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332509">
                <a:tc>
                  <a:txBody>
                    <a:bodyPr/>
                    <a:lstStyle/>
                    <a:p>
                      <a:pPr marL="0" marR="0" indent="0" algn="l" defTabSz="10055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Contractual</a:t>
                      </a:r>
                      <a:r>
                        <a:rPr lang="en-GB" sz="8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ACQ (bcm)</a:t>
                      </a:r>
                      <a:r>
                        <a:rPr lang="en-GB" sz="800" b="1" kern="1200" baseline="300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83127" marR="83127" marT="41564" marB="41564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 – 2.5</a:t>
                      </a:r>
                      <a:endParaRPr lang="en-GB" sz="8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3127" marR="83127" marT="41564" marB="41564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0.71</a:t>
                      </a:r>
                    </a:p>
                  </a:txBody>
                  <a:tcPr marL="83127" marR="83127" marT="41564" marB="41564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0.71</a:t>
                      </a:r>
                    </a:p>
                  </a:txBody>
                  <a:tcPr marL="83127" marR="83127" marT="41564" marB="41564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E6E6"/>
                    </a:solidFill>
                  </a:tcPr>
                </a:tc>
              </a:tr>
              <a:tr h="22514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Contract expiry</a:t>
                      </a:r>
                    </a:p>
                  </a:txBody>
                  <a:tcPr marL="83127" marR="83127" marT="41564" marB="41564" anchor="ctr"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2026</a:t>
                      </a:r>
                    </a:p>
                  </a:txBody>
                  <a:tcPr marL="83127" marR="83127" marT="41564" marB="41564" anchor="ctr"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2021</a:t>
                      </a:r>
                    </a:p>
                  </a:txBody>
                  <a:tcPr marL="83127" marR="83127" marT="41564" marB="41564" anchor="ctr"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2021</a:t>
                      </a:r>
                    </a:p>
                  </a:txBody>
                  <a:tcPr marL="83127" marR="83127" marT="41564" marB="41564" anchor="ctr"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http://seeker401.files.wordpress.com/2012/07/gazprom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980" y="4409460"/>
            <a:ext cx="585240" cy="28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://www.kalimadz.com/fr/media/images/sonatrach%20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941" y="4452545"/>
            <a:ext cx="311499" cy="31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6"/>
          <p:cNvSpPr txBox="1">
            <a:spLocks/>
          </p:cNvSpPr>
          <p:nvPr/>
        </p:nvSpPr>
        <p:spPr bwMode="gray">
          <a:xfrm>
            <a:off x="304458" y="1161511"/>
            <a:ext cx="4039985" cy="323273"/>
          </a:xfrm>
          <a:prstGeom prst="rect">
            <a:avLst/>
          </a:prstGeom>
        </p:spPr>
        <p:txBody>
          <a:bodyPr lIns="82077" tIns="41055" rIns="82077" bIns="41055"/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34950" marR="0" indent="-22860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ct val="150000"/>
              <a:buFont typeface="Arial" pitchFamily="34" charset="0"/>
              <a:buChar char="■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57200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b="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92150" marR="0" indent="-23495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Tx/>
              <a:buSzTx/>
              <a:buFont typeface="Times New Roman" pitchFamily="18" charset="0"/>
              <a:buChar char="–"/>
              <a:tabLst/>
              <a:defRPr lang="en-US" sz="1100" kern="0" baseline="0" dirty="0" smtClean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Overview of the supply sources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gray">
          <a:xfrm>
            <a:off x="408422" y="1549931"/>
            <a:ext cx="3794125" cy="20230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 lang="en-US" sz="1100" b="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27013" marR="0" indent="-227013" algn="l" defTabSz="1005505" rtl="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itchFamily="34" charset="0"/>
              <a:buChar char="■"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460375" marR="0" indent="-228600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1"/>
              </a:buClr>
              <a:buSzPct val="125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87388" marR="0" indent="-225425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imes New Roman" pitchFamily="18" charset="0"/>
              <a:buChar char="–"/>
              <a:tabLst/>
              <a:defRPr lang="en-US" sz="11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687388" marR="0" indent="-225425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b="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6pPr>
            <a:lvl7pPr marL="687388" marR="0" indent="-230188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7pPr>
            <a:lvl8pPr marL="687388" marR="0" indent="-227013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8pPr>
            <a:lvl9pPr marL="687388" marR="0" indent="-227013" algn="l" defTabSz="1005505" rtl="0" eaLnBrk="1" fontAlgn="auto" latinLnBrk="0" hangingPunct="1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ct val="84000"/>
              <a:buFont typeface="Times New Roman" pitchFamily="18" charset="0"/>
              <a:buChar char="–"/>
              <a:tabLst/>
              <a:defRPr lang="en-US" sz="1100" kern="0" baseline="0">
                <a:solidFill>
                  <a:schemeClr val="tx1"/>
                </a:solidFill>
                <a:latin typeface="Frutiger 45 Light" pitchFamily="34" charset="0"/>
                <a:ea typeface="+mn-ea"/>
                <a:cs typeface="+mn-cs"/>
              </a:defRPr>
            </a:lvl9pPr>
          </a:lstStyle>
          <a:p>
            <a:pPr lvl="2">
              <a:lnSpc>
                <a:spcPct val="120000"/>
              </a:lnSpc>
              <a:spcBef>
                <a:spcPts val="818"/>
              </a:spcBef>
              <a:spcAft>
                <a:spcPts val="545"/>
              </a:spcAft>
            </a:pPr>
            <a:r>
              <a:rPr lang="en-GB" sz="1400" b="1" dirty="0">
                <a:solidFill>
                  <a:srgbClr val="002060"/>
                </a:solidFill>
                <a:latin typeface="Trebuchet MS" panose="020B0603020202020204" pitchFamily="34" charset="0"/>
              </a:rPr>
              <a:t>DEPA is currently the only company in Greece which actively sources piped gas with long term supply contracts</a:t>
            </a:r>
          </a:p>
          <a:p>
            <a:pPr lvl="2">
              <a:lnSpc>
                <a:spcPct val="120000"/>
              </a:lnSpc>
              <a:spcBef>
                <a:spcPts val="818"/>
              </a:spcBef>
              <a:spcAft>
                <a:spcPts val="545"/>
              </a:spcAft>
            </a:pPr>
            <a:r>
              <a:rPr lang="en-GB" sz="1400" b="1" dirty="0">
                <a:solidFill>
                  <a:srgbClr val="002060"/>
                </a:solidFill>
                <a:latin typeface="Trebuchet MS" panose="020B0603020202020204" pitchFamily="34" charset="0"/>
              </a:rPr>
              <a:t>More than 90% of total DEPA’s gas supplies are from long term contracts offering security of supply</a:t>
            </a:r>
          </a:p>
          <a:p>
            <a:pPr lvl="2">
              <a:lnSpc>
                <a:spcPct val="120000"/>
              </a:lnSpc>
              <a:spcBef>
                <a:spcPts val="818"/>
              </a:spcBef>
              <a:spcAft>
                <a:spcPts val="545"/>
              </a:spcAft>
            </a:pPr>
            <a:r>
              <a:rPr lang="en-GB" sz="1400" b="1" dirty="0">
                <a:solidFill>
                  <a:srgbClr val="002060"/>
                </a:solidFill>
                <a:latin typeface="Trebuchet MS" panose="020B0603020202020204" pitchFamily="34" charset="0"/>
              </a:rPr>
              <a:t>Increasing share of short term supplies can offer additional flexibility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041" y="4453632"/>
            <a:ext cx="304512" cy="31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"/>
          <p:cNvSpPr txBox="1">
            <a:spLocks/>
          </p:cNvSpPr>
          <p:nvPr/>
        </p:nvSpPr>
        <p:spPr>
          <a:xfrm>
            <a:off x="8370917" y="6234673"/>
            <a:ext cx="374073" cy="34913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D7B06F13-C9F5-4868-BD13-694C41C695A7}" type="slidenum">
              <a:rPr lang="zh-TW" altLang="en-US" smtClean="0"/>
              <a:pPr/>
              <a:t>4</a:t>
            </a:fld>
            <a:endParaRPr lang="en-US" altLang="zh-TW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847661815"/>
              </p:ext>
            </p:extLst>
          </p:nvPr>
        </p:nvGraphicFramePr>
        <p:xfrm>
          <a:off x="4389214" y="1767429"/>
          <a:ext cx="4195276" cy="3424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246843596"/>
              </p:ext>
            </p:extLst>
          </p:nvPr>
        </p:nvGraphicFramePr>
        <p:xfrm>
          <a:off x="5385048" y="1478416"/>
          <a:ext cx="3661133" cy="2952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6623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DEPA is a financially strong company</a:t>
            </a:r>
            <a:endParaRPr lang="el-GR" sz="31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014746"/>
              </p:ext>
            </p:extLst>
          </p:nvPr>
        </p:nvGraphicFramePr>
        <p:xfrm>
          <a:off x="632520" y="1268760"/>
          <a:ext cx="5161932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2091861"/>
                <a:gridCol w="1023357"/>
                <a:gridCol w="1023357"/>
                <a:gridCol w="1023357"/>
              </a:tblGrid>
              <a:tr h="213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i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Amounts</a:t>
                      </a:r>
                      <a:r>
                        <a:rPr lang="el-GR" sz="1200" b="1" i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 </a:t>
                      </a:r>
                      <a:r>
                        <a:rPr lang="el-GR" sz="1200" b="1" i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in</a:t>
                      </a:r>
                      <a:r>
                        <a:rPr lang="el-GR" sz="1200" b="1" i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 </a:t>
                      </a:r>
                      <a:r>
                        <a:rPr lang="el-GR" sz="1200" b="1" i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Euro</a:t>
                      </a:r>
                      <a:r>
                        <a:rPr lang="el-GR" sz="1200" b="1" i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 </a:t>
                      </a:r>
                      <a:r>
                        <a:rPr lang="el-GR" sz="1200" b="1" i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millions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2012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2013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2014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Revenues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1.942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1.591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1.159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EBITDA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108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151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83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EBT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111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156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84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Total</a:t>
                      </a: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 </a:t>
                      </a: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Assets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2.702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2.449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2.333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Fixed</a:t>
                      </a: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 </a:t>
                      </a: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Assets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1.736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1.750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1.678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Equity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1.399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1.507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1.473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dirty="0" err="1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Debt</a:t>
                      </a:r>
                      <a:endParaRPr lang="el-GR" sz="1200" b="1" dirty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Calibri"/>
                      </a:endParaRP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100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0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Calibri"/>
                        </a:rPr>
                        <a:t>0</a:t>
                      </a:r>
                    </a:p>
                  </a:txBody>
                  <a:tcPr marL="63305" marR="63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22032" y="-27384"/>
            <a:ext cx="8301046" cy="8316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defTabSz="914004">
              <a:spcBef>
                <a:spcPct val="0"/>
              </a:spcBef>
              <a:buNone/>
              <a:defRPr lang="en-US" sz="2200" b="0" baseline="0"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362823561"/>
              </p:ext>
            </p:extLst>
          </p:nvPr>
        </p:nvGraphicFramePr>
        <p:xfrm>
          <a:off x="5889104" y="1196752"/>
          <a:ext cx="3425143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65943194"/>
              </p:ext>
            </p:extLst>
          </p:nvPr>
        </p:nvGraphicFramePr>
        <p:xfrm>
          <a:off x="5889104" y="3140968"/>
          <a:ext cx="3425143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Slide Number Placeholder 1"/>
          <p:cNvSpPr txBox="1">
            <a:spLocks/>
          </p:cNvSpPr>
          <p:nvPr/>
        </p:nvSpPr>
        <p:spPr>
          <a:xfrm>
            <a:off x="8604454" y="6453462"/>
            <a:ext cx="374073" cy="349135"/>
          </a:xfrm>
          <a:prstGeom prst="rect">
            <a:avLst/>
          </a:prstGeom>
        </p:spPr>
        <p:txBody>
          <a:bodyPr lIns="90302" tIns="45159" rIns="90302" bIns="45159"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B06F13-C9F5-4868-BD13-694C41C695A7}" type="slidenum">
              <a:rPr lang="zh-TW" altLang="en-US" sz="600">
                <a:solidFill>
                  <a:prstClr val="black"/>
                </a:solidFill>
              </a:rPr>
              <a:pPr/>
              <a:t>5</a:t>
            </a:fld>
            <a:endParaRPr lang="en-US" altLang="zh-TW" sz="600" dirty="0">
              <a:solidFill>
                <a:prstClr val="black"/>
              </a:solidFill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085726716"/>
              </p:ext>
            </p:extLst>
          </p:nvPr>
        </p:nvGraphicFramePr>
        <p:xfrm>
          <a:off x="632520" y="3212976"/>
          <a:ext cx="518457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398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36576" y="269081"/>
            <a:ext cx="7948612" cy="85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r>
              <a:rPr lang="en-US" altLang="el-GR" sz="3100" dirty="0" smtClean="0"/>
              <a:t/>
            </a:r>
            <a:br>
              <a:rPr lang="en-US" altLang="el-GR" sz="3100" dirty="0" smtClean="0"/>
            </a:br>
            <a:r>
              <a:rPr lang="en-US" altLang="el-GR" sz="3100" dirty="0" smtClean="0"/>
              <a:t>The Greek gas market has its challenges, </a:t>
            </a:r>
            <a:br>
              <a:rPr lang="en-US" altLang="el-GR" sz="3100" dirty="0" smtClean="0"/>
            </a:br>
            <a:r>
              <a:rPr lang="en-US" altLang="el-GR" sz="3100" dirty="0" smtClean="0"/>
              <a:t>but offers opportunities for growth</a:t>
            </a:r>
          </a:p>
        </p:txBody>
      </p:sp>
      <p:sp>
        <p:nvSpPr>
          <p:cNvPr id="5" name="TextColumnContent"/>
          <p:cNvSpPr>
            <a:spLocks noChangeArrowheads="1"/>
          </p:cNvSpPr>
          <p:nvPr/>
        </p:nvSpPr>
        <p:spPr bwMode="gray">
          <a:xfrm>
            <a:off x="474664" y="2060848"/>
            <a:ext cx="374332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90302" tIns="90302" rIns="90302" bIns="90302"/>
          <a:lstStyle>
            <a:lvl1pPr marL="342900" indent="-3429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284163" indent="-17145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561975" indent="-163513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lvl="1" algn="just"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Slow economic growth hinders gas consumption</a:t>
            </a:r>
          </a:p>
          <a:p>
            <a:pPr lvl="2" algn="just">
              <a:buClr>
                <a:srgbClr val="177B57"/>
              </a:buClr>
              <a:buSzPct val="100000"/>
              <a:buFont typeface="Arial" pitchFamily="34" charset="0"/>
              <a:buChar char="–"/>
            </a:pPr>
            <a:r>
              <a:rPr lang="en-US" altLang="el-GR" sz="1400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Industrial and residential consumers hold back their </a:t>
            </a:r>
            <a:r>
              <a:rPr lang="en-US" altLang="el-GR" sz="1400" dirty="0" smtClean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consumption</a:t>
            </a:r>
          </a:p>
          <a:p>
            <a:pPr marL="398462" lvl="2" indent="0" algn="just">
              <a:buClr>
                <a:srgbClr val="177B57"/>
              </a:buClr>
              <a:buSzPct val="100000"/>
            </a:pPr>
            <a:endParaRPr lang="en-US" altLang="el-GR" sz="1400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lvl="1" algn="just"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Power market restructuring </a:t>
            </a:r>
            <a:r>
              <a:rPr lang="en-US" altLang="el-GR" sz="1400" b="1" dirty="0" smtClean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leads </a:t>
            </a: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to reduced share of gas in power generation</a:t>
            </a:r>
          </a:p>
          <a:p>
            <a:pPr marL="398462" lvl="2" indent="0">
              <a:buClr>
                <a:srgbClr val="177B57"/>
              </a:buClr>
              <a:buSzPct val="100000"/>
            </a:pPr>
            <a:endParaRPr lang="en-US" altLang="el-GR" sz="1400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lvl="2">
              <a:buClr>
                <a:srgbClr val="177B57"/>
              </a:buClr>
              <a:buSzPct val="100000"/>
              <a:buFont typeface="Arial" pitchFamily="34" charset="0"/>
              <a:buChar char="–"/>
            </a:pPr>
            <a:endParaRPr lang="en-US" altLang="el-GR" sz="1400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</p:txBody>
      </p:sp>
      <p:sp>
        <p:nvSpPr>
          <p:cNvPr id="6" name="TextColumnContent"/>
          <p:cNvSpPr>
            <a:spLocks noChangeArrowheads="1"/>
          </p:cNvSpPr>
          <p:nvPr/>
        </p:nvSpPr>
        <p:spPr bwMode="gray">
          <a:xfrm>
            <a:off x="4926013" y="1681165"/>
            <a:ext cx="3797300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90302" tIns="90302" rIns="90302" bIns="90302"/>
          <a:lstStyle>
            <a:lvl1pPr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endParaRPr lang="el-GR" altLang="el-GR" sz="14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7" name="FlowTriangle"/>
          <p:cNvSpPr>
            <a:spLocks noChangeArrowheads="1"/>
          </p:cNvSpPr>
          <p:nvPr/>
        </p:nvSpPr>
        <p:spPr bwMode="gray">
          <a:xfrm rot="10800000">
            <a:off x="871538" y="4005064"/>
            <a:ext cx="2844800" cy="280988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rot="10800000" vert="eaVert" wrap="none" lIns="90302" tIns="45159" rIns="90302" bIns="45159" anchor="ctr"/>
          <a:lstStyle>
            <a:lvl1pPr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endParaRPr lang="el-GR" altLang="el-GR" sz="1400" b="1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19100" y="4388561"/>
            <a:ext cx="3797300" cy="6103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lIns="90302" tIns="88874" rIns="90302" bIns="88874">
            <a:spAutoFit/>
          </a:bodyPr>
          <a:lstStyle>
            <a:lvl1pPr marL="342900" indent="-3429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lvl="1" algn="ctr"/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In 2014, the Greek gas market was 30% below its 2008 </a:t>
            </a:r>
            <a:r>
              <a:rPr lang="en-US" altLang="el-GR" sz="1400" b="1" dirty="0" smtClean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level</a:t>
            </a:r>
            <a:endParaRPr lang="en-US" altLang="el-GR" sz="1400" b="1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</p:txBody>
      </p:sp>
      <p:sp>
        <p:nvSpPr>
          <p:cNvPr id="11" name="TextColumnContent"/>
          <p:cNvSpPr>
            <a:spLocks noChangeArrowheads="1"/>
          </p:cNvSpPr>
          <p:nvPr/>
        </p:nvSpPr>
        <p:spPr bwMode="gray">
          <a:xfrm>
            <a:off x="4926013" y="2060848"/>
            <a:ext cx="4635500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90302" tIns="90302" rIns="90302" bIns="90302"/>
          <a:lstStyle>
            <a:lvl1pPr marL="342900" indent="-3429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284163" indent="-17145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561975" indent="-163513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lvl="1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Greece expected to return to economic growth </a:t>
            </a:r>
          </a:p>
          <a:p>
            <a:pPr lvl="1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Low gas penetration offers large potential for increasing market size</a:t>
            </a:r>
          </a:p>
          <a:p>
            <a:pPr lvl="1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Access to diversified gas sources puts Greece into better position than most of regional peers</a:t>
            </a:r>
          </a:p>
          <a:p>
            <a:pPr lvl="1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•"/>
            </a:pP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Improving connectivity to the region can enhance the regional gas hub position of Greece</a:t>
            </a:r>
          </a:p>
          <a:p>
            <a:pPr lvl="2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–"/>
            </a:pPr>
            <a:endParaRPr lang="en-US" altLang="el-GR" sz="1400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lvl="2">
              <a:spcBef>
                <a:spcPts val="600"/>
              </a:spcBef>
              <a:buClr>
                <a:srgbClr val="177B57"/>
              </a:buClr>
              <a:buSzPct val="100000"/>
              <a:buFont typeface="Arial" pitchFamily="34" charset="0"/>
              <a:buChar char="–"/>
            </a:pPr>
            <a:endParaRPr lang="en-US" altLang="el-GR" sz="1400" dirty="0">
              <a:solidFill>
                <a:srgbClr val="002060"/>
              </a:solidFill>
              <a:latin typeface="Trebuchet MS" panose="020B0603020202020204" pitchFamily="34" charset="0"/>
              <a:ea typeface="MS PGothic" pitchFamily="34" charset="-128"/>
            </a:endParaRPr>
          </a:p>
        </p:txBody>
      </p:sp>
      <p:sp>
        <p:nvSpPr>
          <p:cNvPr id="12" name="FlowTriangle"/>
          <p:cNvSpPr>
            <a:spLocks noChangeArrowheads="1"/>
          </p:cNvSpPr>
          <p:nvPr/>
        </p:nvSpPr>
        <p:spPr bwMode="gray">
          <a:xfrm rot="10800000">
            <a:off x="5429250" y="4005064"/>
            <a:ext cx="2725738" cy="265112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rot="10800000" vert="eaVert" wrap="none" lIns="90302" tIns="45159" rIns="90302" bIns="45159" anchor="ctr"/>
          <a:lstStyle>
            <a:lvl1pPr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endParaRPr lang="el-GR" altLang="el-GR" sz="1400" b="1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16140" y="4364659"/>
            <a:ext cx="3797300" cy="6103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lIns="35578" tIns="88874" rIns="35578" bIns="88874">
            <a:spAutoFit/>
          </a:bodyPr>
          <a:lstStyle>
            <a:lvl1pPr marL="342900" indent="-3429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017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017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lvl="1" algn="ctr"/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Due to structural advantages, Greece offers </a:t>
            </a:r>
            <a:r>
              <a:rPr lang="en-US" altLang="el-GR" sz="1400" b="1" dirty="0" smtClean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strong </a:t>
            </a:r>
            <a:r>
              <a:rPr lang="en-US" altLang="el-GR" sz="1400" b="1" dirty="0">
                <a:solidFill>
                  <a:srgbClr val="002060"/>
                </a:solidFill>
                <a:latin typeface="Trebuchet MS" panose="020B0603020202020204" pitchFamily="34" charset="0"/>
                <a:ea typeface="MS PGothic" pitchFamily="34" charset="-128"/>
              </a:rPr>
              <a:t>growth potential for gas</a:t>
            </a:r>
          </a:p>
        </p:txBody>
      </p:sp>
      <p:sp>
        <p:nvSpPr>
          <p:cNvPr id="16" name="ColumnHeader"/>
          <p:cNvSpPr>
            <a:spLocks noChangeArrowheads="1"/>
          </p:cNvSpPr>
          <p:nvPr/>
        </p:nvSpPr>
        <p:spPr bwMode="gray">
          <a:xfrm>
            <a:off x="349251" y="1340768"/>
            <a:ext cx="4030663" cy="6699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25400" dir="5400000" sx="99000" sy="99000" algn="ctr" rotWithShape="0">
              <a:srgbClr val="177B57"/>
            </a:outerShdw>
          </a:effectLst>
        </p:spPr>
        <p:txBody>
          <a:bodyPr lIns="90302" tIns="90302" rIns="90302" bIns="90302" anchor="b">
            <a:spAutoFit/>
          </a:bodyPr>
          <a:lstStyle/>
          <a:p>
            <a:pPr algn="ctr" defTabSz="90299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rgbClr val="002060"/>
                </a:solidFill>
                <a:latin typeface="Trebuchet MS" panose="020B0603020202020204" pitchFamily="34" charset="0"/>
              </a:rPr>
              <a:t>Greece is facing similar challenges to other European gas markets...</a:t>
            </a:r>
          </a:p>
        </p:txBody>
      </p:sp>
      <p:sp>
        <p:nvSpPr>
          <p:cNvPr id="17" name="ColumnHeader"/>
          <p:cNvSpPr>
            <a:spLocks noChangeArrowheads="1"/>
          </p:cNvSpPr>
          <p:nvPr/>
        </p:nvSpPr>
        <p:spPr bwMode="gray">
          <a:xfrm>
            <a:off x="4932363" y="1318915"/>
            <a:ext cx="3790950" cy="6699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25400" dir="5400000" sx="99000" sy="99000" algn="ctr" rotWithShape="0">
              <a:srgbClr val="177B57"/>
            </a:outerShdw>
          </a:effectLst>
        </p:spPr>
        <p:txBody>
          <a:bodyPr lIns="90302" tIns="90302" rIns="90302" bIns="90302" anchor="b">
            <a:spAutoFit/>
          </a:bodyPr>
          <a:lstStyle/>
          <a:p>
            <a:pPr algn="ctr" defTabSz="90299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rgbClr val="002060"/>
                </a:solidFill>
                <a:latin typeface="Trebuchet MS" panose="020B0603020202020204" pitchFamily="34" charset="0"/>
              </a:rPr>
              <a:t>... but Greece offers some distinctive attractive opportunities</a:t>
            </a:r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 bwMode="auto">
          <a:xfrm>
            <a:off x="8604251" y="6464300"/>
            <a:ext cx="37465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02" tIns="45159" rIns="90302" bIns="45159"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5B7966C1-4E71-43CF-8918-13D838B42FC0}" type="slidenum">
              <a:rPr lang="zh-TW" altLang="en-US" sz="600">
                <a:latin typeface="Frutiger 45 Light"/>
                <a:ea typeface="MS PGothic" pitchFamily="34" charset="-128"/>
              </a:rPr>
              <a:pPr/>
              <a:t>6</a:t>
            </a:fld>
            <a:endParaRPr lang="en-US" altLang="zh-TW" sz="600">
              <a:latin typeface="Frutiger 45 Light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64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44488" y="188640"/>
            <a:ext cx="9217024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060"/>
                </a:solidFill>
                <a:latin typeface="Trebuchet MS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r>
              <a:rPr lang="en-US" sz="2400" dirty="0" smtClean="0"/>
              <a:t>DEPA's vision is to create a solid base for growth and becoming a leading energy retail player with a strong regional position</a:t>
            </a:r>
            <a:endParaRPr lang="en-US" sz="2400" dirty="0"/>
          </a:p>
        </p:txBody>
      </p:sp>
      <p:sp>
        <p:nvSpPr>
          <p:cNvPr id="6" name="takeaway_box"/>
          <p:cNvSpPr>
            <a:spLocks noChangeArrowheads="1"/>
          </p:cNvSpPr>
          <p:nvPr/>
        </p:nvSpPr>
        <p:spPr bwMode="gray">
          <a:xfrm>
            <a:off x="776537" y="4869160"/>
            <a:ext cx="4273866" cy="53181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noFill/>
            <a:miter lim="800000"/>
            <a:headEnd type="none" w="lg" len="lg"/>
            <a:tailEnd type="none" w="lg" len="lg"/>
          </a:ln>
        </p:spPr>
        <p:txBody>
          <a:bodyPr lIns="86155" tIns="43089" rIns="86155" bIns="43089" anchor="ctr" anchorCtr="1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FFFFFF"/>
                </a:solidFill>
                <a:latin typeface="Trebuchet MS" panose="020B0603020202020204" pitchFamily="34" charset="0"/>
                <a:ea typeface="Arial Unicode MS" pitchFamily="34" charset="-128"/>
                <a:cs typeface="Arial" pitchFamily="34" charset="0"/>
              </a:rPr>
              <a:t>Prioritization of efforts is critical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833250" y="1687156"/>
            <a:ext cx="24001" cy="2708803"/>
          </a:xfrm>
          <a:prstGeom prst="straightConnector1">
            <a:avLst/>
          </a:prstGeom>
          <a:noFill/>
          <a:ln w="9525" cap="flat" cmpd="sng" algn="ctr">
            <a:solidFill>
              <a:srgbClr val="808080"/>
            </a:solidFill>
            <a:prstDash val="solid"/>
            <a:tailEnd type="stealth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>
          <a:xfrm>
            <a:off x="857182" y="4394959"/>
            <a:ext cx="3730506" cy="0"/>
          </a:xfrm>
          <a:prstGeom prst="straightConnector1">
            <a:avLst/>
          </a:prstGeom>
          <a:noFill/>
          <a:ln w="9525" cap="flat" cmpd="sng" algn="ctr">
            <a:solidFill>
              <a:srgbClr val="808080"/>
            </a:solidFill>
            <a:prstDash val="solid"/>
            <a:tailEnd type="stealth" w="lg" len="lg"/>
          </a:ln>
          <a:effectLst/>
        </p:spPr>
      </p:cxnSp>
      <p:sp>
        <p:nvSpPr>
          <p:cNvPr id="9" name="Oval 8"/>
          <p:cNvSpPr/>
          <p:nvPr/>
        </p:nvSpPr>
        <p:spPr>
          <a:xfrm>
            <a:off x="984779" y="3399449"/>
            <a:ext cx="580656" cy="44430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DCC05A"/>
            </a:solidFill>
            <a:prstDash val="solid"/>
          </a:ln>
          <a:effectLst/>
        </p:spPr>
        <p:txBody>
          <a:bodyPr lIns="0" tIns="80787" rIns="0" bIns="80787" rtlCol="0" anchor="ctr" anchorCtr="0"/>
          <a:lstStyle/>
          <a:p>
            <a:pPr algn="ctr" defTabSz="820639">
              <a:defRPr/>
            </a:pPr>
            <a:r>
              <a:rPr lang="en-US" sz="1100" b="1" kern="0" dirty="0" err="1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DEPA</a:t>
            </a:r>
            <a:endParaRPr lang="en-US" sz="1100" b="1" kern="0" dirty="0">
              <a:solidFill>
                <a:srgbClr val="002060"/>
              </a:solidFill>
              <a:latin typeface="Trebuchet MS" panose="020B0603020202020204" pitchFamily="34" charset="0"/>
              <a:cs typeface="Arial" pitchFamily="34" charset="0"/>
            </a:endParaRPr>
          </a:p>
          <a:p>
            <a:pPr algn="ctr" defTabSz="820639">
              <a:defRPr/>
            </a:pPr>
            <a:r>
              <a:rPr lang="en-US" sz="1100" b="1" kern="0" dirty="0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now </a:t>
            </a:r>
          </a:p>
        </p:txBody>
      </p:sp>
      <p:sp>
        <p:nvSpPr>
          <p:cNvPr id="10" name="Right Arrow 9"/>
          <p:cNvSpPr/>
          <p:nvPr/>
        </p:nvSpPr>
        <p:spPr>
          <a:xfrm rot="20102883">
            <a:off x="1446829" y="2200602"/>
            <a:ext cx="2510441" cy="63707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rgbClr val="79A2B3"/>
            </a:solidFill>
            <a:prstDash val="solid"/>
          </a:ln>
          <a:effectLst/>
        </p:spPr>
        <p:txBody>
          <a:bodyPr lIns="82063" tIns="80787" rIns="82063" bIns="80787" rtlCol="0" anchor="ctr" anchorCtr="0"/>
          <a:lstStyle/>
          <a:p>
            <a:pPr algn="ctr" defTabSz="820639">
              <a:defRPr/>
            </a:pPr>
            <a:endParaRPr lang="en-US" sz="13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Explosion 1 10"/>
          <p:cNvSpPr/>
          <p:nvPr/>
        </p:nvSpPr>
        <p:spPr>
          <a:xfrm>
            <a:off x="3826190" y="1484784"/>
            <a:ext cx="1137118" cy="1180715"/>
          </a:xfrm>
          <a:prstGeom prst="irregularSeal1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rgbClr val="DC6E00"/>
            </a:solidFill>
            <a:prstDash val="solid"/>
          </a:ln>
          <a:effectLst/>
        </p:spPr>
        <p:txBody>
          <a:bodyPr lIns="0" tIns="80787" rIns="0" bIns="80787" rtlCol="0" anchor="ctr" anchorCtr="0"/>
          <a:lstStyle/>
          <a:p>
            <a:pPr algn="ctr" defTabSz="820639">
              <a:defRPr/>
            </a:pPr>
            <a:r>
              <a:rPr lang="en-US" sz="1100" b="1" kern="0" dirty="0" err="1">
                <a:solidFill>
                  <a:srgbClr val="FFFFFF"/>
                </a:solidFill>
                <a:latin typeface="Trebuchet MS" panose="020B0603020202020204" pitchFamily="34" charset="0"/>
                <a:cs typeface="Arial" pitchFamily="34" charset="0"/>
              </a:rPr>
              <a:t>DEPA</a:t>
            </a:r>
            <a:r>
              <a:rPr lang="en-US" sz="1100" b="1" kern="0" dirty="0">
                <a:solidFill>
                  <a:srgbClr val="FFFFFF"/>
                </a:solidFill>
                <a:latin typeface="Trebuchet MS" panose="020B0603020202020204" pitchFamily="34" charset="0"/>
                <a:cs typeface="Arial" pitchFamily="34" charset="0"/>
              </a:rPr>
              <a:t> in the future</a:t>
            </a:r>
          </a:p>
        </p:txBody>
      </p:sp>
      <p:sp>
        <p:nvSpPr>
          <p:cNvPr id="12" name="NumberBall"/>
          <p:cNvSpPr>
            <a:spLocks noChangeArrowheads="1"/>
          </p:cNvSpPr>
          <p:nvPr/>
        </p:nvSpPr>
        <p:spPr bwMode="gray">
          <a:xfrm>
            <a:off x="1586464" y="2900246"/>
            <a:ext cx="261818" cy="261818"/>
          </a:xfrm>
          <a:prstGeom prst="ellipse">
            <a:avLst/>
          </a:prstGeom>
          <a:solidFill>
            <a:srgbClr val="9C3328"/>
          </a:solidFill>
          <a:ln w="9525" algn="ctr">
            <a:solidFill>
              <a:srgbClr val="9C3328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3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grpSp>
        <p:nvGrpSpPr>
          <p:cNvPr id="13" name="Group 31"/>
          <p:cNvGrpSpPr/>
          <p:nvPr/>
        </p:nvGrpSpPr>
        <p:grpSpPr>
          <a:xfrm>
            <a:off x="4902186" y="2294778"/>
            <a:ext cx="3112538" cy="1079040"/>
            <a:chOff x="5392404" y="4318755"/>
            <a:chExt cx="3423792" cy="1186944"/>
          </a:xfrm>
        </p:grpSpPr>
        <p:sp>
          <p:nvSpPr>
            <p:cNvPr id="14" name="TextBox 13"/>
            <p:cNvSpPr txBox="1"/>
            <p:nvPr/>
          </p:nvSpPr>
          <p:spPr>
            <a:xfrm>
              <a:off x="5555435" y="4374742"/>
              <a:ext cx="3260761" cy="113095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79A2B3"/>
              </a:solidFill>
            </a:ln>
          </p:spPr>
          <p:txBody>
            <a:bodyPr wrap="square" tIns="90000" rIns="0" bIns="90000" rtlCol="0" anchor="ctr">
              <a:spAutoFit/>
            </a:bodyPr>
            <a:lstStyle/>
            <a:p>
              <a:r>
                <a:rPr lang="en-US" sz="1100" b="1" dirty="0">
                  <a:solidFill>
                    <a:srgbClr val="002060"/>
                  </a:solidFill>
                  <a:latin typeface="Trebuchet MS" panose="020B0603020202020204" pitchFamily="34" charset="0"/>
                  <a:cs typeface="Arial" pitchFamily="34" charset="0"/>
                </a:rPr>
                <a:t>Earn the right to grow</a:t>
              </a:r>
            </a:p>
            <a:p>
              <a:pPr marL="259306" lvl="1" indent="-156723" fontAlgn="base">
                <a:buClr>
                  <a:srgbClr val="177B57"/>
                </a:buClr>
                <a:buSzPct val="100000"/>
                <a:buFont typeface="Arial"/>
                <a:buChar char="•"/>
              </a:pPr>
              <a:r>
                <a:rPr lang="en-US" sz="1100" dirty="0">
                  <a:solidFill>
                    <a:srgbClr val="002060"/>
                  </a:solidFill>
                  <a:latin typeface="Trebuchet MS" panose="020B0603020202020204" pitchFamily="34" charset="0"/>
                  <a:cs typeface="Arial" pitchFamily="34" charset="0"/>
                </a:rPr>
                <a:t>Transform </a:t>
              </a:r>
              <a:r>
                <a:rPr lang="en-US" sz="1100" dirty="0" err="1">
                  <a:solidFill>
                    <a:srgbClr val="002060"/>
                  </a:solidFill>
                  <a:latin typeface="Trebuchet MS" panose="020B0603020202020204" pitchFamily="34" charset="0"/>
                  <a:cs typeface="Arial" pitchFamily="34" charset="0"/>
                </a:rPr>
                <a:t>DEPA's</a:t>
              </a:r>
              <a:r>
                <a:rPr lang="en-US" sz="1100" dirty="0">
                  <a:solidFill>
                    <a:srgbClr val="002060"/>
                  </a:solidFill>
                  <a:latin typeface="Trebuchet MS" panose="020B0603020202020204" pitchFamily="34" charset="0"/>
                  <a:cs typeface="Arial" pitchFamily="34" charset="0"/>
                </a:rPr>
                <a:t> way of doing business and the organization to tackle new challenges and competitors in the market</a:t>
              </a:r>
            </a:p>
          </p:txBody>
        </p:sp>
        <p:sp>
          <p:nvSpPr>
            <p:cNvPr id="15" name="NumberBall"/>
            <p:cNvSpPr>
              <a:spLocks noChangeArrowheads="1"/>
            </p:cNvSpPr>
            <p:nvPr/>
          </p:nvSpPr>
          <p:spPr bwMode="gray">
            <a:xfrm>
              <a:off x="5392404" y="4318755"/>
              <a:ext cx="288000" cy="288000"/>
            </a:xfrm>
            <a:prstGeom prst="ellipse">
              <a:avLst/>
            </a:prstGeom>
            <a:solidFill>
              <a:srgbClr val="9C3328"/>
            </a:solidFill>
            <a:ln w="9525" algn="ctr">
              <a:solidFill>
                <a:srgbClr val="9C3328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3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50402" y="3419659"/>
            <a:ext cx="2964328" cy="12229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5BAD82"/>
            </a:solidFill>
          </a:ln>
        </p:spPr>
        <p:txBody>
          <a:bodyPr wrap="square" lIns="82063" tIns="80787" rIns="0" bIns="80787" rtlCol="0" anchor="ctr">
            <a:noAutofit/>
          </a:bodyPr>
          <a:lstStyle/>
          <a:p>
            <a:pPr defTabSz="820639">
              <a:buClr>
                <a:srgbClr val="000000"/>
              </a:buClr>
              <a:buSzPct val="100000"/>
              <a:defRPr/>
            </a:pPr>
            <a:r>
              <a:rPr lang="en-US" sz="1100" b="1" kern="0" dirty="0">
                <a:solidFill>
                  <a:srgbClr val="002060"/>
                </a:solidFill>
                <a:latin typeface="Trebuchet MS" panose="020B0603020202020204" pitchFamily="34" charset="0"/>
                <a:cs typeface="Arial Unicode MS" pitchFamily="34" charset="-128"/>
              </a:rPr>
              <a:t>Become a leading player in energy retail with a strong regional position</a:t>
            </a:r>
          </a:p>
          <a:p>
            <a:pPr marL="259306" lvl="1" indent="-156723" defTabSz="820639">
              <a:buClr>
                <a:srgbClr val="177B57"/>
              </a:buClr>
              <a:buSzPct val="100000"/>
              <a:buFont typeface="Arial"/>
              <a:buChar char="•"/>
              <a:defRPr/>
            </a:pPr>
            <a:r>
              <a:rPr lang="en-US" sz="1100" kern="0" dirty="0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Defend and ultimately enhance leading position  by developing closer ties with customers</a:t>
            </a:r>
          </a:p>
          <a:p>
            <a:pPr marL="259306" lvl="1" indent="-156723" defTabSz="820639">
              <a:buClr>
                <a:srgbClr val="177B57"/>
              </a:buClr>
              <a:buSzPct val="100000"/>
              <a:buFont typeface="Arial"/>
              <a:buChar char="•"/>
              <a:defRPr/>
            </a:pPr>
            <a:r>
              <a:rPr lang="en-US" sz="1100" kern="0" dirty="0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Strengthen regional position by focusing the development of strategic assets</a:t>
            </a:r>
          </a:p>
        </p:txBody>
      </p:sp>
      <p:sp>
        <p:nvSpPr>
          <p:cNvPr id="17" name="NumberBall"/>
          <p:cNvSpPr>
            <a:spLocks noChangeArrowheads="1"/>
          </p:cNvSpPr>
          <p:nvPr/>
        </p:nvSpPr>
        <p:spPr bwMode="gray">
          <a:xfrm>
            <a:off x="4891736" y="3291188"/>
            <a:ext cx="261818" cy="261818"/>
          </a:xfrm>
          <a:prstGeom prst="ellipse">
            <a:avLst/>
          </a:prstGeom>
          <a:solidFill>
            <a:srgbClr val="9C3328"/>
          </a:solidFill>
          <a:ln w="9525" algn="ctr">
            <a:solidFill>
              <a:srgbClr val="9C3328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3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85380" y="4350551"/>
            <a:ext cx="451063" cy="317040"/>
          </a:xfrm>
          <a:prstGeom prst="rect">
            <a:avLst/>
          </a:prstGeom>
          <a:noFill/>
        </p:spPr>
        <p:txBody>
          <a:bodyPr wrap="none" lIns="82063" tIns="80787" rIns="82063" bIns="80787" rtlCol="0" anchor="t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9444" y="1733211"/>
            <a:ext cx="491139" cy="317040"/>
          </a:xfrm>
          <a:prstGeom prst="rect">
            <a:avLst/>
          </a:prstGeom>
          <a:noFill/>
        </p:spPr>
        <p:txBody>
          <a:bodyPr wrap="none" lIns="82063" tIns="80787" rIns="82063" bIns="80787" rtlCol="0" anchor="t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Value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50402" y="1317716"/>
            <a:ext cx="2964328" cy="83674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DC6E00"/>
            </a:solidFill>
          </a:ln>
        </p:spPr>
        <p:txBody>
          <a:bodyPr wrap="square" lIns="82063" tIns="80787" rIns="82063" bIns="80787" rtlCol="0" anchor="ctr">
            <a:noAutofit/>
          </a:bodyPr>
          <a:lstStyle/>
          <a:p>
            <a:pPr marL="76930" lvl="1" fontAlgn="base">
              <a:buClr>
                <a:srgbClr val="177B57"/>
              </a:buClr>
              <a:buSzPct val="100000"/>
            </a:pPr>
            <a:r>
              <a:rPr lang="en-US" sz="1100" dirty="0" err="1">
                <a:solidFill>
                  <a:srgbClr val="FFFFFF"/>
                </a:solidFill>
                <a:latin typeface="Trebuchet MS" panose="020B0603020202020204" pitchFamily="34" charset="0"/>
                <a:cs typeface="Arial" pitchFamily="34" charset="0"/>
              </a:rPr>
              <a:t>DEPA</a:t>
            </a:r>
            <a:r>
              <a:rPr lang="en-US" sz="1100" dirty="0">
                <a:solidFill>
                  <a:srgbClr val="FFFFFF"/>
                </a:solidFill>
                <a:latin typeface="Trebuchet MS" panose="020B0603020202020204" pitchFamily="34" charset="0"/>
                <a:cs typeface="Arial" pitchFamily="34" charset="0"/>
              </a:rPr>
              <a:t> to become a leading energy company with a strengthened strategic and diverse position in the Greek energy market and with sizeable regional activity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89032" y="1317716"/>
            <a:ext cx="759572" cy="836747"/>
          </a:xfrm>
          <a:prstGeom prst="rect">
            <a:avLst/>
          </a:prstGeom>
          <a:noFill/>
          <a:ln>
            <a:noFill/>
          </a:ln>
          <a:effectLst>
            <a:outerShdw dist="38100" sx="82000" sy="82000" algn="l" rotWithShape="0">
              <a:prstClr val="black">
                <a:alpha val="40000"/>
              </a:prstClr>
            </a:outerShdw>
          </a:effectLst>
        </p:spPr>
        <p:txBody>
          <a:bodyPr wrap="square" lIns="48432" tIns="80787" rIns="0" bIns="80787" rtlCol="0" anchor="ctr">
            <a:noAutofit/>
          </a:bodyPr>
          <a:lstStyle/>
          <a:p>
            <a:pPr marL="0" lvl="1" fontAlgn="base">
              <a:buClr>
                <a:srgbClr val="177B57"/>
              </a:buClr>
              <a:buSzPct val="100000"/>
            </a:pPr>
            <a:r>
              <a:rPr lang="en-US" sz="1000" b="1" i="1" dirty="0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Strategic vision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089032" y="1317716"/>
            <a:ext cx="0" cy="836747"/>
          </a:xfrm>
          <a:prstGeom prst="line">
            <a:avLst/>
          </a:prstGeom>
          <a:noFill/>
          <a:ln w="22225" cap="flat" cmpd="sng" algn="ctr">
            <a:solidFill>
              <a:srgbClr val="808080"/>
            </a:solidFill>
            <a:prstDash val="soli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086429" y="2626442"/>
            <a:ext cx="759572" cy="1845884"/>
          </a:xfrm>
          <a:prstGeom prst="rect">
            <a:avLst/>
          </a:prstGeom>
          <a:noFill/>
          <a:ln>
            <a:noFill/>
          </a:ln>
          <a:effectLst>
            <a:outerShdw dist="38100" sx="82000" sy="82000" algn="l" rotWithShape="0">
              <a:prstClr val="black">
                <a:alpha val="40000"/>
              </a:prstClr>
            </a:outerShdw>
          </a:effectLst>
        </p:spPr>
        <p:txBody>
          <a:bodyPr wrap="square" lIns="48432" tIns="80787" rIns="0" bIns="80787" rtlCol="0" anchor="ctr">
            <a:noAutofit/>
          </a:bodyPr>
          <a:lstStyle/>
          <a:p>
            <a:pPr marL="0" lvl="1" fontAlgn="base">
              <a:buClr>
                <a:srgbClr val="177B57"/>
              </a:buClr>
              <a:buSzPct val="100000"/>
            </a:pPr>
            <a:r>
              <a:rPr lang="en-US" sz="1000" b="1" i="1" dirty="0">
                <a:solidFill>
                  <a:srgbClr val="002060"/>
                </a:solidFill>
                <a:latin typeface="Trebuchet MS" panose="020B0603020202020204" pitchFamily="34" charset="0"/>
                <a:cs typeface="Arial" pitchFamily="34" charset="0"/>
              </a:rPr>
              <a:t>Strategic directions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8089032" y="2456279"/>
            <a:ext cx="0" cy="2192727"/>
          </a:xfrm>
          <a:prstGeom prst="line">
            <a:avLst/>
          </a:prstGeom>
          <a:noFill/>
          <a:ln w="22225" cap="flat" cmpd="sng" algn="ctr">
            <a:solidFill>
              <a:srgbClr val="808080"/>
            </a:solidFill>
            <a:prstDash val="solid"/>
          </a:ln>
          <a:effectLst/>
        </p:spPr>
      </p:cxnSp>
      <p:sp>
        <p:nvSpPr>
          <p:cNvPr id="25" name="Right Arrow 24"/>
          <p:cNvSpPr/>
          <p:nvPr/>
        </p:nvSpPr>
        <p:spPr>
          <a:xfrm rot="20102883">
            <a:off x="1709101" y="2843526"/>
            <a:ext cx="2510441" cy="63707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rgbClr val="5BAD82"/>
            </a:solidFill>
            <a:prstDash val="solid"/>
          </a:ln>
          <a:effectLst/>
        </p:spPr>
        <p:txBody>
          <a:bodyPr lIns="82063" tIns="80787" rIns="82063" bIns="80787" rtlCol="0" anchor="ctr" anchorCtr="0"/>
          <a:lstStyle/>
          <a:p>
            <a:pPr algn="ctr" defTabSz="820639">
              <a:defRPr/>
            </a:pPr>
            <a:endParaRPr lang="en-US" sz="13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NumberBall"/>
          <p:cNvSpPr>
            <a:spLocks noChangeArrowheads="1"/>
          </p:cNvSpPr>
          <p:nvPr/>
        </p:nvSpPr>
        <p:spPr bwMode="gray">
          <a:xfrm>
            <a:off x="1801813" y="3554163"/>
            <a:ext cx="261818" cy="261818"/>
          </a:xfrm>
          <a:prstGeom prst="ellipse">
            <a:avLst/>
          </a:prstGeom>
          <a:solidFill>
            <a:srgbClr val="9C3328"/>
          </a:solidFill>
          <a:ln w="9525" algn="ctr">
            <a:solidFill>
              <a:srgbClr val="9C3328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3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441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545870" y="1196752"/>
            <a:ext cx="4392488" cy="1822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DEPA’s </a:t>
            </a:r>
            <a:r>
              <a:rPr lang="en-US" sz="2800" dirty="0" smtClean="0"/>
              <a:t>strategic initiatives to be implemented through an ambitious </a:t>
            </a:r>
            <a:r>
              <a:rPr lang="en-US" sz="2800" dirty="0"/>
              <a:t>investment plan </a:t>
            </a:r>
            <a:endParaRPr lang="el-G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49926" y="1553887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Expand gas 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distribution 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networks </a:t>
            </a:r>
            <a:endParaRPr lang="en-US" sz="22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€ 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8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4 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8464" y="5013176"/>
            <a:ext cx="964907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clear targets of the investment plan combined with the acquired </a:t>
            </a:r>
            <a:r>
              <a:rPr lang="en-US" dirty="0" smtClean="0">
                <a:solidFill>
                  <a:schemeClr val="accent1"/>
                </a:solidFill>
              </a:rPr>
              <a:t>experience, </a:t>
            </a:r>
            <a:r>
              <a:rPr lang="en-US" dirty="0">
                <a:solidFill>
                  <a:schemeClr val="accent1"/>
                </a:solidFill>
              </a:rPr>
              <a:t>through </a:t>
            </a:r>
            <a:r>
              <a:rPr lang="en-US" b="1" dirty="0">
                <a:solidFill>
                  <a:schemeClr val="accent1"/>
                </a:solidFill>
              </a:rPr>
              <a:t>strategic partnerships</a:t>
            </a:r>
            <a:r>
              <a:rPr lang="en-US" dirty="0">
                <a:solidFill>
                  <a:schemeClr val="accent1"/>
                </a:solidFill>
              </a:rPr>
              <a:t>, could transform DEPA to a leading player in the energy retail market  </a:t>
            </a:r>
            <a:endParaRPr lang="el-GR" dirty="0">
              <a:solidFill>
                <a:schemeClr val="accent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097016" y="1196752"/>
            <a:ext cx="4392488" cy="1822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TextBox 12"/>
          <p:cNvSpPr txBox="1"/>
          <p:nvPr/>
        </p:nvSpPr>
        <p:spPr>
          <a:xfrm>
            <a:off x="5673080" y="1484784"/>
            <a:ext cx="33843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CNG/LNG for the supply</a:t>
            </a:r>
          </a:p>
          <a:p>
            <a:pPr algn="ctr"/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of remote areas 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/ 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LNG for maritime use</a:t>
            </a:r>
            <a:endParaRPr lang="en-US" sz="22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€ 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120 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m</a:t>
            </a:r>
          </a:p>
        </p:txBody>
      </p:sp>
      <p:sp>
        <p:nvSpPr>
          <p:cNvPr id="14" name="Oval 13"/>
          <p:cNvSpPr/>
          <p:nvPr/>
        </p:nvSpPr>
        <p:spPr>
          <a:xfrm>
            <a:off x="560512" y="3046894"/>
            <a:ext cx="4392488" cy="1822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/>
          <p:cNvSpPr/>
          <p:nvPr/>
        </p:nvSpPr>
        <p:spPr>
          <a:xfrm>
            <a:off x="5249416" y="3068960"/>
            <a:ext cx="4392488" cy="1822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TextBox 15"/>
          <p:cNvSpPr txBox="1"/>
          <p:nvPr/>
        </p:nvSpPr>
        <p:spPr>
          <a:xfrm>
            <a:off x="5673080" y="3401124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Strategic assets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Aegean LNG / IGB system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€ 480 m </a:t>
            </a:r>
            <a:endParaRPr lang="en-US" sz="22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4568" y="3595663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Gas for road 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transport 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€ 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55 m</a:t>
            </a:r>
          </a:p>
        </p:txBody>
      </p:sp>
    </p:spTree>
    <p:extLst>
      <p:ext uri="{BB962C8B-B14F-4D97-AF65-F5344CB8AC3E}">
        <p14:creationId xmlns:p14="http://schemas.microsoft.com/office/powerpoint/2010/main" val="168133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Greece’s role in the Southeastern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Mediterranean </a:t>
            </a:r>
            <a:r>
              <a:rPr lang="en-US" sz="2800" dirty="0"/>
              <a:t>Region</a:t>
            </a:r>
            <a:endParaRPr lang="el-GR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1" y="1268760"/>
            <a:ext cx="4680519" cy="366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673080" y="1268760"/>
            <a:ext cx="3816424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Greece has a is strategic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geographic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position in the Southeastern Mediterranean Region and aspires to play a significant role in the wider region’s energy policy.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673080" y="3068960"/>
            <a:ext cx="3816424" cy="18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Towards the same goal , Greece through its relations with the neighboring countries will further contribute to the security of energy supply and diversification of the wider region.</a:t>
            </a:r>
          </a:p>
        </p:txBody>
      </p:sp>
    </p:spTree>
    <p:extLst>
      <p:ext uri="{BB962C8B-B14F-4D97-AF65-F5344CB8AC3E}">
        <p14:creationId xmlns:p14="http://schemas.microsoft.com/office/powerpoint/2010/main" val="40760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 PARENT" val="Object 43"/>
  <p:tag name="SOURCE" val="Text Box 121"/>
  <p:tag name="FONT STYLE" val="SANS SERI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05.2076"/>
  <p:tag name="DEFAULTLEFT" val="157.3805"/>
  <p:tag name="DEFAULTHEIGHT" val="370.8913"/>
  <p:tag name="DEFAULTWIDTH" val="588.48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35.996"/>
  <p:tag name="DEFAULTLEFT" val="481.2632"/>
  <p:tag name="DEFAULTHEIGHT" val="172.754"/>
  <p:tag name="DEFAULTWIDTH" val="30.31583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Χαρτί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1168</Words>
  <Application>Microsoft Office PowerPoint</Application>
  <PresentationFormat>A4 Paper (210x297 mm)</PresentationFormat>
  <Paragraphs>252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Θέμα του Office</vt:lpstr>
      <vt:lpstr>DEPA’s Role  in the Southeastern Mediterranean Region</vt:lpstr>
      <vt:lpstr>PowerPoint Presentation</vt:lpstr>
      <vt:lpstr>Wholesale gas supply is the key activity of DEPA </vt:lpstr>
      <vt:lpstr>Established relationships with long term supplier base</vt:lpstr>
      <vt:lpstr>DEPA is a financially strong company</vt:lpstr>
      <vt:lpstr>PowerPoint Presentation</vt:lpstr>
      <vt:lpstr>PowerPoint Presentation</vt:lpstr>
      <vt:lpstr>DEPA’s strategic initiatives to be implemented through an ambitious investment plan </vt:lpstr>
      <vt:lpstr>Greece’s role in the Southeastern  Mediterranean Region</vt:lpstr>
      <vt:lpstr>DEPA’s key international projects</vt:lpstr>
      <vt:lpstr>Aegean LNG / IGB Summary Characteristics</vt:lpstr>
      <vt:lpstr>Opportunity for the users of Aegean LNG / IGB system to capture the SEE market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Sofia Tzirou</dc:creator>
  <cp:lastModifiedBy>Σπανδώνη Βενετία\Venetia Spandoni</cp:lastModifiedBy>
  <cp:revision>307</cp:revision>
  <dcterms:created xsi:type="dcterms:W3CDTF">2010-11-19T08:16:57Z</dcterms:created>
  <dcterms:modified xsi:type="dcterms:W3CDTF">2015-06-04T07:27:44Z</dcterms:modified>
</cp:coreProperties>
</file>