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32" r:id="rId1"/>
  </p:sldMasterIdLst>
  <p:notesMasterIdLst>
    <p:notesMasterId r:id="rId9"/>
  </p:notesMasterIdLst>
  <p:sldIdLst>
    <p:sldId id="295" r:id="rId2"/>
    <p:sldId id="482" r:id="rId3"/>
    <p:sldId id="485" r:id="rId4"/>
    <p:sldId id="481" r:id="rId5"/>
    <p:sldId id="488" r:id="rId6"/>
    <p:sldId id="480" r:id="rId7"/>
    <p:sldId id="487" r:id="rId8"/>
  </p:sldIdLst>
  <p:sldSz cx="9906000" cy="6858000" type="A4"/>
  <p:notesSz cx="6810375" cy="99425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5">
          <p15:clr>
            <a:srgbClr val="A4A3A4"/>
          </p15:clr>
        </p15:guide>
        <p15:guide id="2" orient="horz" pos="2221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3120">
          <p15:clr>
            <a:srgbClr val="A4A3A4"/>
          </p15:clr>
        </p15:guide>
        <p15:guide id="5" orient="horz" pos="1097">
          <p15:clr>
            <a:srgbClr val="A4A3A4"/>
          </p15:clr>
        </p15:guide>
        <p15:guide id="6" orient="horz" pos="2244">
          <p15:clr>
            <a:srgbClr val="A4A3A4"/>
          </p15:clr>
        </p15:guide>
        <p15:guide id="7" orient="horz" pos="846">
          <p15:clr>
            <a:srgbClr val="A4A3A4"/>
          </p15:clr>
        </p15:guide>
        <p15:guide id="8" orient="horz" pos="1110">
          <p15:clr>
            <a:srgbClr val="A4A3A4"/>
          </p15:clr>
        </p15:guide>
        <p15:guide id="9" orient="horz" pos="1224">
          <p15:clr>
            <a:srgbClr val="A4A3A4"/>
          </p15:clr>
        </p15:guide>
        <p15:guide id="10" orient="horz" pos="2348">
          <p15:clr>
            <a:srgbClr val="A4A3A4"/>
          </p15:clr>
        </p15:guide>
        <p15:guide id="11" orient="horz" pos="892">
          <p15:clr>
            <a:srgbClr val="A4A3A4"/>
          </p15:clr>
        </p15:guide>
        <p15:guide id="12" orient="horz" pos="4030">
          <p15:clr>
            <a:srgbClr val="A4A3A4"/>
          </p15:clr>
        </p15:guide>
        <p15:guide id="13" orient="horz" pos="730">
          <p15:clr>
            <a:srgbClr val="A4A3A4"/>
          </p15:clr>
        </p15:guide>
        <p15:guide id="14" orient="horz" pos="1457">
          <p15:clr>
            <a:srgbClr val="A4A3A4"/>
          </p15:clr>
        </p15:guide>
        <p15:guide id="15" pos="1018">
          <p15:clr>
            <a:srgbClr val="A4A3A4"/>
          </p15:clr>
        </p15:guide>
        <p15:guide id="16" pos="3544">
          <p15:clr>
            <a:srgbClr val="A4A3A4"/>
          </p15:clr>
        </p15:guide>
        <p15:guide id="17" pos="615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305"/>
    <a:srgbClr val="053BA2"/>
    <a:srgbClr val="FF6900"/>
    <a:srgbClr val="003598"/>
    <a:srgbClr val="8B968E"/>
    <a:srgbClr val="C2F4E2"/>
    <a:srgbClr val="8EC6A1"/>
    <a:srgbClr val="5BAD82"/>
    <a:srgbClr val="FF3300"/>
    <a:srgbClr val="D3D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89" autoAdjust="0"/>
    <p:restoredTop sz="83221" autoAdjust="0"/>
  </p:normalViewPr>
  <p:slideViewPr>
    <p:cSldViewPr snapToGrid="0" showGuides="1">
      <p:cViewPr varScale="1">
        <p:scale>
          <a:sx n="63" d="100"/>
          <a:sy n="63" d="100"/>
        </p:scale>
        <p:origin x="492" y="60"/>
      </p:cViewPr>
      <p:guideLst>
        <p:guide orient="horz" pos="1155"/>
        <p:guide orient="horz" pos="2221"/>
        <p:guide orient="horz" pos="3132"/>
        <p:guide pos="3120"/>
        <p:guide orient="horz" pos="1097"/>
        <p:guide orient="horz" pos="2244"/>
        <p:guide orient="horz" pos="846"/>
        <p:guide orient="horz" pos="1110"/>
        <p:guide orient="horz" pos="1224"/>
        <p:guide orient="horz" pos="2348"/>
        <p:guide orient="horz" pos="892"/>
        <p:guide orient="horz" pos="4030"/>
        <p:guide orient="horz" pos="730"/>
        <p:guide orient="horz" pos="1457"/>
        <p:guide pos="1018"/>
        <p:guide pos="3544"/>
        <p:guide pos="61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254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'By Year (2014-1985)'!$C$10</c:f>
              <c:strCache>
                <c:ptCount val="1"/>
                <c:pt idx="0">
                  <c:v>Turnover</c:v>
                </c:pt>
              </c:strCache>
            </c:strRef>
          </c:tx>
          <c:spPr>
            <a:ln w="34925" cap="rnd">
              <a:solidFill>
                <a:schemeClr val="accent4"/>
              </a:solidFill>
              <a:round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marker>
            <c:symbol val="none"/>
          </c:marker>
          <c:cat>
            <c:numRef>
              <c:f>'By Year (2014-1985)'!$D$9:$BA$9</c:f>
              <c:numCache>
                <c:formatCode>m/d/yyyy</c:formatCode>
                <c:ptCount val="50"/>
                <c:pt idx="0">
                  <c:v>23743</c:v>
                </c:pt>
                <c:pt idx="1">
                  <c:v>24108</c:v>
                </c:pt>
                <c:pt idx="2">
                  <c:v>24473</c:v>
                </c:pt>
                <c:pt idx="3">
                  <c:v>24838</c:v>
                </c:pt>
                <c:pt idx="4">
                  <c:v>25204</c:v>
                </c:pt>
                <c:pt idx="5">
                  <c:v>25569</c:v>
                </c:pt>
                <c:pt idx="6">
                  <c:v>25934</c:v>
                </c:pt>
                <c:pt idx="7">
                  <c:v>26299</c:v>
                </c:pt>
                <c:pt idx="8">
                  <c:v>26665</c:v>
                </c:pt>
                <c:pt idx="9">
                  <c:v>27030</c:v>
                </c:pt>
                <c:pt idx="10">
                  <c:v>27395</c:v>
                </c:pt>
                <c:pt idx="11">
                  <c:v>27760</c:v>
                </c:pt>
                <c:pt idx="12">
                  <c:v>28126</c:v>
                </c:pt>
                <c:pt idx="13">
                  <c:v>28491</c:v>
                </c:pt>
                <c:pt idx="14">
                  <c:v>28856</c:v>
                </c:pt>
                <c:pt idx="15">
                  <c:v>29221</c:v>
                </c:pt>
                <c:pt idx="16">
                  <c:v>29587</c:v>
                </c:pt>
                <c:pt idx="17">
                  <c:v>29952</c:v>
                </c:pt>
                <c:pt idx="18">
                  <c:v>30317</c:v>
                </c:pt>
                <c:pt idx="19">
                  <c:v>30682</c:v>
                </c:pt>
                <c:pt idx="20">
                  <c:v>31048</c:v>
                </c:pt>
                <c:pt idx="21">
                  <c:v>31413</c:v>
                </c:pt>
                <c:pt idx="22">
                  <c:v>31778</c:v>
                </c:pt>
                <c:pt idx="23">
                  <c:v>32143</c:v>
                </c:pt>
                <c:pt idx="24">
                  <c:v>32509</c:v>
                </c:pt>
                <c:pt idx="25">
                  <c:v>32874</c:v>
                </c:pt>
                <c:pt idx="26">
                  <c:v>33239</c:v>
                </c:pt>
                <c:pt idx="27">
                  <c:v>33604</c:v>
                </c:pt>
                <c:pt idx="28">
                  <c:v>33970</c:v>
                </c:pt>
                <c:pt idx="29">
                  <c:v>34335</c:v>
                </c:pt>
                <c:pt idx="30">
                  <c:v>34700</c:v>
                </c:pt>
                <c:pt idx="31">
                  <c:v>35065</c:v>
                </c:pt>
                <c:pt idx="32">
                  <c:v>35431</c:v>
                </c:pt>
                <c:pt idx="33">
                  <c:v>35796</c:v>
                </c:pt>
                <c:pt idx="34">
                  <c:v>36161</c:v>
                </c:pt>
                <c:pt idx="35">
                  <c:v>36526</c:v>
                </c:pt>
                <c:pt idx="36">
                  <c:v>36892</c:v>
                </c:pt>
                <c:pt idx="37">
                  <c:v>37257</c:v>
                </c:pt>
                <c:pt idx="38">
                  <c:v>37622</c:v>
                </c:pt>
                <c:pt idx="39">
                  <c:v>37987</c:v>
                </c:pt>
                <c:pt idx="40">
                  <c:v>38353</c:v>
                </c:pt>
                <c:pt idx="41">
                  <c:v>38718</c:v>
                </c:pt>
                <c:pt idx="42">
                  <c:v>39083</c:v>
                </c:pt>
                <c:pt idx="43">
                  <c:v>39448</c:v>
                </c:pt>
                <c:pt idx="44">
                  <c:v>39814</c:v>
                </c:pt>
                <c:pt idx="45">
                  <c:v>40179</c:v>
                </c:pt>
                <c:pt idx="46">
                  <c:v>40544</c:v>
                </c:pt>
                <c:pt idx="47">
                  <c:v>40909</c:v>
                </c:pt>
                <c:pt idx="48">
                  <c:v>41275</c:v>
                </c:pt>
                <c:pt idx="49">
                  <c:v>41640</c:v>
                </c:pt>
              </c:numCache>
            </c:numRef>
          </c:cat>
          <c:val>
            <c:numRef>
              <c:f>'By Year (2014-1985)'!$D$10:$BA$10</c:f>
              <c:numCache>
                <c:formatCode>#,##0_);[Red]\(#,##0\)</c:formatCode>
                <c:ptCount val="50"/>
                <c:pt idx="0">
                  <c:v>200000</c:v>
                </c:pt>
                <c:pt idx="1">
                  <c:v>216666.66666666666</c:v>
                </c:pt>
                <c:pt idx="2">
                  <c:v>233333.33333333331</c:v>
                </c:pt>
                <c:pt idx="3">
                  <c:v>249999.99999999997</c:v>
                </c:pt>
                <c:pt idx="4">
                  <c:v>266666.66666666663</c:v>
                </c:pt>
                <c:pt idx="5">
                  <c:v>283333.33333333331</c:v>
                </c:pt>
                <c:pt idx="6">
                  <c:v>300000</c:v>
                </c:pt>
                <c:pt idx="7">
                  <c:v>316666.66666666669</c:v>
                </c:pt>
                <c:pt idx="8">
                  <c:v>333333.33333333337</c:v>
                </c:pt>
                <c:pt idx="9">
                  <c:v>350000.00000000006</c:v>
                </c:pt>
                <c:pt idx="10">
                  <c:v>366666.66666666674</c:v>
                </c:pt>
                <c:pt idx="11">
                  <c:v>383333.33333333343</c:v>
                </c:pt>
                <c:pt idx="12" formatCode="_-* #,##0_-;\-* #,##0_-;_-* &quot;-&quot;??_-;_-@_-">
                  <c:v>400000</c:v>
                </c:pt>
                <c:pt idx="13" formatCode="_-* #,##0_-;\-* #,##0_-;_-* &quot;-&quot;??_-;_-@_-">
                  <c:v>400000</c:v>
                </c:pt>
                <c:pt idx="14" formatCode="_-* #,##0_-;\-* #,##0_-;_-* &quot;-&quot;??_-;_-@_-">
                  <c:v>400000</c:v>
                </c:pt>
                <c:pt idx="15" formatCode="_-* #,##0_-;\-* #,##0_-;_-* &quot;-&quot;??_-;_-@_-">
                  <c:v>400000</c:v>
                </c:pt>
                <c:pt idx="16" formatCode="_-* #,##0_-;\-* #,##0_-;_-* &quot;-&quot;??_-;_-@_-">
                  <c:v>400000</c:v>
                </c:pt>
                <c:pt idx="17" formatCode="_-* #,##0_-;\-* #,##0_-;_-* &quot;-&quot;??_-;_-@_-">
                  <c:v>400000</c:v>
                </c:pt>
                <c:pt idx="18" formatCode="_-* #,##0_-;\-* #,##0_-;_-* &quot;-&quot;??_-;_-@_-">
                  <c:v>400000</c:v>
                </c:pt>
                <c:pt idx="19" formatCode="_-* #,##0_-;\-* #,##0_-;_-* &quot;-&quot;??_-;_-@_-">
                  <c:v>400000</c:v>
                </c:pt>
                <c:pt idx="20" formatCode="_-* #,##0_-;\-* #,##0_-;_-* &quot;-&quot;??_-;_-@_-">
                  <c:v>400000</c:v>
                </c:pt>
                <c:pt idx="21" formatCode="_-* #,##0_-;\-* #,##0_-;_-* &quot;-&quot;??_-;_-@_-">
                  <c:v>400000</c:v>
                </c:pt>
                <c:pt idx="22" formatCode="_(* #,##0.00_);_(* \(#,##0.00\);_(* &quot;-&quot;??_);_(@_)">
                  <c:v>363333.33333333331</c:v>
                </c:pt>
                <c:pt idx="23" formatCode="_(* #,##0.00_);_(* \(#,##0.00\);_(* &quot;-&quot;??_);_(@_)">
                  <c:v>326666.66666666663</c:v>
                </c:pt>
                <c:pt idx="24" formatCode="_(* #,##0.00_);_(* \(#,##0.00\);_(* &quot;-&quot;??_);_(@_)">
                  <c:v>289999.99999999994</c:v>
                </c:pt>
                <c:pt idx="25" formatCode="_(* #,##0.00_);_(* \(#,##0.00\);_(* &quot;-&quot;??_);_(@_)">
                  <c:v>253333.33333333328</c:v>
                </c:pt>
                <c:pt idx="26" formatCode="_(* #,##0.00_);_(* \(#,##0.00\);_(* &quot;-&quot;??_);_(@_)">
                  <c:v>216666.66666666663</c:v>
                </c:pt>
                <c:pt idx="27" formatCode="_(* #,##0.00_);_(* \(#,##0.00\);_(* &quot;-&quot;??_);_(@_)">
                  <c:v>179999.99999999997</c:v>
                </c:pt>
                <c:pt idx="28" formatCode="_-* #,##0_-;\-* #,##0_-;_-* &quot;-&quot;??_-;_-@_-">
                  <c:v>180000</c:v>
                </c:pt>
                <c:pt idx="29" formatCode="_-* #,##0_-;\-* #,##0_-;_-* &quot;-&quot;??_-;_-@_-">
                  <c:v>180000</c:v>
                </c:pt>
                <c:pt idx="30" formatCode="_-* #,##0_-;\-* #,##0_-;_-* &quot;-&quot;??_-;_-@_-">
                  <c:v>180000</c:v>
                </c:pt>
                <c:pt idx="31" formatCode="_-* #,##0_-;\-* #,##0_-;_-* &quot;-&quot;??_-;_-@_-">
                  <c:v>180000</c:v>
                </c:pt>
                <c:pt idx="32" formatCode="_-* #,##0_-;\-* #,##0_-;_-* &quot;-&quot;??_-;_-@_-">
                  <c:v>180000</c:v>
                </c:pt>
                <c:pt idx="33" formatCode="_(* #,##0.00_);_(* \(#,##0.00\);_(* &quot;-&quot;??_);_(@_)">
                  <c:v>243076.92307692306</c:v>
                </c:pt>
                <c:pt idx="34" formatCode="_(* #,##0.00_);_(* \(#,##0.00\);_(* &quot;-&quot;??_);_(@_)">
                  <c:v>306153.84615384613</c:v>
                </c:pt>
                <c:pt idx="35" formatCode="_(* #,##0.00_);_(* \(#,##0.00\);_(* &quot;-&quot;??_);_(@_)">
                  <c:v>369230.76923076919</c:v>
                </c:pt>
                <c:pt idx="36" formatCode="_(* #,##0.00_);_(* \(#,##0.00\);_(* &quot;-&quot;??_);_(@_)">
                  <c:v>432307.69230769225</c:v>
                </c:pt>
                <c:pt idx="37" formatCode="_(* #,##0.00_);_(* \(#,##0.00\);_(* &quot;-&quot;??_);_(@_)">
                  <c:v>495384.61538461532</c:v>
                </c:pt>
                <c:pt idx="38" formatCode="_(* #,##0.00_);_(* \(#,##0.00\);_(* &quot;-&quot;??_);_(@_)">
                  <c:v>558461.53846153838</c:v>
                </c:pt>
                <c:pt idx="39" formatCode="_(* #,##0.00_);_(* \(#,##0.00\);_(* &quot;-&quot;??_);_(@_)">
                  <c:v>621538.4615384615</c:v>
                </c:pt>
                <c:pt idx="40" formatCode="_(* #,##0.00_);_(* \(#,##0.00\);_(* &quot;-&quot;??_);_(@_)">
                  <c:v>684615.38461538462</c:v>
                </c:pt>
                <c:pt idx="41" formatCode="_(* #,##0.00_);_(* \(#,##0.00\);_(* &quot;-&quot;??_);_(@_)">
                  <c:v>747692.30769230775</c:v>
                </c:pt>
                <c:pt idx="42" formatCode="_(* #,##0.00_);_(* \(#,##0.00\);_(* &quot;-&quot;??_);_(@_)">
                  <c:v>810769.23076923087</c:v>
                </c:pt>
                <c:pt idx="43" formatCode="_(* #,##0.00_);_(* \(#,##0.00\);_(* &quot;-&quot;??_);_(@_)">
                  <c:v>873846.15384615399</c:v>
                </c:pt>
                <c:pt idx="44" formatCode="_(* #,##0.00_);_(* \(#,##0.00\);_(* &quot;-&quot;??_);_(@_)">
                  <c:v>936923.07692307711</c:v>
                </c:pt>
                <c:pt idx="45" formatCode="_-* #,##0_-;\-* #,##0_-;_-* &quot;-&quot;??_-;_-@_-">
                  <c:v>1000000</c:v>
                </c:pt>
                <c:pt idx="46" formatCode="_-* #,##0_-;\-* #,##0_-;_-* &quot;-&quot;??_-;_-@_-">
                  <c:v>1000000</c:v>
                </c:pt>
                <c:pt idx="47" formatCode="_-* #,##0_-;\-* #,##0_-;_-* &quot;-&quot;??_-;_-@_-">
                  <c:v>1000000</c:v>
                </c:pt>
                <c:pt idx="48" formatCode="_-* #,##0_-;\-* #,##0_-;_-* &quot;-&quot;??_-;_-@_-">
                  <c:v>1000000</c:v>
                </c:pt>
                <c:pt idx="49" formatCode="_-* #,##0_-;\-* #,##0_-;_-* &quot;-&quot;??_-;_-@_-">
                  <c:v>1000000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3833992"/>
        <c:axId val="153834384"/>
      </c:lineChart>
      <c:dateAx>
        <c:axId val="153833992"/>
        <c:scaling>
          <c:orientation val="minMax"/>
          <c:min val="21916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m/d/yyyy" sourceLinked="1"/>
        <c:majorTickMark val="out"/>
        <c:minorTickMark val="none"/>
        <c:tickLblPos val="nextTo"/>
        <c:crossAx val="153834384"/>
        <c:crossesAt val="0"/>
        <c:auto val="0"/>
        <c:lblOffset val="100"/>
        <c:baseTimeUnit val="years"/>
        <c:majorUnit val="10"/>
        <c:majorTimeUnit val="years"/>
      </c:dateAx>
      <c:valAx>
        <c:axId val="153834384"/>
        <c:scaling>
          <c:orientation val="minMax"/>
          <c:max val="1200000"/>
          <c:min val="1"/>
        </c:scaling>
        <c:delete val="0"/>
        <c:axPos val="l"/>
        <c:numFmt formatCode="#,##0.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833992"/>
        <c:crossesAt val="23743"/>
        <c:crossBetween val="between"/>
        <c:majorUnit val="500000"/>
        <c:dispUnits>
          <c:builtInUnit val="millions"/>
          <c:dispUnitsLbl>
            <c:layout/>
            <c:spPr>
              <a:noFill/>
              <a:ln>
                <a:noFill/>
              </a:ln>
              <a:effectLst/>
            </c:spPr>
            <c:txPr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KSA</c:v>
                </c:pt>
              </c:strCache>
            </c:strRef>
          </c:tx>
          <c:spPr>
            <a:solidFill>
              <a:srgbClr val="5BAD82"/>
            </a:solidFill>
            <a:ln>
              <a:solidFill>
                <a:srgbClr val="8B968E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Power &amp; Desalination</c:v>
                </c:pt>
                <c:pt idx="1">
                  <c:v>O&amp;G and Chemicals</c:v>
                </c:pt>
                <c:pt idx="2">
                  <c:v>Ports &amp; Rail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48.7</c:v>
                </c:pt>
                <c:pt idx="1">
                  <c:v>32.317999999999998</c:v>
                </c:pt>
                <c:pt idx="2">
                  <c:v>5.92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Gulf</c:v>
                </c:pt>
              </c:strCache>
            </c:strRef>
          </c:tx>
          <c:spPr>
            <a:solidFill>
              <a:srgbClr val="8EC6A1"/>
            </a:solidFill>
            <a:ln>
              <a:solidFill>
                <a:srgbClr val="8B968E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Power &amp; Desalination</c:v>
                </c:pt>
                <c:pt idx="1">
                  <c:v>O&amp;G and Chemicals</c:v>
                </c:pt>
                <c:pt idx="2">
                  <c:v>Ports &amp; Rail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33.900000000000006</c:v>
                </c:pt>
                <c:pt idx="1">
                  <c:v>40.244</c:v>
                </c:pt>
                <c:pt idx="2">
                  <c:v>61.300000000000004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NA</c:v>
                </c:pt>
              </c:strCache>
            </c:strRef>
          </c:tx>
          <c:spPr>
            <a:solidFill>
              <a:srgbClr val="C2F4E2"/>
            </a:solidFill>
            <a:ln>
              <a:solidFill>
                <a:srgbClr val="8B968E"/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Power &amp; Desalination</c:v>
                </c:pt>
                <c:pt idx="1">
                  <c:v>O&amp;G and Chemicals</c:v>
                </c:pt>
                <c:pt idx="2">
                  <c:v>Ports &amp; Rail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33.299999999999997</c:v>
                </c:pt>
                <c:pt idx="1">
                  <c:v>18.347999999999999</c:v>
                </c:pt>
                <c:pt idx="2">
                  <c:v>10.14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I&amp;I</c:v>
                </c:pt>
              </c:strCache>
            </c:strRef>
          </c:tx>
          <c:spPr>
            <a:solidFill>
              <a:schemeClr val="accent5">
                <a:tint val="58000"/>
              </a:schemeClr>
            </a:solidFill>
            <a:ln>
              <a:solidFill>
                <a:srgbClr val="8B968E">
                  <a:alpha val="99000"/>
                </a:srgbClr>
              </a:solidFill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Power &amp; Desalination</c:v>
                </c:pt>
                <c:pt idx="1">
                  <c:v>O&amp;G and Chemicals</c:v>
                </c:pt>
                <c:pt idx="2">
                  <c:v>Ports &amp; Rail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36</c:v>
                </c:pt>
                <c:pt idx="1">
                  <c:v>22.373999999999999</c:v>
                </c:pt>
                <c:pt idx="2">
                  <c:v>7.84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220841800"/>
        <c:axId val="220842192"/>
      </c:barChart>
      <c:catAx>
        <c:axId val="220841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0842192"/>
        <c:crosses val="autoZero"/>
        <c:auto val="1"/>
        <c:lblAlgn val="ctr"/>
        <c:lblOffset val="100"/>
        <c:noMultiLvlLbl val="0"/>
      </c:catAx>
      <c:valAx>
        <c:axId val="220842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0841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0.80049</cdr:x>
      <cdr:y>0.54132</cdr:y>
    </cdr:from>
    <cdr:to>
      <cdr:x>1</cdr:x>
      <cdr:y>0.93406</cdr:y>
    </cdr:to>
    <cdr:sp macro="" textlink="">
      <cdr:nvSpPr>
        <cdr:cNvPr id="2" name="Oval Callout 1"/>
        <cdr:cNvSpPr/>
      </cdr:nvSpPr>
      <cdr:spPr>
        <a:xfrm xmlns:a="http://schemas.openxmlformats.org/drawingml/2006/main">
          <a:off x="6383687" y="1825408"/>
          <a:ext cx="1591001" cy="1324402"/>
        </a:xfrm>
        <a:prstGeom xmlns:a="http://schemas.openxmlformats.org/drawingml/2006/main" prst="wedgeEllipseCallout">
          <a:avLst>
            <a:gd name="adj1" fmla="val -24889"/>
            <a:gd name="adj2" fmla="val -69741"/>
          </a:avLst>
        </a:prstGeom>
        <a:blipFill xmlns:a="http://schemas.openxmlformats.org/drawingml/2006/main" dpi="0" rotWithShape="1">
          <a:blip xmlns:r="http://schemas.openxmlformats.org/officeDocument/2006/relationships" r:embed="rId1"/>
          <a:srcRect/>
          <a:stretch>
            <a:fillRect/>
          </a:stretch>
        </a:blipFill>
        <a:ln xmlns:a="http://schemas.openxmlformats.org/drawingml/2006/main">
          <a:noFill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65100" prst="coolSlant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  <cdr:relSizeAnchor xmlns:cdr="http://schemas.openxmlformats.org/drawingml/2006/chartDrawing">
    <cdr:from>
      <cdr:x>0.36835</cdr:x>
      <cdr:y>0.18353</cdr:y>
    </cdr:from>
    <cdr:to>
      <cdr:x>0.55838</cdr:x>
      <cdr:y>0.52781</cdr:y>
    </cdr:to>
    <cdr:sp macro="" textlink="">
      <cdr:nvSpPr>
        <cdr:cNvPr id="3" name="Oval Callout 2"/>
        <cdr:cNvSpPr/>
      </cdr:nvSpPr>
      <cdr:spPr>
        <a:xfrm xmlns:a="http://schemas.openxmlformats.org/drawingml/2006/main">
          <a:off x="2937470" y="618878"/>
          <a:ext cx="1515462" cy="1160967"/>
        </a:xfrm>
        <a:prstGeom xmlns:a="http://schemas.openxmlformats.org/drawingml/2006/main" prst="wedgeEllipseCallout">
          <a:avLst>
            <a:gd name="adj1" fmla="val 2411"/>
            <a:gd name="adj2" fmla="val 75568"/>
          </a:avLst>
        </a:prstGeom>
        <a:blipFill xmlns:a="http://schemas.openxmlformats.org/drawingml/2006/main" dpi="0" rotWithShape="1">
          <a:blip xmlns:r="http://schemas.openxmlformats.org/officeDocument/2006/relationships" r:embed="rId2"/>
          <a:srcRect/>
          <a:stretch>
            <a:fillRect/>
          </a:stretch>
        </a:blipFill>
        <a:ln xmlns:a="http://schemas.openxmlformats.org/drawingml/2006/main">
          <a:noFill/>
        </a:ln>
        <a:effectLst xmlns:a="http://schemas.openxmlformats.org/drawingml/2006/main"/>
        <a:scene3d xmlns:a="http://schemas.openxmlformats.org/drawingml/2006/main">
          <a:camera prst="orthographicFront"/>
          <a:lightRig rig="threePt" dir="t"/>
        </a:scene3d>
        <a:sp3d xmlns:a="http://schemas.openxmlformats.org/drawingml/2006/main">
          <a:bevelT w="165100" prst="coolSlant"/>
        </a:sp3d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ot="0" spcFirstLastPara="0" vert="horz" wrap="square" lIns="91440" tIns="45720" rIns="91440" bIns="45720" numCol="1" spcCol="0" rtlCol="0" fromWordArt="0" anchor="ctr" anchorCtr="0" forceAA="0" compatLnSpc="1">
          <a:prstTxWarp prst="textNoShape">
            <a:avLst/>
          </a:prstTxWarp>
          <a:no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en-US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7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EAE627-9152-47BE-B6D1-B4BC29C1A927}" type="datetimeFigureOut">
              <a:rPr lang="en-GB" smtClean="0"/>
              <a:t>29/05/2015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4375" y="746125"/>
            <a:ext cx="53816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5"/>
            <a:ext cx="544830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7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26C2AA-5953-4CD4-B6BF-A11B514DEF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64573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6C2AA-5953-4CD4-B6BF-A11B514DEF9B}" type="slidenum">
              <a:rPr lang="en-GB" smtClean="0"/>
              <a:t>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69100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6C2AA-5953-4CD4-B6BF-A11B514DEF9B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9411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6C2AA-5953-4CD4-B6BF-A11B514DEF9B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40969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6C2AA-5953-4CD4-B6BF-A11B514DEF9B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2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6C2AA-5953-4CD4-B6BF-A11B514DEF9B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2678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125" indent="-365125">
              <a:spcBef>
                <a:spcPts val="0"/>
              </a:spcBef>
              <a:spcAft>
                <a:spcPts val="1200"/>
              </a:spcAft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6C2AA-5953-4CD4-B6BF-A11B514DEF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88678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65125" indent="-365125">
              <a:spcBef>
                <a:spcPts val="0"/>
              </a:spcBef>
              <a:spcAft>
                <a:spcPts val="1200"/>
              </a:spcAft>
            </a:pP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26C2AA-5953-4CD4-B6BF-A11B514DEF9B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3736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39"/>
          <a:stretch/>
        </p:blipFill>
        <p:spPr bwMode="auto">
          <a:xfrm>
            <a:off x="0" y="1"/>
            <a:ext cx="100279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4568" y="3284984"/>
            <a:ext cx="7710278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93562" y="4777380"/>
            <a:ext cx="7710278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3563" y="1807361"/>
            <a:ext cx="771667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1C5B5-9C43-41E0-B475-312F826BABCF}" type="datetime1">
              <a:rPr lang="en-GB" smtClean="0"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1B394-873D-4561-BF96-5253E630E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14524" y="675723"/>
            <a:ext cx="1595709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93563" y="675724"/>
            <a:ext cx="592318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15E46-503B-43CF-AB9D-2AF5C6A5FB41}" type="datetime1">
              <a:rPr lang="en-GB" smtClean="0"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1B394-873D-4561-BF96-5253E630E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1803" y="252637"/>
            <a:ext cx="7718872" cy="924475"/>
          </a:xfrm>
        </p:spPr>
        <p:txBody>
          <a:bodyPr anchor="b"/>
          <a:lstStyle>
            <a:lvl1pPr>
              <a:defRPr sz="2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5449" y="1762297"/>
            <a:ext cx="7718871" cy="4051437"/>
          </a:xfrm>
        </p:spPr>
        <p:txBody>
          <a:bodyPr anchor="t" anchorCtr="0"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Wingdings" panose="05000000000000000000" pitchFamily="2" charset="2"/>
              <a:buChar char="v"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v"/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buFont typeface="Wingdings" panose="05000000000000000000" pitchFamily="2" charset="2"/>
              <a:buChar char="v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buFont typeface="Wingdings" panose="05000000000000000000" pitchFamily="2" charset="2"/>
              <a:buChar char="v"/>
              <a:defRPr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386925" y="6402195"/>
            <a:ext cx="2311400" cy="365125"/>
          </a:xfrm>
        </p:spPr>
        <p:txBody>
          <a:bodyPr/>
          <a:lstStyle>
            <a:lvl1pPr>
              <a:defRPr sz="7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3A6F1DD-D9D0-4BDB-A427-8EB9088C38BC}" type="datetime1">
              <a:rPr lang="en-GB" smtClean="0"/>
              <a:pPr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92494" y="6402195"/>
            <a:ext cx="5694432" cy="365125"/>
          </a:xfrm>
        </p:spPr>
        <p:txBody>
          <a:bodyPr/>
          <a:lstStyle>
            <a:lvl1pPr>
              <a:defRPr sz="70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788276" y="1155373"/>
            <a:ext cx="9102484" cy="0"/>
          </a:xfrm>
          <a:prstGeom prst="line">
            <a:avLst/>
          </a:prstGeom>
          <a:ln w="38100">
            <a:solidFill>
              <a:srgbClr val="9FBD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658978" cy="365125"/>
          </a:xfrm>
        </p:spPr>
        <p:txBody>
          <a:bodyPr/>
          <a:lstStyle>
            <a:lvl1pPr>
              <a:defRPr sz="10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61B394-873D-4561-BF96-5253E630ED9B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RCO LOGO HI RES compressed.jpg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</a:blip>
          <a:stretch>
            <a:fillRect/>
          </a:stretch>
        </p:blipFill>
        <p:spPr>
          <a:xfrm>
            <a:off x="3766782" y="466700"/>
            <a:ext cx="3828485" cy="590680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3563" y="3308581"/>
            <a:ext cx="7710276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3563" y="4777381"/>
            <a:ext cx="7710276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45DD4-ADAA-4F81-8580-F3FDAA1C2412}" type="datetime1">
              <a:rPr lang="en-GB" smtClean="0"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9" name="Group 8"/>
          <p:cNvGrpSpPr/>
          <p:nvPr userDrawn="1"/>
        </p:nvGrpSpPr>
        <p:grpSpPr>
          <a:xfrm>
            <a:off x="462356" y="644971"/>
            <a:ext cx="1493554" cy="4658550"/>
            <a:chOff x="645235" y="553530"/>
            <a:chExt cx="1719618" cy="5363668"/>
          </a:xfrm>
        </p:grpSpPr>
        <p:pic>
          <p:nvPicPr>
            <p:cNvPr id="4106" name="Picture 10"/>
            <p:cNvPicPr preferRelativeResize="0">
              <a:picLocks noChangeArrowheads="1"/>
            </p:cNvPicPr>
            <p:nvPr userDrawn="1"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1" t="1596"/>
            <a:stretch/>
          </p:blipFill>
          <p:spPr bwMode="auto">
            <a:xfrm>
              <a:off x="785044" y="4776238"/>
              <a:ext cx="1440000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2" name="Picture 6"/>
            <p:cNvPicPr preferRelativeResize="0">
              <a:picLocks noChangeArrowheads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3" r="2041"/>
            <a:stretch/>
          </p:blipFill>
          <p:spPr bwMode="auto">
            <a:xfrm>
              <a:off x="785044" y="3376979"/>
              <a:ext cx="1440000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01" name="Picture 5"/>
            <p:cNvPicPr preferRelativeResize="0">
              <a:picLocks noChangeArrowheads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03" t="4251"/>
            <a:stretch/>
          </p:blipFill>
          <p:spPr bwMode="auto">
            <a:xfrm>
              <a:off x="796290" y="693420"/>
              <a:ext cx="1440000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 7"/>
            <p:cNvSpPr/>
            <p:nvPr userDrawn="1"/>
          </p:nvSpPr>
          <p:spPr>
            <a:xfrm>
              <a:off x="645235" y="553530"/>
              <a:ext cx="1719618" cy="1337480"/>
            </a:xfrm>
            <a:prstGeom prst="rect">
              <a:avLst/>
            </a:prstGeom>
            <a:noFill/>
            <a:ln w="38100" cap="sq">
              <a:solidFill>
                <a:srgbClr val="9FB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645235" y="1896772"/>
              <a:ext cx="1719618" cy="1337480"/>
            </a:xfrm>
            <a:prstGeom prst="rect">
              <a:avLst/>
            </a:prstGeom>
            <a:noFill/>
            <a:ln w="38100" cap="sq">
              <a:solidFill>
                <a:srgbClr val="9FB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645235" y="3236476"/>
              <a:ext cx="1719618" cy="1337480"/>
            </a:xfrm>
            <a:prstGeom prst="rect">
              <a:avLst/>
            </a:prstGeom>
            <a:noFill/>
            <a:ln w="38100" cap="sq">
              <a:solidFill>
                <a:srgbClr val="9FB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645235" y="4579718"/>
              <a:ext cx="1719618" cy="1337480"/>
            </a:xfrm>
            <a:prstGeom prst="rect">
              <a:avLst/>
            </a:prstGeom>
            <a:noFill/>
            <a:ln w="38100" cap="sq">
              <a:solidFill>
                <a:srgbClr val="9FBD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4103" name="Picture 7"/>
            <p:cNvPicPr preferRelativeResize="0">
              <a:picLocks noChangeArrowheads="1"/>
            </p:cNvPicPr>
            <p:nvPr userDrawn="1"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72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044" y="2025512"/>
              <a:ext cx="1440000" cy="108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3516" y="6402195"/>
            <a:ext cx="658978" cy="365125"/>
          </a:xfr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61B394-873D-4561-BF96-5253E630ED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3563" y="675725"/>
            <a:ext cx="771667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3563" y="1809750"/>
            <a:ext cx="3760550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51888" y="1809749"/>
            <a:ext cx="3758346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7BAF0-DB9D-4D13-9F1E-8C831770E4D9}" type="datetime1">
              <a:rPr lang="en-GB" smtClean="0"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1B394-873D-4561-BF96-5253E630E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3563" y="1812927"/>
            <a:ext cx="37605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3563" y="2389190"/>
            <a:ext cx="3760550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51887" y="1812927"/>
            <a:ext cx="376054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51887" y="2389190"/>
            <a:ext cx="3760548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3BA1A5-69B0-4A32-B7DC-8AFC7AB7435F}" type="datetime1">
              <a:rPr lang="en-GB" smtClean="0"/>
              <a:t>29/05/2015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1B394-873D-4561-BF96-5253E630E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864FE-D70A-4DC8-A8D4-8141176C0367}" type="datetime1">
              <a:rPr lang="en-GB" smtClean="0"/>
              <a:t>29/05/2015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1B394-873D-4561-BF96-5253E630E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6B924-D579-4767-9463-406628276D66}" type="datetime1">
              <a:rPr lang="en-GB" smtClean="0"/>
              <a:t>29/05/2015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33516" y="6402195"/>
            <a:ext cx="658978" cy="365125"/>
          </a:xfrm>
        </p:spPr>
        <p:txBody>
          <a:bodyPr/>
          <a:lstStyle>
            <a:lvl1pPr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61B394-873D-4561-BF96-5253E630ED9B}" type="slidenum">
              <a:rPr lang="en-GB" smtClean="0"/>
              <a:pPr/>
              <a:t>‹#›</a:t>
            </a:fld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3562" y="446088"/>
            <a:ext cx="2882371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3709" y="446088"/>
            <a:ext cx="4636525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3562" y="1631950"/>
            <a:ext cx="2882371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94FB0-0BC4-4FC4-B9A4-51A9DEFBBAA3}" type="datetime1">
              <a:rPr lang="en-GB" smtClean="0"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1B394-873D-4561-BF96-5253E630ED9B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3564" y="1387058"/>
            <a:ext cx="3572782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3563" y="2500312"/>
            <a:ext cx="357278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1FF52-4F27-45F6-8E63-752C3D77539B}" type="datetime1">
              <a:rPr lang="en-GB" smtClean="0"/>
              <a:t>29/05/2015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1B394-873D-4561-BF96-5253E630ED9B}" type="slidenum">
              <a:rPr lang="en-GB" smtClean="0"/>
              <a:t>‹#›</a:t>
            </a:fld>
            <a:endParaRPr lang="en-GB"/>
          </a:p>
        </p:txBody>
      </p:sp>
      <p:grpSp>
        <p:nvGrpSpPr>
          <p:cNvPr id="16" name="Group 15"/>
          <p:cNvGrpSpPr/>
          <p:nvPr/>
        </p:nvGrpSpPr>
        <p:grpSpPr>
          <a:xfrm>
            <a:off x="4892500" y="994388"/>
            <a:ext cx="2001066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5063708" y="1601512"/>
            <a:ext cx="371475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Oval 136"/>
          <p:cNvSpPr>
            <a:spLocks noChangeAspect="1"/>
          </p:cNvSpPr>
          <p:nvPr userDrawn="1"/>
        </p:nvSpPr>
        <p:spPr>
          <a:xfrm>
            <a:off x="7216854" y="4321529"/>
            <a:ext cx="2068336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6274809" y="6489966"/>
            <a:ext cx="1208934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3563" y="675725"/>
            <a:ext cx="7718872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3563" y="1807361"/>
            <a:ext cx="7718871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73789" y="595181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35479-EEB2-4C85-B9FE-932C8759FB74}" type="datetime1">
              <a:rPr lang="en-GB" smtClean="0"/>
              <a:t>29/05/2015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79358" y="5951811"/>
            <a:ext cx="56944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0" y="6492875"/>
            <a:ext cx="658978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rgbClr val="FFFF00"/>
                </a:solidFill>
              </a:defRPr>
            </a:lvl1pPr>
          </a:lstStyle>
          <a:p>
            <a:fld id="{9F61B394-873D-4561-BF96-5253E630ED9B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513725" y="3166555"/>
            <a:ext cx="497001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93817" y="2581479"/>
            <a:ext cx="147381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pic>
        <p:nvPicPr>
          <p:cNvPr id="69" name="Picture 68" descr="ARCO LOGO HI RES compressed.jpg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0164" y="-13647"/>
            <a:ext cx="465061" cy="717522"/>
          </a:xfrm>
          <a:prstGeom prst="rect">
            <a:avLst/>
          </a:prstGeom>
          <a:effectLst>
            <a:outerShdw blurRad="114300" dist="38100" dir="2700000" sx="107000" sy="107000" algn="tl" rotWithShape="0">
              <a:prstClr val="black">
                <a:alpha val="39000"/>
              </a:prstClr>
            </a:outerShdw>
          </a:effectLst>
        </p:spPr>
      </p:pic>
      <p:sp>
        <p:nvSpPr>
          <p:cNvPr id="70" name="TextBox 69"/>
          <p:cNvSpPr txBox="1"/>
          <p:nvPr userDrawn="1"/>
        </p:nvSpPr>
        <p:spPr>
          <a:xfrm>
            <a:off x="8239719" y="126804"/>
            <a:ext cx="180367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Archirodon Group NV</a:t>
            </a:r>
            <a:endParaRPr lang="en-US" sz="105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1" name="Straight Connector 70"/>
          <p:cNvCxnSpPr/>
          <p:nvPr userDrawn="1"/>
        </p:nvCxnSpPr>
        <p:spPr>
          <a:xfrm>
            <a:off x="8267839" y="346513"/>
            <a:ext cx="16247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2" y="9475"/>
            <a:ext cx="11715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0"/>
          <p:cNvGrpSpPr>
            <a:grpSpLocks noChangeAspect="1"/>
          </p:cNvGrpSpPr>
          <p:nvPr userDrawn="1"/>
        </p:nvGrpSpPr>
        <p:grpSpPr>
          <a:xfrm>
            <a:off x="8453489" y="384024"/>
            <a:ext cx="1278744" cy="319851"/>
            <a:chOff x="8579609" y="384024"/>
            <a:chExt cx="1045944" cy="261621"/>
          </a:xfrm>
        </p:grpSpPr>
        <p:pic>
          <p:nvPicPr>
            <p:cNvPr id="7" name="Picture 6"/>
            <p:cNvPicPr>
              <a:picLocks noChangeAspect="1"/>
            </p:cNvPicPr>
            <p:nvPr userDrawn="1"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9609" y="384024"/>
              <a:ext cx="250795" cy="251668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0005" y="384024"/>
              <a:ext cx="261621" cy="261621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3077" y="386006"/>
              <a:ext cx="252476" cy="25247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1000" y="387581"/>
              <a:ext cx="252476" cy="252476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jp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11" Type="http://schemas.openxmlformats.org/officeDocument/2006/relationships/image" Target="../media/image33.jp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chart" Target="../charts/chart1.xml"/><Relationship Id="rId7" Type="http://schemas.openxmlformats.org/officeDocument/2006/relationships/image" Target="../media/image4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693920"/>
            <a:ext cx="9902800" cy="2076774"/>
          </a:xfrm>
        </p:spPr>
        <p:txBody>
          <a:bodyPr anchor="t"/>
          <a:lstStyle/>
          <a:p>
            <a:pPr marL="627063" lvl="2" indent="-441325" algn="l"/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Merging the Greek and the Arab </a:t>
            </a:r>
            <a:b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construction worlds</a:t>
            </a:r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Archirodon’s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 journey</a:t>
            </a:r>
            <a:endParaRPr lang="en-GB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4" name="Picture 3" descr="ARCO LOGO HI RES compresse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04782" y="4"/>
            <a:ext cx="718364" cy="1108333"/>
          </a:xfrm>
          <a:prstGeom prst="rect">
            <a:avLst/>
          </a:prstGeom>
          <a:effectLst>
            <a:outerShdw blurRad="114300" dist="38100" dir="2700000" sx="107000" sy="107000" algn="tl" rotWithShape="0">
              <a:prstClr val="black">
                <a:alpha val="39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352852" y="216952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Archirodon Group NV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7396289" y="556328"/>
            <a:ext cx="250971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721600" y="6400800"/>
            <a:ext cx="2192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/>
              <a:t>June, 2015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96" t="30889" r="47199" b="34889"/>
          <a:stretch/>
        </p:blipFill>
        <p:spPr>
          <a:xfrm>
            <a:off x="5075143" y="1146582"/>
            <a:ext cx="3977641" cy="2346960"/>
          </a:xfrm>
          <a:prstGeom prst="ellipse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15" name="Group 14"/>
          <p:cNvGrpSpPr>
            <a:grpSpLocks noChangeAspect="1"/>
          </p:cNvGrpSpPr>
          <p:nvPr/>
        </p:nvGrpSpPr>
        <p:grpSpPr>
          <a:xfrm>
            <a:off x="8453489" y="643104"/>
            <a:ext cx="1278744" cy="319851"/>
            <a:chOff x="8579609" y="384024"/>
            <a:chExt cx="1045944" cy="261621"/>
          </a:xfrm>
        </p:grpSpPr>
        <p:pic>
          <p:nvPicPr>
            <p:cNvPr id="16" name="Picture 15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79609" y="384024"/>
              <a:ext cx="250795" cy="251668"/>
            </a:xfrm>
            <a:prstGeom prst="rect">
              <a:avLst/>
            </a:prstGeom>
          </p:spPr>
        </p:pic>
        <p:pic>
          <p:nvPicPr>
            <p:cNvPr id="17" name="Picture 16"/>
            <p:cNvPicPr>
              <a:picLocks noChangeAspect="1"/>
            </p:cNvPicPr>
            <p:nvPr userDrawn="1"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0005" y="384024"/>
              <a:ext cx="261621" cy="261621"/>
            </a:xfrm>
            <a:prstGeom prst="rect">
              <a:avLst/>
            </a:prstGeom>
          </p:spPr>
        </p:pic>
        <p:pic>
          <p:nvPicPr>
            <p:cNvPr id="18" name="Picture 17"/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73077" y="386006"/>
              <a:ext cx="252476" cy="252476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11000" y="387581"/>
              <a:ext cx="252476" cy="2524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13965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00001" y="664325"/>
            <a:ext cx="3517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err="1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Archirodon’s</a:t>
            </a:r>
            <a:r>
              <a:rPr lang="en-US" sz="2600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 formation</a:t>
            </a:r>
            <a:endParaRPr lang="en-US" sz="2600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658978" cy="365125"/>
          </a:xfrm>
        </p:spPr>
        <p:txBody>
          <a:bodyPr/>
          <a:lstStyle/>
          <a:p>
            <a:fld id="{9F61B394-873D-4561-BF96-5253E630ED9B}" type="slidenum">
              <a:rPr lang="en-GB" smtClean="0"/>
              <a:t>1</a:t>
            </a:fld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1121453" y="1185278"/>
            <a:ext cx="247535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 err="1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Archi</a:t>
            </a:r>
            <a:r>
              <a:rPr lang="en-US" sz="3200" b="0" cap="none" spc="0" dirty="0" err="1" smtClean="0">
                <a:ln w="0"/>
                <a:solidFill>
                  <a:schemeClr val="bg1">
                    <a:lumMod val="85000"/>
                  </a:schemeClr>
                </a:solidFill>
                <a:effectLst/>
              </a:rPr>
              <a:t>midis</a:t>
            </a:r>
            <a:endParaRPr lang="en-US" sz="3200" b="0" cap="none" spc="0" dirty="0">
              <a:ln w="0"/>
              <a:solidFill>
                <a:schemeClr val="bg1">
                  <a:lumMod val="85000"/>
                </a:schemeClr>
              </a:solidFill>
              <a:effectLst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466021" y="1614454"/>
            <a:ext cx="492474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b="1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Odon</a:t>
            </a:r>
            <a:r>
              <a:rPr lang="en-US" sz="32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 </a:t>
            </a:r>
            <a:r>
              <a:rPr lang="en-US" sz="3200" b="0" cap="none" spc="0" dirty="0" smtClean="0">
                <a:ln w="0"/>
                <a:solidFill>
                  <a:schemeClr val="bg1">
                    <a:lumMod val="85000"/>
                  </a:schemeClr>
                </a:solidFill>
                <a:effectLst/>
              </a:rPr>
              <a:t>&amp; </a:t>
            </a:r>
            <a:r>
              <a:rPr lang="en-US" sz="3200" b="0" cap="none" spc="0" dirty="0" err="1" smtClean="0">
                <a:ln w="0"/>
                <a:solidFill>
                  <a:schemeClr val="bg1">
                    <a:lumMod val="85000"/>
                  </a:schemeClr>
                </a:solidFill>
                <a:effectLst/>
              </a:rPr>
              <a:t>Odostromaton</a:t>
            </a:r>
            <a:endParaRPr lang="en-US" sz="3200" b="0" cap="none" spc="0" dirty="0">
              <a:ln w="0"/>
              <a:solidFill>
                <a:schemeClr val="bg1">
                  <a:lumMod val="85000"/>
                </a:schemeClr>
              </a:solidFill>
              <a:effectLst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505511" y="1296154"/>
            <a:ext cx="122982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0" cap="none" spc="0" dirty="0" smtClean="0">
                <a:ln w="0"/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1959</a:t>
            </a:r>
            <a:endParaRPr lang="en-US" sz="4000" b="0" cap="none" spc="0" dirty="0">
              <a:ln w="0"/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038632" y="1076701"/>
            <a:ext cx="79380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smtClean="0">
                <a:ln/>
                <a:solidFill>
                  <a:schemeClr val="accent3"/>
                </a:solidFill>
                <a:effectLst/>
              </a:rPr>
              <a:t>JV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t="33521" r="50491" b="38978"/>
          <a:stretch/>
        </p:blipFill>
        <p:spPr>
          <a:xfrm>
            <a:off x="2542221" y="2262195"/>
            <a:ext cx="5988861" cy="33308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6" name="Group 5"/>
          <p:cNvGrpSpPr/>
          <p:nvPr/>
        </p:nvGrpSpPr>
        <p:grpSpPr>
          <a:xfrm>
            <a:off x="1200001" y="2307806"/>
            <a:ext cx="1438850" cy="1798991"/>
            <a:chOff x="186599" y="3662289"/>
            <a:chExt cx="1733642" cy="2149396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4050" y="3704050"/>
              <a:ext cx="1606190" cy="2107635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186599" y="3662289"/>
              <a:ext cx="1733642" cy="51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Port of Benghazi </a:t>
              </a:r>
            </a:p>
            <a:p>
              <a:r>
                <a:rPr lang="en-US" sz="1100" dirty="0" smtClean="0"/>
                <a:t>(1961)</a:t>
              </a:r>
              <a:endParaRPr lang="en-US" sz="1100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432272" y="2335746"/>
            <a:ext cx="1335250" cy="1737631"/>
            <a:chOff x="7436883" y="2754996"/>
            <a:chExt cx="1608817" cy="2076084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463554" y="2754996"/>
              <a:ext cx="1582146" cy="2076084"/>
            </a:xfrm>
            <a:prstGeom prst="rect">
              <a:avLst/>
            </a:prstGeom>
          </p:spPr>
        </p:pic>
        <p:sp>
          <p:nvSpPr>
            <p:cNvPr id="17" name="TextBox 16"/>
            <p:cNvSpPr txBox="1"/>
            <p:nvPr/>
          </p:nvSpPr>
          <p:spPr>
            <a:xfrm>
              <a:off x="7436883" y="2754996"/>
              <a:ext cx="1389493" cy="514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Port of Beirut </a:t>
              </a:r>
            </a:p>
            <a:p>
              <a:r>
                <a:rPr lang="en-US" sz="1100" dirty="0" smtClean="0"/>
                <a:t>(1962)</a:t>
              </a:r>
              <a:endParaRPr lang="en-US" sz="1100" dirty="0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2001198" y="1642964"/>
            <a:ext cx="541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n w="0"/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Handwriting" panose="03010101010101010101" pitchFamily="66" charset="0"/>
              </a:rPr>
              <a:t>R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8042256" y="3939169"/>
            <a:ext cx="1578024" cy="1935166"/>
            <a:chOff x="-4568093" y="3927637"/>
            <a:chExt cx="2081568" cy="1927731"/>
          </a:xfrm>
        </p:grpSpPr>
        <p:pic>
          <p:nvPicPr>
            <p:cNvPr id="33" name="Picture 4" descr="p_0"/>
            <p:cNvPicPr>
              <a:picLocks noChangeAspect="1" noChangeArrowheads="1"/>
            </p:cNvPicPr>
            <p:nvPr/>
          </p:nvPicPr>
          <p:blipFill rotWithShape="1">
            <a:blip r:embed="rId6"/>
            <a:srcRect t="2200" r="5110" b="3650"/>
            <a:stretch/>
          </p:blipFill>
          <p:spPr bwMode="auto">
            <a:xfrm>
              <a:off x="-4548757" y="3930316"/>
              <a:ext cx="2062232" cy="192505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4" name="TextBox 33"/>
            <p:cNvSpPr txBox="1"/>
            <p:nvPr/>
          </p:nvSpPr>
          <p:spPr>
            <a:xfrm>
              <a:off x="-4568093" y="3927637"/>
              <a:ext cx="2081568" cy="429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Riyadh bridge</a:t>
              </a:r>
            </a:p>
            <a:p>
              <a:r>
                <a:rPr lang="en-US" sz="1100" dirty="0" smtClean="0"/>
                <a:t>(1993)</a:t>
              </a:r>
              <a:endParaRPr lang="en-US" sz="1100" dirty="0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1461408" y="3986889"/>
            <a:ext cx="1524292" cy="1868479"/>
            <a:chOff x="1509796" y="4457202"/>
            <a:chExt cx="1836590" cy="2232418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525183" y="4457202"/>
              <a:ext cx="1701285" cy="2232418"/>
            </a:xfrm>
            <a:prstGeom prst="rect">
              <a:avLst/>
            </a:prstGeom>
          </p:spPr>
        </p:pic>
        <p:sp>
          <p:nvSpPr>
            <p:cNvPr id="43" name="TextBox 42"/>
            <p:cNvSpPr txBox="1"/>
            <p:nvPr/>
          </p:nvSpPr>
          <p:spPr>
            <a:xfrm>
              <a:off x="1509796" y="4475684"/>
              <a:ext cx="1836590" cy="5148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Dammam Port</a:t>
              </a:r>
            </a:p>
            <a:p>
              <a:r>
                <a:rPr lang="en-US" sz="1100" dirty="0" smtClean="0"/>
                <a:t>(1969)</a:t>
              </a:r>
              <a:endParaRPr lang="en-US" sz="1100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1718364" y="5171340"/>
            <a:ext cx="1535460" cy="1567470"/>
            <a:chOff x="3220557" y="4998904"/>
            <a:chExt cx="1850046" cy="1872780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8"/>
            <a:srcRect t="19198"/>
            <a:stretch/>
          </p:blipFill>
          <p:spPr>
            <a:xfrm>
              <a:off x="3220557" y="5042884"/>
              <a:ext cx="1724833" cy="182880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3234013" y="4998904"/>
              <a:ext cx="1836590" cy="5148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 smtClean="0"/>
                <a:t>Jeddah Port</a:t>
              </a:r>
            </a:p>
            <a:p>
              <a:r>
                <a:rPr lang="en-US" sz="1100" dirty="0" smtClean="0"/>
                <a:t>(1967)</a:t>
              </a:r>
              <a:endParaRPr lang="en-US" sz="1100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2918542" y="5167914"/>
            <a:ext cx="1524292" cy="1561799"/>
            <a:chOff x="4663235" y="4998904"/>
            <a:chExt cx="1836590" cy="1866004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9"/>
            <a:srcRect t="19338"/>
            <a:stretch/>
          </p:blipFill>
          <p:spPr>
            <a:xfrm>
              <a:off x="4699356" y="5052512"/>
              <a:ext cx="1712331" cy="1812396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4663235" y="4998904"/>
              <a:ext cx="1836590" cy="5515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Yanbu Port</a:t>
              </a:r>
            </a:p>
            <a:p>
              <a:r>
                <a:rPr lang="en-US" sz="1200" dirty="0" smtClean="0"/>
                <a:t>(1974)</a:t>
              </a:r>
              <a:endParaRPr lang="en-US" sz="1200" dirty="0"/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4037000" y="5191701"/>
            <a:ext cx="1179575" cy="1538012"/>
            <a:chOff x="6405394" y="5027324"/>
            <a:chExt cx="1421247" cy="1837584"/>
          </a:xfrm>
        </p:grpSpPr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405394" y="5050184"/>
              <a:ext cx="1382968" cy="1814724"/>
            </a:xfrm>
            <a:prstGeom prst="rect">
              <a:avLst/>
            </a:prstGeom>
          </p:spPr>
        </p:pic>
        <p:sp>
          <p:nvSpPr>
            <p:cNvPr id="46" name="Rectangle 45"/>
            <p:cNvSpPr/>
            <p:nvPr/>
          </p:nvSpPr>
          <p:spPr>
            <a:xfrm>
              <a:off x="6408812" y="5027324"/>
              <a:ext cx="1417829" cy="5148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100" dirty="0" smtClean="0"/>
                <a:t>Sharjah Port</a:t>
              </a:r>
              <a:endParaRPr lang="en-US" sz="1100" dirty="0"/>
            </a:p>
            <a:p>
              <a:r>
                <a:rPr lang="en-US" sz="1100" dirty="0"/>
                <a:t>(1974)</a:t>
              </a:r>
            </a:p>
          </p:txBody>
        </p:sp>
      </p:grpSp>
      <p:pic>
        <p:nvPicPr>
          <p:cNvPr id="48" name="Picture 4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065647" y="5210833"/>
            <a:ext cx="1277011" cy="1518880"/>
          </a:xfrm>
          <a:prstGeom prst="rect">
            <a:avLst/>
          </a:prstGeom>
        </p:spPr>
      </p:pic>
      <p:sp>
        <p:nvSpPr>
          <p:cNvPr id="49" name="Rectangle 48"/>
          <p:cNvSpPr/>
          <p:nvPr/>
        </p:nvSpPr>
        <p:spPr>
          <a:xfrm>
            <a:off x="5038209" y="5158741"/>
            <a:ext cx="126481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err="1" smtClean="0"/>
              <a:t>Jizan</a:t>
            </a:r>
            <a:r>
              <a:rPr lang="en-US" sz="1100" dirty="0" smtClean="0"/>
              <a:t> Port</a:t>
            </a:r>
            <a:endParaRPr lang="en-US" sz="1100" dirty="0"/>
          </a:p>
          <a:p>
            <a:r>
              <a:rPr lang="en-US" sz="1100" dirty="0" smtClean="0"/>
              <a:t>(1981)</a:t>
            </a:r>
            <a:endParaRPr lang="en-US" sz="1100" dirty="0"/>
          </a:p>
        </p:txBody>
      </p:sp>
      <p:pic>
        <p:nvPicPr>
          <p:cNvPr id="31" name="Picture 33" descr="p_0"/>
          <p:cNvPicPr>
            <a:picLocks noChangeAspect="1" noChangeArrowheads="1"/>
          </p:cNvPicPr>
          <p:nvPr/>
        </p:nvPicPr>
        <p:blipFill rotWithShape="1">
          <a:blip r:embed="rId12"/>
          <a:srcRect r="16682"/>
          <a:stretch/>
        </p:blipFill>
        <p:spPr bwMode="auto">
          <a:xfrm>
            <a:off x="6253050" y="5217576"/>
            <a:ext cx="1778430" cy="1512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3810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TextBox 31"/>
          <p:cNvSpPr txBox="1"/>
          <p:nvPr/>
        </p:nvSpPr>
        <p:spPr>
          <a:xfrm>
            <a:off x="6214399" y="5210833"/>
            <a:ext cx="17289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Roads in KSA</a:t>
            </a:r>
          </a:p>
          <a:p>
            <a:r>
              <a:rPr lang="en-US" sz="1100" dirty="0" smtClean="0"/>
              <a:t>(1981 onwards)</a:t>
            </a:r>
            <a:endParaRPr lang="en-US" sz="1100" dirty="0"/>
          </a:p>
        </p:txBody>
      </p:sp>
      <p:sp>
        <p:nvSpPr>
          <p:cNvPr id="35" name="Rectangle 12"/>
          <p:cNvSpPr>
            <a:spLocks noChangeAspect="1" noChangeArrowheads="1"/>
          </p:cNvSpPr>
          <p:nvPr/>
        </p:nvSpPr>
        <p:spPr bwMode="auto">
          <a:xfrm>
            <a:off x="7797453" y="5215931"/>
            <a:ext cx="1569952" cy="1513782"/>
          </a:xfrm>
          <a:prstGeom prst="rect">
            <a:avLst/>
          </a:prstGeom>
          <a:blipFill dpi="0" rotWithShape="1">
            <a:blip r:embed="rId13"/>
            <a:srcRect/>
            <a:stretch>
              <a:fillRect l="-21228" t="-201" r="-944" b="-2625"/>
            </a:stretch>
          </a:blip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7734457" y="5204093"/>
            <a:ext cx="16621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Riyadh-</a:t>
            </a:r>
            <a:r>
              <a:rPr lang="en-US" sz="1100" dirty="0" err="1" smtClean="0"/>
              <a:t>Damman</a:t>
            </a:r>
            <a:r>
              <a:rPr lang="en-US" sz="1100" dirty="0" smtClean="0"/>
              <a:t> Railroad</a:t>
            </a:r>
          </a:p>
          <a:p>
            <a:r>
              <a:rPr lang="en-US" sz="1100" dirty="0" smtClean="0"/>
              <a:t>(1981)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764356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5544618" y="1222049"/>
            <a:ext cx="4361382" cy="1643071"/>
          </a:xfrm>
        </p:spPr>
        <p:txBody>
          <a:bodyPr>
            <a:noAutofit/>
          </a:bodyPr>
          <a:lstStyle/>
          <a:p>
            <a:r>
              <a:rPr lang="en-US" sz="1600" dirty="0" smtClean="0"/>
              <a:t>80’s-90’s diversification </a:t>
            </a:r>
            <a:r>
              <a:rPr lang="en-US" sz="1600" dirty="0"/>
              <a:t>to </a:t>
            </a:r>
            <a:r>
              <a:rPr lang="en-US" sz="1600" dirty="0" smtClean="0"/>
              <a:t>other infrastructure and e/m disciplines</a:t>
            </a:r>
            <a:r>
              <a:rPr lang="en-US" sz="1600" dirty="0"/>
              <a:t>.</a:t>
            </a:r>
          </a:p>
          <a:p>
            <a:r>
              <a:rPr lang="en-US" sz="1600" dirty="0" smtClean="0"/>
              <a:t>mid-90’s, emphasis to O&amp;G and P&amp;D.</a:t>
            </a:r>
          </a:p>
          <a:p>
            <a:r>
              <a:rPr lang="en-US" sz="1600" dirty="0" smtClean="0"/>
              <a:t>Today, operations in Kazakhstan, Morocco, Iraq, Algeria and other MENA</a:t>
            </a:r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 smtClean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1200001" y="664325"/>
            <a:ext cx="783259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Expansion into Oil &amp; Gas and Power &amp; Desalination</a:t>
            </a:r>
            <a:endParaRPr lang="en-US" sz="2600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658978" cy="365125"/>
          </a:xfrm>
        </p:spPr>
        <p:txBody>
          <a:bodyPr/>
          <a:lstStyle/>
          <a:p>
            <a:fld id="{9F61B394-873D-4561-BF96-5253E630ED9B}" type="slidenum">
              <a:rPr lang="en-GB" smtClean="0"/>
              <a:t>2</a:t>
            </a:fld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22889" b="15932"/>
          <a:stretch/>
        </p:blipFill>
        <p:spPr>
          <a:xfrm>
            <a:off x="1307283" y="5240444"/>
            <a:ext cx="1848106" cy="14836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2091" y="3774791"/>
            <a:ext cx="2380474" cy="146766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6081" y="3774791"/>
            <a:ext cx="2380473" cy="146766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388" y="5242488"/>
            <a:ext cx="2168617" cy="148159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0479" y="5240444"/>
            <a:ext cx="2195487" cy="1483636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8"/>
          <a:srcRect l="14977" r="22147"/>
          <a:stretch/>
        </p:blipFill>
        <p:spPr>
          <a:xfrm>
            <a:off x="5074920" y="5240444"/>
            <a:ext cx="1513019" cy="1483636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9"/>
          <a:srcRect l="24565" r="1277"/>
          <a:stretch/>
        </p:blipFill>
        <p:spPr>
          <a:xfrm>
            <a:off x="7109325" y="3073714"/>
            <a:ext cx="2606176" cy="216673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86088" y="5240444"/>
            <a:ext cx="1130652" cy="1483636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250"/>
          <a:stretch/>
        </p:blipFill>
        <p:spPr>
          <a:xfrm>
            <a:off x="6021346" y="3774772"/>
            <a:ext cx="1090653" cy="146563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2"/>
          <a:srcRect l="13453" t="22791" r="41837" b="39153"/>
          <a:stretch/>
        </p:blipFill>
        <p:spPr>
          <a:xfrm>
            <a:off x="1451429" y="1218366"/>
            <a:ext cx="3798766" cy="2474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0335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00001" y="664325"/>
            <a:ext cx="294984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History at a glance</a:t>
            </a:r>
            <a:endParaRPr lang="en-US" sz="2600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658978" cy="365125"/>
          </a:xfrm>
        </p:spPr>
        <p:txBody>
          <a:bodyPr/>
          <a:lstStyle/>
          <a:p>
            <a:fld id="{9F61B394-873D-4561-BF96-5253E630ED9B}" type="slidenum">
              <a:rPr lang="en-GB" smtClean="0"/>
              <a:t>3</a:t>
            </a:fld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335318" y="1214824"/>
            <a:ext cx="362857" cy="3589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344218" y="6461629"/>
            <a:ext cx="24992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600" b="1" i="1" dirty="0" smtClean="0">
                <a:ln w="0"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Arial" panose="020B0604020202020204" pitchFamily="34" charset="0"/>
              </a:rPr>
              <a:t>Over 55 years of excellence</a:t>
            </a:r>
            <a:endParaRPr lang="en-US" sz="1600" b="1" i="1" dirty="0">
              <a:ln w="0"/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213779" y="1934793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Archirodon establishes as a JV and starts  operations in Libya</a:t>
            </a:r>
            <a:endParaRPr lang="en-US" sz="1200" dirty="0"/>
          </a:p>
        </p:txBody>
      </p:sp>
      <p:sp>
        <p:nvSpPr>
          <p:cNvPr id="29" name="Rectangle 28"/>
          <p:cNvSpPr/>
          <p:nvPr/>
        </p:nvSpPr>
        <p:spPr>
          <a:xfrm>
            <a:off x="1213779" y="1644855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1959</a:t>
            </a:r>
            <a:endParaRPr lang="en-US" sz="1400" b="1" dirty="0"/>
          </a:p>
        </p:txBody>
      </p:sp>
      <p:sp>
        <p:nvSpPr>
          <p:cNvPr id="32" name="Rectangle 31"/>
          <p:cNvSpPr/>
          <p:nvPr/>
        </p:nvSpPr>
        <p:spPr>
          <a:xfrm>
            <a:off x="4115020" y="1921196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Awards of major ports in KSA (Jeddah, Dammam)</a:t>
            </a:r>
            <a:endParaRPr lang="en-US" sz="1200" dirty="0"/>
          </a:p>
        </p:txBody>
      </p:sp>
      <p:sp>
        <p:nvSpPr>
          <p:cNvPr id="33" name="Rectangle 32"/>
          <p:cNvSpPr/>
          <p:nvPr/>
        </p:nvSpPr>
        <p:spPr>
          <a:xfrm>
            <a:off x="4115020" y="1631258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1967</a:t>
            </a:r>
            <a:endParaRPr lang="en-US" sz="1400" b="1" dirty="0"/>
          </a:p>
        </p:txBody>
      </p:sp>
      <p:sp>
        <p:nvSpPr>
          <p:cNvPr id="34" name="Rectangle 33"/>
          <p:cNvSpPr/>
          <p:nvPr/>
        </p:nvSpPr>
        <p:spPr>
          <a:xfrm>
            <a:off x="5574590" y="1921196"/>
            <a:ext cx="1364347" cy="952456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Operations commence in UAE</a:t>
            </a:r>
            <a:endParaRPr lang="en-US" sz="1200" dirty="0"/>
          </a:p>
        </p:txBody>
      </p:sp>
      <p:sp>
        <p:nvSpPr>
          <p:cNvPr id="35" name="Rectangle 34"/>
          <p:cNvSpPr/>
          <p:nvPr/>
        </p:nvSpPr>
        <p:spPr>
          <a:xfrm>
            <a:off x="5574590" y="1631258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1974</a:t>
            </a:r>
            <a:endParaRPr lang="en-US" sz="1400" b="1" dirty="0"/>
          </a:p>
        </p:txBody>
      </p:sp>
      <p:sp>
        <p:nvSpPr>
          <p:cNvPr id="36" name="Rectangle 35"/>
          <p:cNvSpPr/>
          <p:nvPr/>
        </p:nvSpPr>
        <p:spPr>
          <a:xfrm>
            <a:off x="8520442" y="1945830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Started Railroads in KSA </a:t>
            </a:r>
            <a:r>
              <a:rPr lang="en-US" sz="1100" dirty="0" smtClean="0"/>
              <a:t>(largest majority in KSA constr. </a:t>
            </a:r>
            <a:r>
              <a:rPr lang="en-US" sz="1100" dirty="0" err="1" smtClean="0"/>
              <a:t>todate</a:t>
            </a:r>
            <a:r>
              <a:rPr lang="en-US" sz="1100" dirty="0" smtClean="0"/>
              <a:t>)</a:t>
            </a:r>
            <a:endParaRPr lang="en-US" sz="1100" dirty="0"/>
          </a:p>
        </p:txBody>
      </p:sp>
      <p:sp>
        <p:nvSpPr>
          <p:cNvPr id="37" name="Rectangle 36"/>
          <p:cNvSpPr/>
          <p:nvPr/>
        </p:nvSpPr>
        <p:spPr>
          <a:xfrm>
            <a:off x="8520442" y="1655892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1975</a:t>
            </a:r>
            <a:endParaRPr lang="en-US" sz="1400" b="1" dirty="0"/>
          </a:p>
        </p:txBody>
      </p:sp>
      <p:sp>
        <p:nvSpPr>
          <p:cNvPr id="38" name="Rectangle 37"/>
          <p:cNvSpPr/>
          <p:nvPr/>
        </p:nvSpPr>
        <p:spPr>
          <a:xfrm>
            <a:off x="4892416" y="3428758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O&amp;G project awarded by Saudi Aramco</a:t>
            </a:r>
            <a:endParaRPr lang="en-US" sz="1200" dirty="0"/>
          </a:p>
        </p:txBody>
      </p:sp>
      <p:sp>
        <p:nvSpPr>
          <p:cNvPr id="39" name="Rectangle 38"/>
          <p:cNvSpPr/>
          <p:nvPr/>
        </p:nvSpPr>
        <p:spPr>
          <a:xfrm>
            <a:off x="4892416" y="3138820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1989</a:t>
            </a:r>
            <a:endParaRPr lang="en-US" sz="1400" b="1" dirty="0"/>
          </a:p>
        </p:txBody>
      </p:sp>
      <p:sp>
        <p:nvSpPr>
          <p:cNvPr id="40" name="Rectangle 39"/>
          <p:cNvSpPr/>
          <p:nvPr/>
        </p:nvSpPr>
        <p:spPr>
          <a:xfrm>
            <a:off x="6529128" y="3428758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1</a:t>
            </a:r>
            <a:r>
              <a:rPr lang="en-US" sz="1200" baseline="30000" dirty="0" smtClean="0"/>
              <a:t>st</a:t>
            </a:r>
            <a:r>
              <a:rPr lang="en-US" sz="1200" dirty="0" smtClean="0"/>
              <a:t> P&amp;D project awarded in Yanbu, KSA</a:t>
            </a:r>
            <a:endParaRPr lang="en-US" sz="1200" dirty="0"/>
          </a:p>
        </p:txBody>
      </p:sp>
      <p:sp>
        <p:nvSpPr>
          <p:cNvPr id="41" name="Rectangle 40"/>
          <p:cNvSpPr/>
          <p:nvPr/>
        </p:nvSpPr>
        <p:spPr>
          <a:xfrm>
            <a:off x="6529128" y="3138820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1990</a:t>
            </a:r>
            <a:endParaRPr lang="en-US" sz="1400" b="1" dirty="0"/>
          </a:p>
        </p:txBody>
      </p:sp>
      <p:sp>
        <p:nvSpPr>
          <p:cNvPr id="42" name="Rectangle 41"/>
          <p:cNvSpPr/>
          <p:nvPr/>
        </p:nvSpPr>
        <p:spPr>
          <a:xfrm>
            <a:off x="8158526" y="3427808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Marine pipelines in Singapore</a:t>
            </a:r>
            <a:endParaRPr lang="en-US" sz="1200" dirty="0"/>
          </a:p>
        </p:txBody>
      </p:sp>
      <p:sp>
        <p:nvSpPr>
          <p:cNvPr id="43" name="Rectangle 42"/>
          <p:cNvSpPr/>
          <p:nvPr/>
        </p:nvSpPr>
        <p:spPr>
          <a:xfrm>
            <a:off x="8158526" y="3137870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2002</a:t>
            </a:r>
            <a:endParaRPr lang="en-US" sz="1400" b="1" dirty="0"/>
          </a:p>
        </p:txBody>
      </p:sp>
      <p:sp>
        <p:nvSpPr>
          <p:cNvPr id="44" name="Rectangle 43"/>
          <p:cNvSpPr/>
          <p:nvPr/>
        </p:nvSpPr>
        <p:spPr>
          <a:xfrm>
            <a:off x="1619175" y="5128799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O&amp;G islands in the Caspian Sea (Kazakhstan)</a:t>
            </a:r>
            <a:endParaRPr lang="en-US" sz="1200" dirty="0"/>
          </a:p>
        </p:txBody>
      </p:sp>
      <p:sp>
        <p:nvSpPr>
          <p:cNvPr id="45" name="Rectangle 44"/>
          <p:cNvSpPr/>
          <p:nvPr/>
        </p:nvSpPr>
        <p:spPr>
          <a:xfrm>
            <a:off x="1619175" y="4838861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2003</a:t>
            </a:r>
            <a:endParaRPr lang="en-US" sz="1400" b="1" dirty="0"/>
          </a:p>
        </p:txBody>
      </p:sp>
      <p:sp>
        <p:nvSpPr>
          <p:cNvPr id="46" name="Rectangle 45"/>
          <p:cNvSpPr/>
          <p:nvPr/>
        </p:nvSpPr>
        <p:spPr>
          <a:xfrm>
            <a:off x="3284425" y="5109015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Award of </a:t>
            </a:r>
            <a:r>
              <a:rPr lang="en-US" sz="1200" dirty="0" err="1"/>
              <a:t>Khalifa</a:t>
            </a:r>
            <a:r>
              <a:rPr lang="en-US" sz="1200" dirty="0"/>
              <a:t> Port ($1.5bn)</a:t>
            </a:r>
          </a:p>
        </p:txBody>
      </p:sp>
      <p:sp>
        <p:nvSpPr>
          <p:cNvPr id="47" name="Rectangle 46"/>
          <p:cNvSpPr/>
          <p:nvPr/>
        </p:nvSpPr>
        <p:spPr>
          <a:xfrm>
            <a:off x="3284425" y="4819077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2007</a:t>
            </a:r>
            <a:endParaRPr lang="en-US" sz="1400" b="1" dirty="0"/>
          </a:p>
        </p:txBody>
      </p:sp>
      <p:sp>
        <p:nvSpPr>
          <p:cNvPr id="48" name="Rectangle 47"/>
          <p:cNvSpPr/>
          <p:nvPr/>
        </p:nvSpPr>
        <p:spPr>
          <a:xfrm>
            <a:off x="4878494" y="5107479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Projects awarded in Morocco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878494" y="4817541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2011</a:t>
            </a:r>
            <a:endParaRPr lang="en-US" sz="1400" b="1" dirty="0"/>
          </a:p>
        </p:txBody>
      </p:sp>
      <p:sp>
        <p:nvSpPr>
          <p:cNvPr id="50" name="Rectangle 49"/>
          <p:cNvSpPr/>
          <p:nvPr/>
        </p:nvSpPr>
        <p:spPr>
          <a:xfrm>
            <a:off x="6518776" y="5107479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Award of Al </a:t>
            </a:r>
            <a:r>
              <a:rPr lang="en-US" sz="1200" dirty="0" err="1" smtClean="0"/>
              <a:t>Faw</a:t>
            </a:r>
            <a:r>
              <a:rPr lang="en-US" sz="1200" dirty="0" smtClean="0"/>
              <a:t> Port in Iraq</a:t>
            </a:r>
            <a:endParaRPr lang="en-US" sz="1200" dirty="0"/>
          </a:p>
        </p:txBody>
      </p:sp>
      <p:sp>
        <p:nvSpPr>
          <p:cNvPr id="51" name="Rectangle 50"/>
          <p:cNvSpPr/>
          <p:nvPr/>
        </p:nvSpPr>
        <p:spPr>
          <a:xfrm>
            <a:off x="6518776" y="4817541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2012</a:t>
            </a:r>
            <a:endParaRPr lang="en-US" sz="1400" b="1" dirty="0"/>
          </a:p>
        </p:txBody>
      </p:sp>
      <p:sp>
        <p:nvSpPr>
          <p:cNvPr id="52" name="Rectangle 51"/>
          <p:cNvSpPr/>
          <p:nvPr/>
        </p:nvSpPr>
        <p:spPr>
          <a:xfrm>
            <a:off x="8158526" y="5107479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Award of </a:t>
            </a:r>
            <a:r>
              <a:rPr lang="en-US" sz="1200" dirty="0" err="1" smtClean="0"/>
              <a:t>Tahrir</a:t>
            </a:r>
            <a:r>
              <a:rPr lang="en-US" sz="1200" dirty="0" smtClean="0"/>
              <a:t> petrochemical complex in Egypt ($2bn)</a:t>
            </a:r>
            <a:endParaRPr lang="en-US" sz="1200" dirty="0"/>
          </a:p>
        </p:txBody>
      </p:sp>
      <p:sp>
        <p:nvSpPr>
          <p:cNvPr id="53" name="Rectangle 52"/>
          <p:cNvSpPr/>
          <p:nvPr/>
        </p:nvSpPr>
        <p:spPr>
          <a:xfrm>
            <a:off x="8158526" y="4817541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2014</a:t>
            </a:r>
            <a:endParaRPr lang="en-US" sz="1400" b="1" dirty="0"/>
          </a:p>
        </p:txBody>
      </p:sp>
      <p:sp>
        <p:nvSpPr>
          <p:cNvPr id="30" name="Rectangle 29"/>
          <p:cNvSpPr/>
          <p:nvPr/>
        </p:nvSpPr>
        <p:spPr>
          <a:xfrm>
            <a:off x="2672019" y="1934793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Award of Beirut Port in Lebanon</a:t>
            </a:r>
            <a:endParaRPr lang="en-US" sz="1200" dirty="0"/>
          </a:p>
        </p:txBody>
      </p:sp>
      <p:sp>
        <p:nvSpPr>
          <p:cNvPr id="31" name="Rectangle 30"/>
          <p:cNvSpPr/>
          <p:nvPr/>
        </p:nvSpPr>
        <p:spPr>
          <a:xfrm>
            <a:off x="2672019" y="1644855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1961</a:t>
            </a:r>
            <a:endParaRPr lang="en-US" sz="1400" b="1" dirty="0"/>
          </a:p>
        </p:txBody>
      </p:sp>
      <p:sp>
        <p:nvSpPr>
          <p:cNvPr id="54" name="Rectangle 53"/>
          <p:cNvSpPr/>
          <p:nvPr/>
        </p:nvSpPr>
        <p:spPr>
          <a:xfrm>
            <a:off x="7055136" y="1945830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Important Highways &amp; Bridges started construction in KSA</a:t>
            </a:r>
            <a:endParaRPr lang="en-US" sz="1200" dirty="0"/>
          </a:p>
        </p:txBody>
      </p:sp>
      <p:sp>
        <p:nvSpPr>
          <p:cNvPr id="55" name="Rectangle 54"/>
          <p:cNvSpPr/>
          <p:nvPr/>
        </p:nvSpPr>
        <p:spPr>
          <a:xfrm>
            <a:off x="7055136" y="1655892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1975</a:t>
            </a:r>
            <a:endParaRPr lang="en-US" sz="1400" b="1" dirty="0"/>
          </a:p>
        </p:txBody>
      </p:sp>
      <p:sp>
        <p:nvSpPr>
          <p:cNvPr id="56" name="Rectangle 55"/>
          <p:cNvSpPr/>
          <p:nvPr/>
        </p:nvSpPr>
        <p:spPr>
          <a:xfrm>
            <a:off x="1636011" y="3421693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Start of operations in Egypt and Sudan</a:t>
            </a:r>
          </a:p>
        </p:txBody>
      </p:sp>
      <p:sp>
        <p:nvSpPr>
          <p:cNvPr id="57" name="Rectangle 56"/>
          <p:cNvSpPr/>
          <p:nvPr/>
        </p:nvSpPr>
        <p:spPr>
          <a:xfrm>
            <a:off x="1636011" y="3131755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1987</a:t>
            </a:r>
            <a:endParaRPr lang="en-US" sz="1400" b="1" dirty="0"/>
          </a:p>
        </p:txBody>
      </p:sp>
      <p:sp>
        <p:nvSpPr>
          <p:cNvPr id="58" name="Rectangle 57"/>
          <p:cNvSpPr/>
          <p:nvPr/>
        </p:nvSpPr>
        <p:spPr>
          <a:xfrm>
            <a:off x="3260842" y="3435983"/>
            <a:ext cx="1364347" cy="927822"/>
          </a:xfrm>
          <a:prstGeom prst="rect">
            <a:avLst/>
          </a:prstGeom>
          <a:solidFill>
            <a:srgbClr val="003598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Start of Works for US Funded projects</a:t>
            </a:r>
            <a:r>
              <a:rPr lang="en-US" sz="1100" dirty="0" smtClean="0"/>
              <a:t> (up to today) MENA and global</a:t>
            </a:r>
            <a:endParaRPr lang="en-US" sz="1100" dirty="0"/>
          </a:p>
        </p:txBody>
      </p:sp>
      <p:sp>
        <p:nvSpPr>
          <p:cNvPr id="59" name="Rectangle 58"/>
          <p:cNvSpPr/>
          <p:nvPr/>
        </p:nvSpPr>
        <p:spPr>
          <a:xfrm>
            <a:off x="3260842" y="3146045"/>
            <a:ext cx="1364347" cy="234506"/>
          </a:xfrm>
          <a:prstGeom prst="rect">
            <a:avLst/>
          </a:prstGeom>
          <a:solidFill>
            <a:srgbClr val="FF69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/>
              <a:t>1989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73564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200001" y="664325"/>
            <a:ext cx="293747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Turnover evolution</a:t>
            </a:r>
            <a:endParaRPr lang="en-US" sz="2600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658978" cy="365125"/>
          </a:xfrm>
        </p:spPr>
        <p:txBody>
          <a:bodyPr/>
          <a:lstStyle/>
          <a:p>
            <a:fld id="{9F61B394-873D-4561-BF96-5253E630ED9B}" type="slidenum">
              <a:rPr lang="en-GB" smtClean="0"/>
              <a:t>4</a:t>
            </a:fld>
            <a:endParaRPr lang="en-GB"/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811290"/>
              </p:ext>
            </p:extLst>
          </p:nvPr>
        </p:nvGraphicFramePr>
        <p:xfrm>
          <a:off x="1200002" y="1417559"/>
          <a:ext cx="7974688" cy="33721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30402" y="4702630"/>
            <a:ext cx="101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1960s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7930" y="4702630"/>
            <a:ext cx="101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1970s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86717" y="4702630"/>
            <a:ext cx="101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1980s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51960" y="4702630"/>
            <a:ext cx="101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1990s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02689" y="4702630"/>
            <a:ext cx="101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2000s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349315" y="4702630"/>
            <a:ext cx="1016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2010s</a:t>
            </a:r>
            <a:endParaRPr lang="en-US" sz="1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63533" y="5142785"/>
            <a:ext cx="175622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Focus on major infrastructure projects</a:t>
            </a:r>
            <a:endParaRPr lang="en-US" sz="11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1689" y="3124928"/>
            <a:ext cx="762000" cy="762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388801" y="5093458"/>
            <a:ext cx="1627776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EPC projects and diversification to O&amp;G, P&amp;D</a:t>
            </a:r>
            <a:endParaRPr lang="en-US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6781104" y="5705853"/>
            <a:ext cx="168979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Further boosting by major </a:t>
            </a:r>
            <a:r>
              <a:rPr lang="en-US" sz="1100" dirty="0" err="1" smtClean="0"/>
              <a:t>infrastr</a:t>
            </a:r>
            <a:r>
              <a:rPr lang="en-US" sz="1100" dirty="0" smtClean="0"/>
              <a:t>. </a:t>
            </a:r>
            <a:r>
              <a:rPr lang="en-US" sz="1100" dirty="0"/>
              <a:t>m</a:t>
            </a:r>
            <a:r>
              <a:rPr lang="en-US" sz="1100" dirty="0" smtClean="0"/>
              <a:t>ega projects</a:t>
            </a:r>
            <a:endParaRPr lang="en-US" sz="1100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410" y="1322943"/>
            <a:ext cx="713494" cy="71349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8275320" y="1227886"/>
            <a:ext cx="163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solidFill>
                  <a:srgbClr val="FF0000"/>
                </a:solidFill>
              </a:rPr>
              <a:t>2008 Crisis</a:t>
            </a:r>
            <a:r>
              <a:rPr lang="en-US" sz="1100" dirty="0" smtClean="0"/>
              <a:t>.  </a:t>
            </a:r>
          </a:p>
          <a:p>
            <a:r>
              <a:rPr lang="en-US" sz="1100" dirty="0" smtClean="0"/>
              <a:t>Not affected.  Well positioned and fast recovery</a:t>
            </a:r>
            <a:endParaRPr lang="en-US" sz="1100" dirty="0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998" y="3319787"/>
            <a:ext cx="411843" cy="585463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92"/>
          <a:stretch/>
        </p:blipFill>
        <p:spPr>
          <a:xfrm>
            <a:off x="2517003" y="3319787"/>
            <a:ext cx="778285" cy="41720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4208430" y="5106234"/>
            <a:ext cx="185041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/>
              <a:t>MENA budgets of large infrastructure projects greatly reduced</a:t>
            </a:r>
            <a:endParaRPr lang="en-US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1335318" y="6576540"/>
            <a:ext cx="837473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/>
              <a:t>Libya » Lebanon » KSA  </a:t>
            </a:r>
            <a:r>
              <a:rPr lang="en-US" sz="1050" dirty="0" smtClean="0"/>
              <a:t>» UAE </a:t>
            </a:r>
            <a:r>
              <a:rPr lang="en-US" sz="1050" dirty="0"/>
              <a:t>»</a:t>
            </a:r>
            <a:r>
              <a:rPr lang="en-US" sz="1050" dirty="0" smtClean="0"/>
              <a:t>   Yemen » Egypt</a:t>
            </a:r>
            <a:r>
              <a:rPr lang="en-US" sz="1050" dirty="0"/>
              <a:t> »</a:t>
            </a:r>
            <a:r>
              <a:rPr lang="en-US" sz="1050" dirty="0" smtClean="0"/>
              <a:t> </a:t>
            </a:r>
            <a:r>
              <a:rPr lang="en-US" sz="1050" dirty="0"/>
              <a:t>Sudan </a:t>
            </a:r>
            <a:r>
              <a:rPr lang="en-US" sz="1050" dirty="0" smtClean="0"/>
              <a:t>» Oman </a:t>
            </a:r>
            <a:r>
              <a:rPr lang="en-US" sz="1050" dirty="0"/>
              <a:t>» </a:t>
            </a:r>
            <a:r>
              <a:rPr lang="en-US" sz="1050" dirty="0" smtClean="0"/>
              <a:t>Kuwait » Singapore » Kazakhstan » Morocco » Iraq  </a:t>
            </a:r>
            <a:endParaRPr lang="en-US" sz="1050" dirty="0"/>
          </a:p>
        </p:txBody>
      </p:sp>
      <p:sp>
        <p:nvSpPr>
          <p:cNvPr id="3" name="Rectangle 2"/>
          <p:cNvSpPr/>
          <p:nvPr/>
        </p:nvSpPr>
        <p:spPr>
          <a:xfrm>
            <a:off x="1335318" y="1214824"/>
            <a:ext cx="362857" cy="35894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427720" y="5093458"/>
            <a:ext cx="147828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Focus in higher complexity EPC projects</a:t>
            </a:r>
            <a:endParaRPr lang="en-US" sz="1100" dirty="0"/>
          </a:p>
        </p:txBody>
      </p:sp>
      <p:sp>
        <p:nvSpPr>
          <p:cNvPr id="25" name="TextBox 24"/>
          <p:cNvSpPr txBox="1"/>
          <p:nvPr/>
        </p:nvSpPr>
        <p:spPr>
          <a:xfrm>
            <a:off x="1335318" y="6339583"/>
            <a:ext cx="31278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 smtClean="0"/>
              <a:t>Geographic Expansion timeline</a:t>
            </a:r>
            <a:endParaRPr lang="en-US" sz="1100" u="sng" dirty="0"/>
          </a:p>
        </p:txBody>
      </p:sp>
      <p:sp>
        <p:nvSpPr>
          <p:cNvPr id="13" name="Oval Callout 12"/>
          <p:cNvSpPr/>
          <p:nvPr/>
        </p:nvSpPr>
        <p:spPr>
          <a:xfrm>
            <a:off x="5851960" y="2183701"/>
            <a:ext cx="1555691" cy="1123855"/>
          </a:xfrm>
          <a:prstGeom prst="wedgeEllipseCallout">
            <a:avLst>
              <a:gd name="adj1" fmla="val -26978"/>
              <a:gd name="adj2" fmla="val 68788"/>
            </a:avLst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Callout 26"/>
          <p:cNvSpPr/>
          <p:nvPr/>
        </p:nvSpPr>
        <p:spPr>
          <a:xfrm>
            <a:off x="3664070" y="3736988"/>
            <a:ext cx="1560505" cy="1040263"/>
          </a:xfrm>
          <a:prstGeom prst="wedgeEllipseCallout">
            <a:avLst>
              <a:gd name="adj1" fmla="val 58446"/>
              <a:gd name="adj2" fmla="val -33746"/>
            </a:avLst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91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209176" y="1374449"/>
            <a:ext cx="8681058" cy="5118426"/>
          </a:xfrm>
        </p:spPr>
        <p:txBody>
          <a:bodyPr numCol="2">
            <a:noAutofit/>
          </a:bodyPr>
          <a:lstStyle/>
          <a:p>
            <a:pPr marL="365125" indent="-365125">
              <a:spcBef>
                <a:spcPts val="0"/>
              </a:spcBef>
              <a:spcAft>
                <a:spcPts val="1200"/>
              </a:spcAft>
            </a:pPr>
            <a:r>
              <a:rPr lang="en-US" sz="1800" dirty="0" smtClean="0"/>
              <a:t>The past, 50s, 60s, 70s</a:t>
            </a:r>
            <a:endParaRPr lang="en-US" sz="1800" dirty="0"/>
          </a:p>
          <a:p>
            <a:pPr marL="1300163" lvl="2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Arab market was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Young</a:t>
            </a:r>
          </a:p>
          <a:p>
            <a:pPr marL="1757363" lvl="3" indent="-442913" algn="just">
              <a:spcBef>
                <a:spcPts val="0"/>
              </a:spcBef>
            </a:pPr>
            <a:r>
              <a:rPr lang="en-US" dirty="0" smtClean="0"/>
              <a:t>Not-structured</a:t>
            </a:r>
          </a:p>
          <a:p>
            <a:pPr marL="1757363" lvl="3" indent="-442913" algn="just">
              <a:spcBef>
                <a:spcPts val="0"/>
              </a:spcBef>
            </a:pPr>
            <a:endParaRPr lang="en-US" dirty="0"/>
          </a:p>
          <a:p>
            <a:pPr marL="1757363" lvl="3" indent="-442913" algn="just">
              <a:spcBef>
                <a:spcPts val="0"/>
              </a:spcBef>
            </a:pPr>
            <a:endParaRPr lang="en-US" dirty="0" smtClean="0"/>
          </a:p>
          <a:p>
            <a:pPr marL="1757363" lvl="3" indent="-442913" algn="just">
              <a:spcBef>
                <a:spcPts val="0"/>
              </a:spcBef>
            </a:pPr>
            <a:endParaRPr lang="en-US" dirty="0"/>
          </a:p>
          <a:p>
            <a:pPr marL="500063" indent="-442913" algn="just">
              <a:spcBef>
                <a:spcPts val="600"/>
              </a:spcBef>
            </a:pPr>
            <a:r>
              <a:rPr lang="en-US" sz="1800" dirty="0" smtClean="0"/>
              <a:t>Today 80s, 90s, 2000s onwards</a:t>
            </a:r>
          </a:p>
          <a:p>
            <a:pPr marL="1300163" lvl="2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Arab </a:t>
            </a:r>
            <a:r>
              <a:rPr lang="en-US" dirty="0" smtClean="0"/>
              <a:t>market is</a:t>
            </a:r>
            <a:endParaRPr lang="en-US" dirty="0"/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Structured,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Highly demanding,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Competition from all over the world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Complex projects</a:t>
            </a:r>
          </a:p>
          <a:p>
            <a:pPr marL="1300163" lvl="2" indent="-442913" algn="just">
              <a:spcBef>
                <a:spcPts val="600"/>
              </a:spcBef>
              <a:spcAft>
                <a:spcPts val="0"/>
              </a:spcAft>
            </a:pPr>
            <a:endParaRPr lang="en-US" dirty="0" smtClean="0"/>
          </a:p>
          <a:p>
            <a:pPr marL="1300163" lvl="2" indent="-442913" algn="just">
              <a:spcBef>
                <a:spcPts val="600"/>
              </a:spcBef>
              <a:spcAft>
                <a:spcPts val="0"/>
              </a:spcAft>
            </a:pPr>
            <a:endParaRPr lang="en-US" dirty="0"/>
          </a:p>
          <a:p>
            <a:pPr marL="1300163" lvl="2" indent="-442913" algn="just">
              <a:spcBef>
                <a:spcPts val="600"/>
              </a:spcBef>
              <a:spcAft>
                <a:spcPts val="0"/>
              </a:spcAft>
            </a:pPr>
            <a:endParaRPr lang="en-US" dirty="0" smtClean="0"/>
          </a:p>
          <a:p>
            <a:pPr marL="1300163" lvl="2" indent="-442913" algn="just">
              <a:spcBef>
                <a:spcPts val="600"/>
              </a:spcBef>
              <a:spcAft>
                <a:spcPts val="0"/>
              </a:spcAft>
            </a:pPr>
            <a:endParaRPr lang="en-US" dirty="0" smtClean="0"/>
          </a:p>
          <a:p>
            <a:pPr marL="1300163" lvl="2" indent="-442913" algn="just">
              <a:spcBef>
                <a:spcPts val="600"/>
              </a:spcBef>
              <a:spcAft>
                <a:spcPts val="0"/>
              </a:spcAft>
            </a:pPr>
            <a:endParaRPr lang="en-US" dirty="0"/>
          </a:p>
          <a:p>
            <a:pPr marL="857250" lvl="2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 smtClean="0"/>
              <a:t>… </a:t>
            </a:r>
            <a:r>
              <a:rPr lang="en-US" dirty="0"/>
              <a:t>and demanded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Risk appetite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Entrepreneurship</a:t>
            </a:r>
          </a:p>
          <a:p>
            <a:pPr marL="1757363" lvl="3" indent="-442913" algn="just">
              <a:spcBef>
                <a:spcPts val="0"/>
              </a:spcBef>
            </a:pPr>
            <a:r>
              <a:rPr lang="en-US" dirty="0"/>
              <a:t>Endurance to hardship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1300163" lvl="2" indent="-442913" algn="just">
              <a:spcBef>
                <a:spcPts val="600"/>
              </a:spcBef>
              <a:spcAft>
                <a:spcPts val="0"/>
              </a:spcAft>
            </a:pPr>
            <a:endParaRPr lang="en-US" dirty="0" smtClean="0"/>
          </a:p>
          <a:p>
            <a:pPr marL="1300163" lvl="2" indent="-442913" algn="just">
              <a:spcBef>
                <a:spcPts val="600"/>
              </a:spcBef>
              <a:spcAft>
                <a:spcPts val="0"/>
              </a:spcAft>
            </a:pPr>
            <a:endParaRPr lang="en-US" dirty="0"/>
          </a:p>
          <a:p>
            <a:pPr marL="857250" lvl="2" indent="0" algn="just">
              <a:spcBef>
                <a:spcPts val="600"/>
              </a:spcBef>
              <a:spcAft>
                <a:spcPts val="0"/>
              </a:spcAft>
              <a:buNone/>
            </a:pPr>
            <a:r>
              <a:rPr lang="en-US" dirty="0" smtClean="0"/>
              <a:t>…and demands</a:t>
            </a:r>
            <a:endParaRPr lang="en-US" dirty="0"/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Commitment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Quality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Competitiveness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Innovation</a:t>
            </a:r>
          </a:p>
          <a:p>
            <a:pPr marL="1757363" lvl="3" indent="-442913" algn="just">
              <a:spcBef>
                <a:spcPts val="0"/>
              </a:spcBef>
              <a:spcAft>
                <a:spcPts val="0"/>
              </a:spcAft>
            </a:pP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00001" y="664325"/>
            <a:ext cx="821692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 smtClean="0">
                <a:ln w="0"/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Archirodon, the Arab World and the current challenges</a:t>
            </a:r>
            <a:endParaRPr lang="en-US" sz="2600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658978" cy="365125"/>
          </a:xfrm>
        </p:spPr>
        <p:txBody>
          <a:bodyPr/>
          <a:lstStyle/>
          <a:p>
            <a:fld id="{9F61B394-873D-4561-BF96-5253E630ED9B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228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209176" y="1374449"/>
            <a:ext cx="8681058" cy="4051437"/>
          </a:xfrm>
        </p:spPr>
        <p:txBody>
          <a:bodyPr>
            <a:noAutofit/>
          </a:bodyPr>
          <a:lstStyle/>
          <a:p>
            <a:pPr marL="365125" indent="-365125">
              <a:spcBef>
                <a:spcPts val="0"/>
              </a:spcBef>
              <a:spcAft>
                <a:spcPts val="1200"/>
              </a:spcAft>
            </a:pPr>
            <a:r>
              <a:rPr lang="en-US" sz="1800" dirty="0" smtClean="0"/>
              <a:t>Currently, </a:t>
            </a:r>
          </a:p>
          <a:p>
            <a:pPr marL="765175" lvl="1" indent="-365125">
              <a:spcBef>
                <a:spcPts val="0"/>
              </a:spcBef>
              <a:spcAft>
                <a:spcPts val="1200"/>
              </a:spcAft>
            </a:pPr>
            <a:r>
              <a:rPr lang="en-US" sz="1600" dirty="0" smtClean="0"/>
              <a:t>Business Opportunities in MENA region</a:t>
            </a:r>
          </a:p>
          <a:p>
            <a:pPr marL="765175" lvl="1" indent="-365125">
              <a:spcBef>
                <a:spcPts val="0"/>
              </a:spcBef>
              <a:spcAft>
                <a:spcPts val="1200"/>
              </a:spcAft>
            </a:pPr>
            <a:endParaRPr lang="en-US" sz="1600" dirty="0" smtClean="0"/>
          </a:p>
        </p:txBody>
      </p:sp>
      <p:sp>
        <p:nvSpPr>
          <p:cNvPr id="7" name="Rectangle 6"/>
          <p:cNvSpPr/>
          <p:nvPr/>
        </p:nvSpPr>
        <p:spPr>
          <a:xfrm>
            <a:off x="1200001" y="664325"/>
            <a:ext cx="8743099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spc="-50" dirty="0" smtClean="0">
                <a:ln w="0"/>
                <a:latin typeface="Arial" panose="020B0604020202020204" pitchFamily="34" charset="0"/>
                <a:cs typeface="Arial" panose="020B0604020202020204" pitchFamily="34" charset="0"/>
              </a:rPr>
              <a:t>Market Outlook in MENA. Opportunities for EPC Contractors</a:t>
            </a:r>
            <a:endParaRPr lang="en-US" sz="2600" spc="-50" dirty="0">
              <a:ln w="0"/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0" y="6492875"/>
            <a:ext cx="658978" cy="365125"/>
          </a:xfrm>
        </p:spPr>
        <p:txBody>
          <a:bodyPr/>
          <a:lstStyle/>
          <a:p>
            <a:fld id="{9F61B394-873D-4561-BF96-5253E630ED9B}" type="slidenum">
              <a:rPr lang="en-GB" smtClean="0"/>
              <a:t>6</a:t>
            </a:fld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97"/>
          <a:stretch/>
        </p:blipFill>
        <p:spPr>
          <a:xfrm>
            <a:off x="908466" y="2296919"/>
            <a:ext cx="4360220" cy="3128967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9" name="Chart 8"/>
          <p:cNvGraphicFramePr/>
          <p:nvPr>
            <p:extLst>
              <p:ext uri="{D42A27DB-BD31-4B8C-83A1-F6EECF244321}">
                <p14:modId xmlns:p14="http://schemas.microsoft.com/office/powerpoint/2010/main" val="3217351451"/>
              </p:ext>
            </p:extLst>
          </p:nvPr>
        </p:nvGraphicFramePr>
        <p:xfrm>
          <a:off x="5549704" y="2583543"/>
          <a:ext cx="4340529" cy="30600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1200001" y="2527751"/>
            <a:ext cx="4789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$</a:t>
            </a:r>
            <a:r>
              <a:rPr lang="en-US" sz="900" dirty="0" err="1" smtClean="0"/>
              <a:t>Bn</a:t>
            </a:r>
            <a:endParaRPr lang="en-US" sz="900" dirty="0"/>
          </a:p>
        </p:txBody>
      </p:sp>
      <p:sp>
        <p:nvSpPr>
          <p:cNvPr id="13" name="TextBox 12"/>
          <p:cNvSpPr txBox="1"/>
          <p:nvPr/>
        </p:nvSpPr>
        <p:spPr>
          <a:xfrm>
            <a:off x="5477134" y="2296919"/>
            <a:ext cx="47897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$</a:t>
            </a:r>
            <a:r>
              <a:rPr lang="en-US" sz="900" dirty="0" err="1" smtClean="0"/>
              <a:t>Bn</a:t>
            </a:r>
            <a:endParaRPr lang="en-US" sz="900" dirty="0"/>
          </a:p>
        </p:txBody>
      </p:sp>
      <p:sp>
        <p:nvSpPr>
          <p:cNvPr id="11" name="TextBox 10"/>
          <p:cNvSpPr txBox="1"/>
          <p:nvPr/>
        </p:nvSpPr>
        <p:spPr>
          <a:xfrm>
            <a:off x="1209176" y="6488668"/>
            <a:ext cx="8681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/>
              <a:t>Note:  Other infrastructure (roads, airports, utilities) as well as the building sector is covered by the local Engineering and Construction market and is not included in the above.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46367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Elemental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spDef>
      <a:spPr>
        <a:solidFill>
          <a:srgbClr val="9FBDFF"/>
        </a:solidFill>
        <a:ln>
          <a:noFill/>
        </a:ln>
        <a:scene3d>
          <a:camera prst="orthographicFront"/>
          <a:lightRig rig="threePt" dir="t"/>
        </a:scene3d>
        <a:sp3d>
          <a:bevelT w="165100" prst="coolSlant"/>
        </a:sp3d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6529</TotalTime>
  <Words>480</Words>
  <Application>Microsoft Office PowerPoint</Application>
  <PresentationFormat>A4 Paper (210x297 mm)</PresentationFormat>
  <Paragraphs>141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Arial</vt:lpstr>
      <vt:lpstr>Calibri</vt:lpstr>
      <vt:lpstr>Courier New</vt:lpstr>
      <vt:lpstr>Lucida Handwriting</vt:lpstr>
      <vt:lpstr>Tahoma</vt:lpstr>
      <vt:lpstr>Trebuchet MS</vt:lpstr>
      <vt:lpstr>Verdana</vt:lpstr>
      <vt:lpstr>Wingdings</vt:lpstr>
      <vt:lpstr>Wingdings 2</vt:lpstr>
      <vt:lpstr>Summer</vt:lpstr>
      <vt:lpstr>Merging the Greek and the Arab  construction worlds  Archirodon’s journey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annreed</dc:creator>
  <cp:lastModifiedBy>Eliana Theophanous</cp:lastModifiedBy>
  <cp:revision>407</cp:revision>
  <cp:lastPrinted>2015-05-22T15:36:51Z</cp:lastPrinted>
  <dcterms:created xsi:type="dcterms:W3CDTF">2014-09-09T10:26:27Z</dcterms:created>
  <dcterms:modified xsi:type="dcterms:W3CDTF">2015-05-29T08:23:00Z</dcterms:modified>
</cp:coreProperties>
</file>