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5" r:id="rId2"/>
    <p:sldId id="287" r:id="rId3"/>
    <p:sldId id="286" r:id="rId4"/>
    <p:sldId id="288" r:id="rId5"/>
    <p:sldId id="289" r:id="rId6"/>
    <p:sldId id="290" r:id="rId7"/>
    <p:sldId id="292" r:id="rId8"/>
    <p:sldId id="293" r:id="rId9"/>
    <p:sldId id="296" r:id="rId10"/>
    <p:sldId id="297" r:id="rId11"/>
    <p:sldId id="298" r:id="rId12"/>
    <p:sldId id="299" r:id="rId13"/>
    <p:sldId id="300" r:id="rId14"/>
    <p:sldId id="284" r:id="rId15"/>
    <p:sldId id="281" r:id="rId16"/>
    <p:sldId id="256" r:id="rId17"/>
    <p:sldId id="257" r:id="rId18"/>
    <p:sldId id="258" r:id="rId19"/>
    <p:sldId id="260" r:id="rId20"/>
    <p:sldId id="261" r:id="rId21"/>
    <p:sldId id="262" r:id="rId22"/>
    <p:sldId id="263" r:id="rId23"/>
    <p:sldId id="264" r:id="rId24"/>
    <p:sldId id="265" r:id="rId25"/>
    <p:sldId id="266" r:id="rId26"/>
    <p:sldId id="270" r:id="rId27"/>
    <p:sldId id="271" r:id="rId28"/>
    <p:sldId id="301" r:id="rId29"/>
    <p:sldId id="283" r:id="rId30"/>
    <p:sldId id="282" r:id="rId31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666633"/>
    <a:srgbClr val="669900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1138" y="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652E0E-3313-4E0B-A751-741B06C201C0}" type="datetimeFigureOut">
              <a:rPr lang="en-US" smtClean="0"/>
              <a:t>30-May-15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AF78CD-ECAD-463E-8BE6-7E388CF0A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85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L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D98645-6184-4BB4-97C2-394079B3A3C2}" type="slidenum">
              <a:rPr lang="ar-LB" smtClean="0"/>
              <a:pPr/>
              <a:t>12</a:t>
            </a:fld>
            <a:endParaRPr lang="ar-L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7BC4B-AACE-4D32-A96F-2B3BDBCAA74A}" type="datetime1">
              <a:rPr lang="en-US" smtClean="0"/>
              <a:t>30-May-15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42ACFB-06EE-4C7B-BC9A-23F5CD1E2C64}" type="datetime1">
              <a:rPr lang="en-US" smtClean="0"/>
              <a:t>30-May-15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65E994-CCD9-4EA8-9925-B6C00DD3C412}" type="datetime1">
              <a:rPr lang="en-US" smtClean="0"/>
              <a:t>30-May-15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B0EA8D-4197-4F7F-883F-AF6213F742ED}" type="datetime1">
              <a:rPr lang="en-US" smtClean="0"/>
              <a:t>30-May-15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54E7F-217C-43D1-8F72-72C2C12EB633}" type="datetime1">
              <a:rPr lang="en-US" smtClean="0"/>
              <a:t>30-May-15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71FCA-509A-4080-BFCE-01D7DC407B83}" type="datetime1">
              <a:rPr lang="en-US" smtClean="0"/>
              <a:t>30-May-15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4F0C3-5081-49EB-A4EA-0831FD28CD6C}" type="datetime1">
              <a:rPr lang="en-US" smtClean="0"/>
              <a:t>30-May-15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F3083-52E7-4177-8449-E4F7F5320FBE}" type="datetime1">
              <a:rPr lang="en-US" smtClean="0"/>
              <a:t>30-May-15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6C51A-78BB-4CB8-BE6E-173A369CFFFF}" type="datetime1">
              <a:rPr lang="en-US" smtClean="0"/>
              <a:t>30-May-15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8F5D94-2C52-4717-B073-53C37CD8BBFB}" type="datetime1">
              <a:rPr lang="en-US" smtClean="0"/>
              <a:t>30-May-15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A4BE3F-9B3B-4927-A810-77591A88A641}" type="datetime1">
              <a:rPr lang="en-US" smtClean="0"/>
              <a:t>30-May-15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221064-B265-4A36-A302-7735D93801C4}" type="datetime1">
              <a:rPr lang="en-US" smtClean="0"/>
              <a:t>30-May-15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4423611"/>
            <a:ext cx="5378519" cy="35814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2400" y="487740"/>
            <a:ext cx="6324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6600"/>
                </a:solidFill>
              </a:rPr>
              <a:t> Chamber of Commerce</a:t>
            </a:r>
          </a:p>
          <a:p>
            <a:r>
              <a:rPr lang="en-US" sz="3200" b="1" dirty="0" smtClean="0">
                <a:solidFill>
                  <a:srgbClr val="006600"/>
                </a:solidFill>
              </a:rPr>
              <a:t> Industry and Agriculture</a:t>
            </a:r>
          </a:p>
          <a:p>
            <a:r>
              <a:rPr lang="en-US" sz="3200" b="1" dirty="0" smtClean="0">
                <a:solidFill>
                  <a:srgbClr val="006600"/>
                </a:solidFill>
              </a:rPr>
              <a:t> North Lebanon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" y="2855893"/>
            <a:ext cx="6858000" cy="1200329"/>
          </a:xfrm>
          <a:prstGeom prst="rect">
            <a:avLst/>
          </a:prstGeom>
          <a:solidFill>
            <a:srgbClr val="0066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Infrastructure, Logistics, and Construction in North Lebanon.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533400"/>
            <a:ext cx="1524000" cy="1524000"/>
          </a:xfrm>
          <a:prstGeom prst="rect">
            <a:avLst/>
          </a:prstGeom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937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152510"/>
              </p:ext>
            </p:extLst>
          </p:nvPr>
        </p:nvGraphicFramePr>
        <p:xfrm>
          <a:off x="304800" y="1327259"/>
          <a:ext cx="6248400" cy="4822380"/>
        </p:xfrm>
        <a:graphic>
          <a:graphicData uri="http://schemas.openxmlformats.org/drawingml/2006/table">
            <a:tbl>
              <a:tblPr/>
              <a:tblGrid>
                <a:gridCol w="2059069"/>
                <a:gridCol w="912731"/>
                <a:gridCol w="1874680"/>
                <a:gridCol w="1401920"/>
              </a:tblGrid>
              <a:tr h="1444527"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en-US" sz="2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Tripoli</a:t>
                      </a:r>
                      <a:endParaRPr lang="en-US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Km</a:t>
                      </a:r>
                      <a:r>
                        <a:rPr lang="en-US" sz="2800" b="0" i="0" u="none" strike="noStrike" baseline="30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Population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Density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565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City of Tripoli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192,572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13,755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6097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Alfayha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29.66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330,000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11,126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6097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Metro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555,000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13,536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0" y="1"/>
            <a:ext cx="6858000" cy="6186309"/>
          </a:xfrm>
          <a:prstGeom prst="rect">
            <a:avLst/>
          </a:prstGeom>
          <a:solidFill>
            <a:srgbClr val="C00000">
              <a:alpha val="92000"/>
            </a:srgbClr>
          </a:solidFill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endParaRPr lang="en-US" sz="4000" b="1" dirty="0" smtClean="0"/>
          </a:p>
          <a:p>
            <a:pPr algn="ctr">
              <a:lnSpc>
                <a:spcPct val="150000"/>
              </a:lnSpc>
            </a:pPr>
            <a:endParaRPr lang="en-US" sz="4000" b="1" dirty="0" smtClean="0"/>
          </a:p>
          <a:p>
            <a:pPr algn="ctr">
              <a:lnSpc>
                <a:spcPct val="150000"/>
              </a:lnSpc>
            </a:pPr>
            <a:r>
              <a:rPr lang="en-US" sz="4000" b="1" dirty="0" smtClean="0"/>
              <a:t>Density of Metro Tripoli is estimated </a:t>
            </a:r>
          </a:p>
          <a:p>
            <a:pPr>
              <a:lnSpc>
                <a:spcPct val="150000"/>
              </a:lnSpc>
            </a:pPr>
            <a:r>
              <a:rPr lang="en-US" sz="4000" b="1" dirty="0" smtClean="0"/>
              <a:t>       at least by   </a:t>
            </a:r>
            <a:r>
              <a:rPr lang="en-US" sz="4000" b="1" dirty="0" smtClean="0">
                <a:solidFill>
                  <a:schemeClr val="bg1"/>
                </a:solidFill>
              </a:rPr>
              <a:t>12,500/Km</a:t>
            </a:r>
            <a:r>
              <a:rPr lang="en-US" sz="4000" b="1" dirty="0" smtClean="0">
                <a:solidFill>
                  <a:schemeClr val="bg1"/>
                </a:solidFill>
                <a:latin typeface="Arabic Typesetting"/>
                <a:cs typeface="Arabic Typesetting"/>
              </a:rPr>
              <a:t>²</a:t>
            </a:r>
          </a:p>
          <a:p>
            <a:pPr algn="ctr">
              <a:lnSpc>
                <a:spcPct val="150000"/>
              </a:lnSpc>
            </a:pPr>
            <a:r>
              <a:rPr lang="en-US" sz="3200" b="1" dirty="0" smtClean="0">
                <a:latin typeface="+mj-lt"/>
                <a:cs typeface="Times New Roman" pitchFamily="18" charset="0"/>
              </a:rPr>
              <a:t>Statistics: between 14 and 41 Km²</a:t>
            </a:r>
          </a:p>
          <a:p>
            <a:pPr algn="ctr">
              <a:lnSpc>
                <a:spcPct val="150000"/>
              </a:lnSpc>
            </a:pPr>
            <a:r>
              <a:rPr lang="en-US" sz="3200" b="1" dirty="0" smtClean="0">
                <a:latin typeface="+mj-lt"/>
                <a:cs typeface="Times New Roman" pitchFamily="18" charset="0"/>
              </a:rPr>
              <a:t>between 200,000 and 550,000</a:t>
            </a:r>
            <a:endParaRPr lang="ar-LB" sz="3200" b="1" dirty="0">
              <a:latin typeface="+mj-lt"/>
              <a:cs typeface="Times New Roman" pitchFamily="18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265380"/>
              </p:ext>
            </p:extLst>
          </p:nvPr>
        </p:nvGraphicFramePr>
        <p:xfrm>
          <a:off x="381000" y="7003941"/>
          <a:ext cx="6324600" cy="1225659"/>
        </p:xfrm>
        <a:graphic>
          <a:graphicData uri="http://schemas.openxmlformats.org/drawingml/2006/table">
            <a:tbl>
              <a:tblPr/>
              <a:tblGrid>
                <a:gridCol w="2084180"/>
                <a:gridCol w="923861"/>
                <a:gridCol w="1897542"/>
                <a:gridCol w="1419017"/>
              </a:tblGrid>
              <a:tr h="1225659">
                <a:tc>
                  <a:txBody>
                    <a:bodyPr/>
                    <a:lstStyle/>
                    <a:p>
                      <a:pPr algn="l" fontAlgn="b"/>
                      <a:r>
                        <a:rPr lang="en-US" sz="2800" b="1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North Lebanon</a:t>
                      </a:r>
                      <a:endParaRPr lang="en-US" sz="2800" b="1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</a:t>
                      </a:r>
                      <a:endParaRPr lang="en-US" sz="28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8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807,204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4000" b="1" i="0" u="none" strike="noStrike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  <a:endParaRPr lang="en-US" sz="4000" b="1" i="0" u="none" strike="noStrike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3186112" y="3505200"/>
            <a:ext cx="3338513" cy="4953000"/>
            <a:chOff x="3266830" y="2552700"/>
            <a:chExt cx="2739293" cy="3714750"/>
          </a:xfrm>
        </p:grpSpPr>
        <p:sp>
          <p:nvSpPr>
            <p:cNvPr id="12" name="Oval 11"/>
            <p:cNvSpPr/>
            <p:nvPr/>
          </p:nvSpPr>
          <p:spPr>
            <a:xfrm>
              <a:off x="3266830" y="2552700"/>
              <a:ext cx="2637693" cy="990600"/>
            </a:xfrm>
            <a:prstGeom prst="ellipse">
              <a:avLst/>
            </a:prstGeom>
            <a:noFill/>
            <a:ln w="635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LB"/>
            </a:p>
          </p:txBody>
        </p:sp>
        <p:sp>
          <p:nvSpPr>
            <p:cNvPr id="13" name="Oval 12"/>
            <p:cNvSpPr/>
            <p:nvPr/>
          </p:nvSpPr>
          <p:spPr>
            <a:xfrm>
              <a:off x="5091723" y="5448300"/>
              <a:ext cx="914400" cy="819150"/>
            </a:xfrm>
            <a:prstGeom prst="ellipse">
              <a:avLst/>
            </a:prstGeom>
            <a:noFill/>
            <a:ln w="635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LB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36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8737600"/>
            <a:ext cx="6858000" cy="369332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Tripoli an Environmental Scan and a Strategy, Fawaz Hamidi May, 2014</a:t>
            </a:r>
            <a:endParaRPr lang="ar-LB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540000"/>
            <a:ext cx="64008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North Lebanon: </a:t>
            </a:r>
          </a:p>
          <a:p>
            <a:pPr algn="ctr"/>
            <a:r>
              <a:rPr lang="en-US" sz="4400" b="1" u="sng" dirty="0" smtClean="0">
                <a:solidFill>
                  <a:srgbClr val="C00000"/>
                </a:solidFill>
              </a:rPr>
              <a:t>Registered</a:t>
            </a:r>
            <a:r>
              <a:rPr lang="en-US" sz="4400" dirty="0" smtClean="0"/>
              <a:t> Syrian Refugees </a:t>
            </a:r>
          </a:p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273,621</a:t>
            </a:r>
          </a:p>
          <a:p>
            <a:pPr algn="ctr"/>
            <a:r>
              <a:rPr lang="en-US" sz="2800" b="1" dirty="0" smtClean="0">
                <a:solidFill>
                  <a:srgbClr val="C00000"/>
                </a:solidFill>
              </a:rPr>
              <a:t>(Lebanon 1,053,000)</a:t>
            </a:r>
          </a:p>
          <a:p>
            <a:pPr algn="ctr"/>
            <a:endParaRPr lang="ar-LB" sz="44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43400" y="7127557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UNHCR April-May 2014</a:t>
            </a:r>
            <a:endParaRPr lang="ar-LB" dirty="0"/>
          </a:p>
        </p:txBody>
      </p:sp>
      <p:sp>
        <p:nvSpPr>
          <p:cNvPr id="10" name="TextBox 9"/>
          <p:cNvSpPr txBox="1"/>
          <p:nvPr/>
        </p:nvSpPr>
        <p:spPr>
          <a:xfrm>
            <a:off x="171450" y="1016001"/>
            <a:ext cx="2628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Add to the density:</a:t>
            </a:r>
            <a:endParaRPr lang="ar-LB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6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Palestinian Refugees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 North Lebanon</a:t>
            </a:r>
            <a:endParaRPr lang="ar-LB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2499784"/>
            <a:ext cx="6172200" cy="6034617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33,223 in Baddawi camp*</a:t>
            </a: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16,000 remaining in Bared</a:t>
            </a:r>
          </a:p>
          <a:p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>
              <a:buNone/>
            </a:pPr>
            <a:r>
              <a:rPr lang="en-US" b="1" dirty="0" smtClean="0">
                <a:solidFill>
                  <a:srgbClr val="C00000"/>
                </a:solidFill>
              </a:rPr>
              <a:t> North Lebanon total: around 50,000</a:t>
            </a:r>
          </a:p>
          <a:p>
            <a:pPr>
              <a:buNone/>
            </a:pP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None/>
            </a:pPr>
            <a:endParaRPr lang="en-US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*Baddawi camp is directly next to Tripoli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17,500 registered in Baddawi</a:t>
            </a:r>
          </a:p>
          <a:p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15,723 displaced from Bared to Baddawi 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Waiting for reconstruction of Bared since 2007 </a:t>
            </a:r>
            <a:r>
              <a:rPr lang="en-US" sz="2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Fateh</a:t>
            </a:r>
            <a:r>
              <a:rPr 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El Islam war. </a:t>
            </a:r>
          </a:p>
          <a:p>
            <a:pPr algn="r">
              <a:buNone/>
            </a:pPr>
            <a:r>
              <a:rPr lang="en-US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UNRWA website</a:t>
            </a:r>
          </a:p>
          <a:p>
            <a:endParaRPr lang="en-US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ar-L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52600"/>
            <a:ext cx="6858000" cy="3124200"/>
          </a:xfrm>
          <a:solidFill>
            <a:schemeClr val="accent2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4400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North Lebanon Logistics </a:t>
            </a:r>
          </a:p>
          <a:p>
            <a:pPr marL="0" indent="0" algn="ctr">
              <a:buNone/>
            </a:pPr>
            <a:r>
              <a:rPr lang="en-US" sz="4400" dirty="0" smtClean="0">
                <a:solidFill>
                  <a:schemeClr val="bg1"/>
                </a:solidFill>
              </a:rPr>
              <a:t>and Infrastructure 2020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0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55" y="4343400"/>
            <a:ext cx="5967490" cy="4303420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1143000" y="762000"/>
            <a:ext cx="3524250" cy="3085610"/>
            <a:chOff x="1143000" y="762000"/>
            <a:chExt cx="3524250" cy="308561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491" r="10175" b="62423"/>
            <a:stretch/>
          </p:blipFill>
          <p:spPr>
            <a:xfrm>
              <a:off x="1143000" y="762000"/>
              <a:ext cx="3524250" cy="3085610"/>
            </a:xfrm>
            <a:prstGeom prst="rect">
              <a:avLst/>
            </a:prstGeom>
          </p:spPr>
        </p:pic>
        <p:sp>
          <p:nvSpPr>
            <p:cNvPr id="6" name="Oval 5"/>
            <p:cNvSpPr/>
            <p:nvPr/>
          </p:nvSpPr>
          <p:spPr>
            <a:xfrm>
              <a:off x="1676400" y="1828800"/>
              <a:ext cx="1066800" cy="1066800"/>
            </a:xfrm>
            <a:prstGeom prst="ellipse">
              <a:avLst/>
            </a:prstGeom>
            <a:noFill/>
            <a:ln w="88900"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533400"/>
            <a:ext cx="1143000" cy="1143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86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2" t="30290" r="26763" b="6249"/>
          <a:stretch/>
        </p:blipFill>
        <p:spPr bwMode="auto">
          <a:xfrm>
            <a:off x="636229" y="4614571"/>
            <a:ext cx="5764571" cy="3767429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83947"/>
            <a:ext cx="6858000" cy="2030853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701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92" t="15561" r="26578" b="44331"/>
          <a:stretch/>
        </p:blipFill>
        <p:spPr bwMode="auto">
          <a:xfrm>
            <a:off x="677027" y="2000250"/>
            <a:ext cx="5647573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167907"/>
            <a:ext cx="5257800" cy="32902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56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10" t="15268" r="29722" b="44471"/>
          <a:stretch/>
        </p:blipFill>
        <p:spPr bwMode="auto">
          <a:xfrm>
            <a:off x="22374" y="2162064"/>
            <a:ext cx="6835626" cy="294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58044"/>
            <a:ext cx="6858000" cy="236675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6" t="15742" r="27317" b="40789"/>
          <a:stretch/>
        </p:blipFill>
        <p:spPr bwMode="auto">
          <a:xfrm>
            <a:off x="-1" y="2190750"/>
            <a:ext cx="6858001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85" y="5715000"/>
            <a:ext cx="4235115" cy="2667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1" t="16713" r="28058" b="50833"/>
          <a:stretch/>
        </p:blipFill>
        <p:spPr bwMode="auto">
          <a:xfrm>
            <a:off x="228600" y="2266950"/>
            <a:ext cx="642395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76"/>
          <a:stretch/>
        </p:blipFill>
        <p:spPr>
          <a:xfrm>
            <a:off x="457200" y="5314950"/>
            <a:ext cx="6096000" cy="31325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1219200"/>
            <a:ext cx="6172200" cy="1524000"/>
          </a:xfrm>
        </p:spPr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The Construction Industry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5334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-76200" y="2743200"/>
            <a:ext cx="7010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The construction Industry is a very active cluster. The total value  of construction  turnover in North Lebanon is above 2.5 Billions USD.</a:t>
            </a:r>
            <a:endParaRPr lang="en-US" sz="3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086" y="5638800"/>
            <a:ext cx="3984314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190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t="15205" r="28261" b="41200"/>
          <a:stretch/>
        </p:blipFill>
        <p:spPr bwMode="auto">
          <a:xfrm>
            <a:off x="76200" y="2590800"/>
            <a:ext cx="6858000" cy="290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5867400"/>
            <a:ext cx="3505200" cy="2628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9144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91" b="4115"/>
          <a:stretch/>
        </p:blipFill>
        <p:spPr>
          <a:xfrm>
            <a:off x="990599" y="5486400"/>
            <a:ext cx="4876799" cy="29107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" y="2018025"/>
            <a:ext cx="6857433" cy="30111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43_61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77849" y="5257801"/>
            <a:ext cx="5638800" cy="28820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905000"/>
            <a:ext cx="6172200" cy="28621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1" t="16185" r="28673" b="44541"/>
          <a:stretch/>
        </p:blipFill>
        <p:spPr bwMode="auto">
          <a:xfrm>
            <a:off x="44116" y="2235639"/>
            <a:ext cx="6890084" cy="264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 descr="khaac6.jpg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rgbClr val="006600">
                <a:tint val="45000"/>
                <a:satMod val="400000"/>
              </a:srgbClr>
            </a:duotone>
          </a:blip>
          <a:srcRect b="5723"/>
          <a:stretch/>
        </p:blipFill>
        <p:spPr>
          <a:xfrm>
            <a:off x="-20052" y="5566611"/>
            <a:ext cx="6878052" cy="25105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9" t="18100" r="29781" b="37924"/>
          <a:stretch/>
        </p:blipFill>
        <p:spPr bwMode="auto">
          <a:xfrm>
            <a:off x="0" y="1981199"/>
            <a:ext cx="6858000" cy="3039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00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371" y="5486400"/>
            <a:ext cx="4080779" cy="27991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t="14801" r="28673" b="44279"/>
          <a:stretch/>
        </p:blipFill>
        <p:spPr bwMode="auto">
          <a:xfrm>
            <a:off x="0" y="2133600"/>
            <a:ext cx="6858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39"/>
          <a:stretch/>
        </p:blipFill>
        <p:spPr>
          <a:xfrm>
            <a:off x="1295400" y="5223012"/>
            <a:ext cx="4648200" cy="323518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2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410200"/>
            <a:ext cx="5715000" cy="3025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78"/>
          <a:stretch/>
        </p:blipFill>
        <p:spPr>
          <a:xfrm>
            <a:off x="19049" y="2017674"/>
            <a:ext cx="6838951" cy="301152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85800"/>
            <a:ext cx="1143000" cy="1143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rgbClr val="00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8" t="5495" r="3977"/>
          <a:stretch/>
        </p:blipFill>
        <p:spPr>
          <a:xfrm>
            <a:off x="1066800" y="5101591"/>
            <a:ext cx="5172987" cy="350900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00"/>
          <a:stretch/>
        </p:blipFill>
        <p:spPr>
          <a:xfrm>
            <a:off x="0" y="1676400"/>
            <a:ext cx="6858000" cy="327783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09600"/>
            <a:ext cx="1143000" cy="1143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95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09600"/>
            <a:ext cx="1143000" cy="1143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9" r="3056"/>
          <a:stretch/>
        </p:blipFill>
        <p:spPr>
          <a:xfrm>
            <a:off x="0" y="2362200"/>
            <a:ext cx="6648450" cy="3048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5867400"/>
            <a:ext cx="4572000" cy="2305594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80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050" y="5257800"/>
            <a:ext cx="4648200" cy="31026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09600"/>
            <a:ext cx="1143000" cy="1143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6" y="1972303"/>
            <a:ext cx="6674568" cy="298069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16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0"/>
            <a:ext cx="6172200" cy="6034617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3900" dirty="0" smtClean="0"/>
              <a:t>The Chamber of Commerce is adopting a local development approach in North Lebanon. The majority of the projects suggested below are based on the </a:t>
            </a:r>
            <a:r>
              <a:rPr lang="en-US" sz="3900" b="1" dirty="0" smtClean="0"/>
              <a:t>Local </a:t>
            </a:r>
            <a:r>
              <a:rPr lang="en-US" sz="3900" b="1" dirty="0" smtClean="0"/>
              <a:t>C</a:t>
            </a:r>
            <a:r>
              <a:rPr lang="en-US" sz="3900" b="1" dirty="0" smtClean="0"/>
              <a:t>ommunity Strategy </a:t>
            </a:r>
            <a:r>
              <a:rPr lang="en-US" sz="3900" dirty="0" smtClean="0"/>
              <a:t>that was endorsed by the </a:t>
            </a:r>
            <a:r>
              <a:rPr lang="en-US" sz="3900" b="1" dirty="0" smtClean="0"/>
              <a:t>World Bank</a:t>
            </a:r>
            <a:r>
              <a:rPr lang="en-US" sz="3900" dirty="0" smtClean="0"/>
              <a:t>. </a:t>
            </a:r>
            <a:endParaRPr lang="en-US" sz="3900" dirty="0"/>
          </a:p>
        </p:txBody>
      </p:sp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533400"/>
            <a:ext cx="1143000" cy="1143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4914900" y="8123767"/>
            <a:ext cx="1600200" cy="486833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143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5" t="17000" r="28674" b="52017"/>
          <a:stretch/>
        </p:blipFill>
        <p:spPr bwMode="auto">
          <a:xfrm>
            <a:off x="-19050" y="2362200"/>
            <a:ext cx="6858000" cy="203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0066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4776536"/>
            <a:ext cx="4343400" cy="306209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096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97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5905656"/>
            <a:ext cx="6858000" cy="2829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haroni" pitchFamily="2" charset="-79"/>
                <a:cs typeface="Aharoni" pitchFamily="2" charset="-79"/>
              </a:rPr>
              <a:t>Nobles, the sky envies the earth for them,</a:t>
            </a:r>
          </a:p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haroni" pitchFamily="2" charset="-79"/>
                <a:cs typeface="Aharoni" pitchFamily="2" charset="-79"/>
              </a:rPr>
              <a:t>Every city could not compete with Tripoli!</a:t>
            </a:r>
          </a:p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haroni" pitchFamily="2" charset="-79"/>
                <a:cs typeface="Aharoni" pitchFamily="2" charset="-79"/>
              </a:rPr>
              <a:t>No king is to be feared, when they are on my side!</a:t>
            </a:r>
          </a:p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haroni" pitchFamily="2" charset="-79"/>
                <a:cs typeface="Aharoni" pitchFamily="2" charset="-79"/>
              </a:rPr>
              <a:t>And no rival to me when they are my sword and my shield. </a:t>
            </a:r>
          </a:p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Al-</a:t>
            </a:r>
            <a:r>
              <a:rPr lang="en-US" sz="1200" b="1" dirty="0" err="1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Mutanabbi</a:t>
            </a:r>
            <a:r>
              <a:rPr lang="en-US" sz="1200" b="1" dirty="0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, Arabs’ Greatest Poet, Praising the city of Tripoli</a:t>
            </a:r>
          </a:p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 and the knighthood and generosity of its people.</a:t>
            </a:r>
          </a:p>
          <a:p>
            <a:pPr algn="ctr">
              <a:lnSpc>
                <a:spcPct val="150000"/>
              </a:lnSpc>
            </a:pPr>
            <a:r>
              <a:rPr lang="en-US" sz="1200" b="1" dirty="0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Tripoli - The State of </a:t>
            </a:r>
            <a:r>
              <a:rPr lang="en-US" sz="1200" b="1" dirty="0" err="1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Bani</a:t>
            </a:r>
            <a:r>
              <a:rPr lang="en-US" sz="1200" b="1" dirty="0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 </a:t>
            </a:r>
            <a:r>
              <a:rPr lang="en-US" sz="1200" b="1" dirty="0" err="1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Ammar</a:t>
            </a:r>
            <a:r>
              <a:rPr lang="en-US" sz="1200" b="1" dirty="0" smtClean="0">
                <a:solidFill>
                  <a:srgbClr val="BD0338"/>
                </a:solidFill>
                <a:latin typeface="Aharoni" pitchFamily="2" charset="-79"/>
                <a:cs typeface="Aharoni" pitchFamily="2" charset="-79"/>
              </a:rPr>
              <a:t>, 1070-1109</a:t>
            </a:r>
          </a:p>
          <a:p>
            <a:pPr algn="ctr">
              <a:lnSpc>
                <a:spcPct val="150000"/>
              </a:lnSpc>
            </a:pPr>
            <a:endParaRPr lang="en-US" sz="1200" dirty="0" smtClean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  <a:p>
            <a:pPr algn="ctr">
              <a:lnSpc>
                <a:spcPct val="150000"/>
              </a:lnSpc>
            </a:pPr>
            <a:r>
              <a:rPr lang="en-US" sz="1200" dirty="0" smtClean="0">
                <a:latin typeface="Aharoni" pitchFamily="2" charset="-79"/>
                <a:cs typeface="Aharoni" pitchFamily="2" charset="-79"/>
              </a:rPr>
              <a:t> </a:t>
            </a:r>
          </a:p>
          <a:p>
            <a:pPr algn="ctr">
              <a:lnSpc>
                <a:spcPct val="150000"/>
              </a:lnSpc>
            </a:pPr>
            <a:endParaRPr lang="ar-LB" sz="1200" dirty="0">
              <a:latin typeface="Aharoni" pitchFamily="2" charset="-79"/>
              <a:cs typeface="Times New Roman" pitchFamily="18" charset="0"/>
            </a:endParaRPr>
          </a:p>
        </p:txBody>
      </p:sp>
      <p:pic>
        <p:nvPicPr>
          <p:cNvPr id="9" name="Picture 8" descr="almutanabbi yes.jpg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095500" y="3367646"/>
            <a:ext cx="2667000" cy="25380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47"/>
          <a:stretch/>
        </p:blipFill>
        <p:spPr>
          <a:xfrm>
            <a:off x="-19050" y="1649281"/>
            <a:ext cx="6877050" cy="132251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57200"/>
            <a:ext cx="1143000" cy="1143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7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3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000"/>
                            </p:stCondLst>
                            <p:childTnLst>
                              <p:par>
                                <p:cTn id="1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0"/>
                            </p:stCondLst>
                            <p:childTnLst>
                              <p:par>
                                <p:cTn id="2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3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0050" y="1738491"/>
            <a:ext cx="622935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Habitation of the site of Tripoli goes back to at least the </a:t>
            </a:r>
            <a:r>
              <a:rPr lang="en-US" sz="2400" b="1" dirty="0" smtClean="0">
                <a:solidFill>
                  <a:srgbClr val="C00000"/>
                </a:solidFill>
              </a:rPr>
              <a:t>14th century B.C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Around the </a:t>
            </a:r>
            <a:r>
              <a:rPr lang="en-US" sz="2400" b="1" dirty="0" smtClean="0">
                <a:solidFill>
                  <a:srgbClr val="C00000"/>
                </a:solidFill>
              </a:rPr>
              <a:t>9</a:t>
            </a:r>
            <a:r>
              <a:rPr lang="en-US" sz="2400" b="1" baseline="30000" dirty="0" smtClean="0">
                <a:solidFill>
                  <a:srgbClr val="C00000"/>
                </a:solidFill>
              </a:rPr>
              <a:t>th</a:t>
            </a:r>
            <a:r>
              <a:rPr lang="en-US" sz="2400" b="1" dirty="0" smtClean="0">
                <a:solidFill>
                  <a:srgbClr val="C00000"/>
                </a:solidFill>
              </a:rPr>
              <a:t> century B.C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it was home to a </a:t>
            </a:r>
            <a:r>
              <a:rPr lang="en-US" sz="2400" b="1" dirty="0" smtClean="0">
                <a:solidFill>
                  <a:srgbClr val="C00000"/>
                </a:solidFill>
              </a:rPr>
              <a:t>confederation of the Phoenician city states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of Sidon,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Tyre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and </a:t>
            </a:r>
            <a:r>
              <a:rPr lang="en-US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Arados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Island.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Under the successors of Alexander the Great during the Hellenistic period,  and later with the  Seleucids, Tripoli was used as a naval shipyard.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Tripoli was </a:t>
            </a:r>
            <a:r>
              <a:rPr lang="en-US" sz="2400" b="1" dirty="0" smtClean="0">
                <a:solidFill>
                  <a:srgbClr val="C00000"/>
                </a:solidFill>
              </a:rPr>
              <a:t>destroyed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with other Mediterranean coastal cities, by an earthquake and tidal wave in </a:t>
            </a:r>
            <a:r>
              <a:rPr lang="en-US" sz="2400" b="1" dirty="0" smtClean="0">
                <a:solidFill>
                  <a:srgbClr val="C00000"/>
                </a:solidFill>
              </a:rPr>
              <a:t>551</a:t>
            </a:r>
            <a:r>
              <a:rPr 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endParaRPr lang="ar-LB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57200"/>
            <a:ext cx="1143000" cy="1143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31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128183"/>
            <a:ext cx="6172200" cy="786341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With the Islamic  </a:t>
            </a:r>
            <a:r>
              <a:rPr lang="en-US" sz="2400" b="1" dirty="0" smtClean="0">
                <a:solidFill>
                  <a:srgbClr val="C00000"/>
                </a:solidFill>
              </a:rPr>
              <a:t>Umayyad Dynasty  </a:t>
            </a: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rgbClr val="C00000"/>
                </a:solidFill>
              </a:rPr>
              <a:t>661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Tripoli became a commercial and shipbuilding center.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It achieved semi-independence  </a:t>
            </a:r>
            <a:r>
              <a:rPr lang="en-US" sz="2400" b="1" dirty="0" smtClean="0">
                <a:solidFill>
                  <a:srgbClr val="C00000"/>
                </a:solidFill>
              </a:rPr>
              <a:t>1070-1109 under the Fatimid Shiaa Dynasty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 it developed the largest library in the region.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During the </a:t>
            </a:r>
            <a:r>
              <a:rPr lang="en-US" sz="2400" b="1" dirty="0" smtClean="0">
                <a:solidFill>
                  <a:srgbClr val="C00000"/>
                </a:solidFill>
              </a:rPr>
              <a:t>Crusaders' 180-year rule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city was the capital of the "County of Tripoli".</a:t>
            </a:r>
          </a:p>
          <a:p>
            <a:pPr>
              <a:lnSpc>
                <a:spcPct val="150000"/>
              </a:lnSpc>
            </a:pP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Under the </a:t>
            </a:r>
            <a:r>
              <a:rPr lang="en-US" sz="2400" b="1" dirty="0" err="1" smtClean="0">
                <a:solidFill>
                  <a:srgbClr val="C00000"/>
                </a:solidFill>
              </a:rPr>
              <a:t>Mamluks</a:t>
            </a:r>
            <a:r>
              <a:rPr lang="en-US" sz="2400" b="1" dirty="0" smtClean="0">
                <a:solidFill>
                  <a:srgbClr val="C00000"/>
                </a:solidFill>
              </a:rPr>
              <a:t> (13</a:t>
            </a:r>
            <a:r>
              <a:rPr lang="en-US" sz="2400" b="1" baseline="30000" dirty="0" smtClean="0">
                <a:solidFill>
                  <a:srgbClr val="C00000"/>
                </a:solidFill>
              </a:rPr>
              <a:t>th</a:t>
            </a:r>
            <a:r>
              <a:rPr lang="en-US" sz="2400" b="1" dirty="0" smtClean="0">
                <a:solidFill>
                  <a:srgbClr val="C00000"/>
                </a:solidFill>
              </a:rPr>
              <a:t>-14</a:t>
            </a:r>
            <a:r>
              <a:rPr lang="en-US" sz="2400" b="1" baseline="30000" dirty="0" smtClean="0">
                <a:solidFill>
                  <a:srgbClr val="C00000"/>
                </a:solidFill>
              </a:rPr>
              <a:t>th</a:t>
            </a:r>
            <a:r>
              <a:rPr lang="en-US" sz="2400" b="1" dirty="0" smtClean="0">
                <a:solidFill>
                  <a:srgbClr val="C00000"/>
                </a:solidFill>
              </a:rPr>
              <a:t> century) 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the </a:t>
            </a:r>
            <a:r>
              <a:rPr lang="en-US" sz="2400" b="1" dirty="0" smtClean="0">
                <a:solidFill>
                  <a:srgbClr val="C00000"/>
                </a:solidFill>
              </a:rPr>
              <a:t>ottomans (1516-1918)</a:t>
            </a:r>
            <a:r>
              <a:rPr 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Tripoli developed to a central city and a major trading port  between Syria  and Europe .</a:t>
            </a:r>
            <a:endParaRPr lang="ar-L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457200"/>
            <a:ext cx="1143000" cy="1143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5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6a0147e0fd1b4a970b0168e584ca42970c-800wi.jpg"/>
          <p:cNvPicPr>
            <a:picLocks noChangeAspect="1"/>
          </p:cNvPicPr>
          <p:nvPr/>
        </p:nvPicPr>
        <p:blipFill rotWithShape="1">
          <a:blip r:embed="rId2"/>
          <a:srcRect t="3979" r="10805" b="8051"/>
          <a:stretch/>
        </p:blipFill>
        <p:spPr>
          <a:xfrm>
            <a:off x="0" y="457200"/>
            <a:ext cx="4553746" cy="8305800"/>
          </a:xfrm>
          <a:prstGeom prst="rect">
            <a:avLst/>
          </a:prstGeom>
        </p:spPr>
      </p:pic>
      <p:grpSp>
        <p:nvGrpSpPr>
          <p:cNvPr id="2" name="Group 9"/>
          <p:cNvGrpSpPr/>
          <p:nvPr/>
        </p:nvGrpSpPr>
        <p:grpSpPr>
          <a:xfrm>
            <a:off x="1298079" y="3276600"/>
            <a:ext cx="1140321" cy="2032000"/>
            <a:chOff x="1066800" y="2393731"/>
            <a:chExt cx="990600" cy="2049858"/>
          </a:xfrm>
        </p:grpSpPr>
        <p:pic>
          <p:nvPicPr>
            <p:cNvPr id="8" name="Picture 7" descr="Picture1.pn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818181"/>
                </a:clrFrom>
                <a:clrTo>
                  <a:srgbClr val="818181">
                    <a:alpha val="0"/>
                  </a:srgbClr>
                </a:clrTo>
              </a:clrChange>
              <a:duotone>
                <a:prstClr val="black"/>
                <a:schemeClr val="bg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066800" y="2667000"/>
              <a:ext cx="990600" cy="1776589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 rot="18034066">
              <a:off x="966376" y="3026769"/>
              <a:ext cx="1600200" cy="334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latin typeface="Arial Rounded MT Bold" pitchFamily="34" charset="0"/>
                </a:rPr>
                <a:t>Lebanon</a:t>
              </a:r>
              <a:endParaRPr lang="ar-LB" sz="1000" dirty="0">
                <a:latin typeface="Arial Rounded MT Bold" pitchFamily="34" charset="0"/>
              </a:endParaRPr>
            </a:p>
          </p:txBody>
        </p:sp>
      </p:grpSp>
      <p:sp>
        <p:nvSpPr>
          <p:cNvPr id="13" name="Rectangle 12"/>
          <p:cNvSpPr/>
          <p:nvPr/>
        </p:nvSpPr>
        <p:spPr>
          <a:xfrm>
            <a:off x="2209800" y="5486400"/>
            <a:ext cx="28194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The ottoman </a:t>
            </a:r>
            <a:r>
              <a:rPr lang="en-US" sz="3200" b="1" dirty="0" err="1" smtClean="0">
                <a:solidFill>
                  <a:srgbClr val="C00000"/>
                </a:solidFill>
              </a:rPr>
              <a:t>Eyalet</a:t>
            </a:r>
            <a:r>
              <a:rPr lang="en-US" sz="3200" b="1" dirty="0" smtClean="0">
                <a:solidFill>
                  <a:srgbClr val="C00000"/>
                </a:solidFill>
              </a:rPr>
              <a:t>:</a:t>
            </a:r>
            <a:endParaRPr lang="en-US" sz="2000" dirty="0" smtClean="0"/>
          </a:p>
          <a:p>
            <a:r>
              <a:rPr lang="en-US" sz="2400" dirty="0" smtClean="0"/>
              <a:t>Main Harbor on the Mediterranean to internal Syria and beyond. Homs and Aleppo followed Tripoli.</a:t>
            </a:r>
          </a:p>
        </p:txBody>
      </p:sp>
      <p:pic>
        <p:nvPicPr>
          <p:cNvPr id="18" name="Picture 17" descr="Picture1.png"/>
          <p:cNvPicPr>
            <a:picLocks noChangeAspect="1"/>
          </p:cNvPicPr>
          <p:nvPr/>
        </p:nvPicPr>
        <p:blipFill>
          <a:blip r:embed="rId4"/>
          <a:srcRect b="50000"/>
          <a:stretch>
            <a:fillRect/>
          </a:stretch>
        </p:blipFill>
        <p:spPr>
          <a:xfrm>
            <a:off x="4572000" y="1981200"/>
            <a:ext cx="2234709" cy="24418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00600" y="4678740"/>
            <a:ext cx="205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Crusaders County From </a:t>
            </a:r>
            <a:r>
              <a:rPr lang="en-US" sz="2400" dirty="0" err="1" smtClean="0"/>
              <a:t>Jounieh</a:t>
            </a:r>
            <a:r>
              <a:rPr lang="en-US" sz="2400" dirty="0" smtClean="0"/>
              <a:t> to </a:t>
            </a:r>
            <a:r>
              <a:rPr lang="en-US" sz="2400" dirty="0" err="1" smtClean="0"/>
              <a:t>Jableh</a:t>
            </a:r>
            <a:endParaRPr lang="en-US" sz="2400" dirty="0"/>
          </a:p>
        </p:txBody>
      </p:sp>
      <p:sp>
        <p:nvSpPr>
          <p:cNvPr id="19" name="TextBox 18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57200"/>
            <a:ext cx="1143000" cy="11430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129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03400"/>
            <a:ext cx="6172200" cy="83312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800" dirty="0" smtClean="0"/>
              <a:t>In the 1830s </a:t>
            </a:r>
            <a:r>
              <a:rPr lang="en-US" sz="2800" b="1" dirty="0" smtClean="0">
                <a:solidFill>
                  <a:srgbClr val="C00000"/>
                </a:solidFill>
              </a:rPr>
              <a:t>Beirut </a:t>
            </a:r>
            <a:r>
              <a:rPr lang="en-US" sz="2800" dirty="0" smtClean="0"/>
              <a:t>started to develop again from a small town to a capital. Europeans and Americans helped the development of Beirut.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In</a:t>
            </a:r>
            <a:r>
              <a:rPr lang="en-US" sz="2800" dirty="0" smtClean="0">
                <a:solidFill>
                  <a:srgbClr val="C00000"/>
                </a:solidFill>
              </a:rPr>
              <a:t> </a:t>
            </a:r>
            <a:r>
              <a:rPr lang="en-US" sz="2800" b="1" dirty="0" smtClean="0">
                <a:solidFill>
                  <a:srgbClr val="C00000"/>
                </a:solidFill>
              </a:rPr>
              <a:t>1857 </a:t>
            </a:r>
            <a:r>
              <a:rPr lang="en-US" sz="2800" dirty="0" smtClean="0"/>
              <a:t>Beirut-Damascus Road opened after end of works.</a:t>
            </a:r>
          </a:p>
          <a:p>
            <a:pPr>
              <a:lnSpc>
                <a:spcPct val="150000"/>
              </a:lnSpc>
            </a:pPr>
            <a:r>
              <a:rPr lang="en-US" sz="2800" dirty="0" smtClean="0"/>
              <a:t>In </a:t>
            </a:r>
            <a:r>
              <a:rPr lang="en-US" sz="2800" b="1" dirty="0" smtClean="0">
                <a:solidFill>
                  <a:srgbClr val="C00000"/>
                </a:solidFill>
              </a:rPr>
              <a:t>1888-1920</a:t>
            </a:r>
            <a:r>
              <a:rPr lang="en-US" sz="2800" dirty="0" smtClean="0"/>
              <a:t>, Tripoli followed the Vilayet of Beirut and then Greater Lebanon.</a:t>
            </a:r>
          </a:p>
          <a:p>
            <a:pPr>
              <a:lnSpc>
                <a:spcPct val="150000"/>
              </a:lnSpc>
            </a:pPr>
            <a:endParaRPr lang="en-US" sz="2800" dirty="0" smtClean="0"/>
          </a:p>
          <a:p>
            <a:pPr>
              <a:lnSpc>
                <a:spcPct val="150000"/>
              </a:lnSpc>
            </a:pPr>
            <a:endParaRPr lang="en-US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-1" y="87746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533400"/>
            <a:ext cx="1143000" cy="1143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32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t="10000" r="61875" b="18000"/>
          <a:stretch>
            <a:fillRect/>
          </a:stretch>
        </p:blipFill>
        <p:spPr bwMode="auto">
          <a:xfrm>
            <a:off x="-26987" y="1371600"/>
            <a:ext cx="4313237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874907"/>
              </p:ext>
            </p:extLst>
          </p:nvPr>
        </p:nvGraphicFramePr>
        <p:xfrm>
          <a:off x="3429000" y="4735493"/>
          <a:ext cx="3352800" cy="2971802"/>
        </p:xfrm>
        <a:graphic>
          <a:graphicData uri="http://schemas.openxmlformats.org/drawingml/2006/table">
            <a:tbl>
              <a:tblPr/>
              <a:tblGrid>
                <a:gridCol w="1663983"/>
                <a:gridCol w="1688817"/>
              </a:tblGrid>
              <a:tr h="672861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/>
                        <a:t>Capital</a:t>
                      </a:r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u="none" strike="noStrike" dirty="0">
                          <a:solidFill>
                            <a:schemeClr val="tx1"/>
                          </a:solidFill>
                        </a:rPr>
                        <a:t>Tripoli</a:t>
                      </a:r>
                      <a:endParaRPr lang="en-US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72861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dirty="0"/>
                        <a:t> • </a:t>
                      </a:r>
                      <a:r>
                        <a:rPr lang="en-US" sz="2000" dirty="0" smtClean="0"/>
                        <a:t>Area</a:t>
                      </a:r>
                      <a:endParaRPr lang="en-US" sz="2000" dirty="0"/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dirty="0"/>
                        <a:t>2,024.8 km</a:t>
                      </a:r>
                      <a:r>
                        <a:rPr lang="en-US" sz="2000" b="1" baseline="30000" dirty="0"/>
                        <a:t>2</a:t>
                      </a:r>
                      <a:r>
                        <a:rPr lang="en-US" sz="2000" b="1" dirty="0"/>
                        <a:t> </a:t>
                      </a:r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953219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 • </a:t>
                      </a:r>
                      <a:r>
                        <a:rPr lang="en-US" sz="2000" b="1" dirty="0" smtClean="0"/>
                        <a:t>Population </a:t>
                      </a:r>
                      <a:endParaRPr lang="en-US" sz="2000" dirty="0"/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3600" b="1" dirty="0">
                          <a:solidFill>
                            <a:srgbClr val="C00000"/>
                          </a:solidFill>
                        </a:rPr>
                        <a:t>807,204</a:t>
                      </a:r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  <a:tr h="672861"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/>
                        <a:t> • Density</a:t>
                      </a:r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2000" b="1" dirty="0" smtClean="0"/>
                        <a:t>398/km</a:t>
                      </a:r>
                      <a:r>
                        <a:rPr lang="en-US" sz="2000" b="1" baseline="30000" dirty="0" smtClean="0"/>
                        <a:t>2</a:t>
                      </a:r>
                      <a:r>
                        <a:rPr lang="en-US" sz="2000" b="1" dirty="0"/>
                        <a:t> </a:t>
                      </a:r>
                    </a:p>
                  </a:txBody>
                  <a:tcPr marL="68580" marR="68580" marT="60960" marB="60960">
                    <a:lnL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AA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9F9F9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457200"/>
            <a:ext cx="2952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North Lebanon</a:t>
            </a:r>
          </a:p>
          <a:p>
            <a:r>
              <a:rPr 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Governorate</a:t>
            </a:r>
            <a:endParaRPr lang="ar-LB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1000" y="2621339"/>
            <a:ext cx="2514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20.7% of the Lebanese population</a:t>
            </a:r>
            <a:endParaRPr lang="ar-LB" sz="3200" b="1" dirty="0">
              <a:solidFill>
                <a:srgbClr val="C0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-1" y="8698468"/>
            <a:ext cx="6858001" cy="369332"/>
          </a:xfrm>
          <a:prstGeom prst="rect">
            <a:avLst/>
          </a:prstGeom>
          <a:solidFill>
            <a:srgbClr val="0066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CCIAT, Vice Chairman Ibrahim </a:t>
            </a:r>
            <a:r>
              <a:rPr lang="en-US" dirty="0" err="1" smtClean="0">
                <a:solidFill>
                  <a:schemeClr val="bg1"/>
                </a:solidFill>
              </a:rPr>
              <a:t>Foz</a:t>
            </a:r>
            <a:r>
              <a:rPr lang="en-US" dirty="0" smtClean="0">
                <a:solidFill>
                  <a:schemeClr val="bg1"/>
                </a:solidFill>
              </a:rPr>
              <a:t>,  June 2015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609600"/>
            <a:ext cx="1143000" cy="1143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0" y="-76200"/>
            <a:ext cx="6858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 Chamber of Commerce  Industry and Agriculture North Lebanon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0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1115</Words>
  <Application>Microsoft Office PowerPoint</Application>
  <PresentationFormat>On-screen Show (4:3)</PresentationFormat>
  <Paragraphs>180</Paragraphs>
  <Slides>30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PowerPoint Presentation</vt:lpstr>
      <vt:lpstr>The Construction Industry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Palestinian Refugees in North Lebanon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User</cp:lastModifiedBy>
  <cp:revision>36</cp:revision>
  <dcterms:created xsi:type="dcterms:W3CDTF">2006-08-16T00:00:00Z</dcterms:created>
  <dcterms:modified xsi:type="dcterms:W3CDTF">2015-05-30T08:15:30Z</dcterms:modified>
</cp:coreProperties>
</file>