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  <p:sldMasterId id="2147484031" r:id="rId2"/>
    <p:sldMasterId id="2147484072" r:id="rId3"/>
  </p:sldMasterIdLst>
  <p:notesMasterIdLst>
    <p:notesMasterId r:id="rId17"/>
  </p:notesMasterIdLst>
  <p:handoutMasterIdLst>
    <p:handoutMasterId r:id="rId18"/>
  </p:handoutMasterIdLst>
  <p:sldIdLst>
    <p:sldId id="428" r:id="rId4"/>
    <p:sldId id="392" r:id="rId5"/>
    <p:sldId id="430" r:id="rId6"/>
    <p:sldId id="399" r:id="rId7"/>
    <p:sldId id="431" r:id="rId8"/>
    <p:sldId id="434" r:id="rId9"/>
    <p:sldId id="433" r:id="rId10"/>
    <p:sldId id="437" r:id="rId11"/>
    <p:sldId id="441" r:id="rId12"/>
    <p:sldId id="432" r:id="rId13"/>
    <p:sldId id="435" r:id="rId14"/>
    <p:sldId id="439" r:id="rId15"/>
    <p:sldId id="301" r:id="rId16"/>
  </p:sldIdLst>
  <p:sldSz cx="9144000" cy="6858000" type="screen4x3"/>
  <p:notesSz cx="6794500" cy="99314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915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220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2A5F"/>
    <a:srgbClr val="00006C"/>
    <a:srgbClr val="608DC6"/>
    <a:srgbClr val="000000"/>
    <a:srgbClr val="94B3D8"/>
    <a:srgbClr val="4D4D4D"/>
    <a:srgbClr val="5A6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86410" autoAdjust="0"/>
  </p:normalViewPr>
  <p:slideViewPr>
    <p:cSldViewPr>
      <p:cViewPr varScale="1">
        <p:scale>
          <a:sx n="64" d="100"/>
          <a:sy n="64" d="100"/>
        </p:scale>
        <p:origin x="9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50" d="100"/>
          <a:sy n="50" d="100"/>
        </p:scale>
        <p:origin x="2976" y="126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4813" cy="496889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2926"/>
            <a:ext cx="2944813" cy="496889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0973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4813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2" y="2"/>
            <a:ext cx="2944813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2926"/>
            <a:ext cx="2944813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2" y="9432926"/>
            <a:ext cx="2944813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BDEF9E-832E-4361-8801-BA9B4661DB5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236790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90305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dirty="0" smtClean="0"/>
          </a:p>
        </p:txBody>
      </p:sp>
    </p:spTree>
    <p:extLst>
      <p:ext uri="{BB962C8B-B14F-4D97-AF65-F5344CB8AC3E}">
        <p14:creationId xmlns:p14="http://schemas.microsoft.com/office/powerpoint/2010/main" val="785529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fld id="{289D5FB2-657A-4B9D-AC82-EEADAD9EEC2A}" type="slidenum">
              <a:rPr lang="de-DE" altLang="el-GR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</a:t>
            </a:fld>
            <a:endParaRPr lang="de-DE" altLang="el-G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7875"/>
            <a:ext cx="5116513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78487" cy="460533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 altLang="el-G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562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1212257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«Εγκατεστημένη» ισχύς Παραγωγής ΗΕ από </a:t>
            </a:r>
            <a:r>
              <a:rPr lang="el-GR" dirty="0" err="1" smtClean="0"/>
              <a:t>Φωτοβολταϊκά</a:t>
            </a:r>
            <a:r>
              <a:rPr lang="el-GR" dirty="0" smtClean="0"/>
              <a:t> Συστήματα 2013-2014</a:t>
            </a:r>
          </a:p>
          <a:p>
            <a:r>
              <a:rPr lang="el-GR" dirty="0" smtClean="0"/>
              <a:t>ΤΟ ΣΥΝΟΛΟ του 2013 δημιουργείται από ΤΡΙΑ (3) μόνον μεγάλα έργα</a:t>
            </a:r>
          </a:p>
          <a:p>
            <a:r>
              <a:rPr lang="el-GR" dirty="0" smtClean="0"/>
              <a:t>ΤΟ ΣΥΝΟΛΟ του 2014 δημιουργείται από ΤΡΙΑΝΤΑ (30) Έργα με την μερίδα του λέοντος να προέρχεται από την Ιορδανία (12+5)</a:t>
            </a:r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249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/>
              <a:t>Αφορά Αρχική </a:t>
            </a:r>
            <a:r>
              <a:rPr lang="el-GR" dirty="0" err="1" smtClean="0"/>
              <a:t>Αδειοδότηση</a:t>
            </a:r>
            <a:r>
              <a:rPr lang="el-GR" dirty="0" smtClean="0"/>
              <a:t>, όχι εγκατάσταση.</a:t>
            </a:r>
          </a:p>
          <a:p>
            <a:r>
              <a:rPr lang="el-GR" dirty="0" smtClean="0"/>
              <a:t>Είναι προφανές ότι το 700 </a:t>
            </a:r>
            <a:r>
              <a:rPr lang="en-US" dirty="0" smtClean="0"/>
              <a:t>MW</a:t>
            </a:r>
            <a:r>
              <a:rPr lang="el-GR" dirty="0" smtClean="0"/>
              <a:t> της Αιγύπτου, ακόμη και με τις καλύτερες προϋποθέσεις ΔΕΝ θα ολοκληρωθούν πριν το τέλος του 2017.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607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93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338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04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175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762" y="260671"/>
            <a:ext cx="5320800" cy="49109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6880" y="979306"/>
            <a:ext cx="41745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39680" y="979306"/>
            <a:ext cx="4176000" cy="4524955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461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E3D508A-C1BA-4782-9732-F9AEC2B103F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3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E3F59B-6A40-4759-A085-4773C1E4CA3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03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760" y="1468957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3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BDB2187A-6FA3-4C0D-8A56-DA2ACE942B4A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847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 S. </a:t>
            </a:r>
            <a:fld id="{D6CABE03-9A9A-485C-9AD0-D67DD9C170EF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763" y="122416"/>
            <a:ext cx="1160640" cy="69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7"/>
          <p:cNvSpPr txBox="1">
            <a:spLocks noChangeArrowheads="1"/>
          </p:cNvSpPr>
          <p:nvPr userDrawn="1"/>
        </p:nvSpPr>
        <p:spPr bwMode="auto">
          <a:xfrm>
            <a:off x="2915816" y="6629520"/>
            <a:ext cx="3621776" cy="23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tabLst>
                <a:tab pos="656514" algn="l"/>
                <a:tab pos="1313025" algn="l"/>
                <a:tab pos="1969541" algn="l"/>
              </a:tabLst>
              <a:defRPr sz="1300" kern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915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220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+mn-ea"/>
                <a:cs typeface="+mn-cs"/>
              </a:rPr>
              <a:t>energy solutions for a sustainable future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281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149080"/>
            <a:ext cx="7848600" cy="1587"/>
          </a:xfrm>
          <a:prstGeom prst="line">
            <a:avLst/>
          </a:prstGeom>
          <a:ln w="19050">
            <a:solidFill>
              <a:srgbClr val="002A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08288"/>
            <a:ext cx="7848600" cy="1927225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idx="10"/>
          </p:nvPr>
        </p:nvSpPr>
        <p:spPr bwMode="auto">
          <a:xfrm>
            <a:off x="221760" y="6629520"/>
            <a:ext cx="2128320" cy="23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2A5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de-DE" dirty="0" smtClean="0"/>
              <a:t> S. </a:t>
            </a:r>
            <a:fld id="{52515563-B327-4A4A-848A-67416659130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7067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>
              <a:defRPr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05334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321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6880" y="979306"/>
            <a:ext cx="41745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680" y="979306"/>
            <a:ext cx="417600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3523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024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50562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15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8625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4599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" Target="../slides/slide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6880" y="979305"/>
            <a:ext cx="848880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Gliederungstextes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Sechste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Siebente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Achte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  <a:p>
            <a:pPr lvl="4"/>
            <a:r>
              <a:rPr lang="en-GB" dirty="0" err="1" smtClean="0"/>
              <a:t>Neunte</a:t>
            </a:r>
            <a:r>
              <a:rPr lang="en-GB" dirty="0" smtClean="0"/>
              <a:t> </a:t>
            </a:r>
            <a:r>
              <a:rPr lang="en-GB" dirty="0" err="1" smtClean="0"/>
              <a:t>Gliederungsebene</a:t>
            </a:r>
            <a:endParaRPr lang="en-GB" dirty="0" smtClean="0"/>
          </a:p>
        </p:txBody>
      </p:sp>
      <p:pic>
        <p:nvPicPr>
          <p:cNvPr id="3077" name="Picture 5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763" y="122416"/>
            <a:ext cx="1160640" cy="69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-131040" y="293793"/>
            <a:ext cx="7477920" cy="424845"/>
          </a:xfrm>
          <a:prstGeom prst="roundRect">
            <a:avLst>
              <a:gd name="adj" fmla="val 38435"/>
            </a:avLst>
          </a:prstGeom>
          <a:solidFill>
            <a:srgbClr val="192E5E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27" tIns="41464" rIns="82927" bIns="41464" anchor="ctr"/>
          <a:lstStyle/>
          <a:p>
            <a:endParaRPr lang="el-GR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260670"/>
            <a:ext cx="5291034" cy="49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das Format des </a:t>
            </a:r>
            <a:r>
              <a:rPr lang="en-GB" dirty="0" err="1" smtClean="0"/>
              <a:t>Titeltextes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25"/>
          <a:stretch/>
        </p:blipFill>
        <p:spPr bwMode="auto">
          <a:xfrm>
            <a:off x="0" y="6597334"/>
            <a:ext cx="9144000" cy="268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 Box 9"/>
          <p:cNvSpPr txBox="1">
            <a:spLocks noChangeArrowheads="1"/>
          </p:cNvSpPr>
          <p:nvPr userDrawn="1"/>
        </p:nvSpPr>
        <p:spPr bwMode="auto">
          <a:xfrm>
            <a:off x="7413120" y="6629641"/>
            <a:ext cx="1421283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1198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r"/>
            <a:r>
              <a:rPr lang="de-DE" sz="1300" dirty="0">
                <a:solidFill>
                  <a:srgbClr val="002A5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www.eurosol.eu</a:t>
            </a:r>
          </a:p>
        </p:txBody>
      </p:sp>
      <p:sp>
        <p:nvSpPr>
          <p:cNvPr id="11" name="Rectangle 7"/>
          <p:cNvSpPr txBox="1">
            <a:spLocks noChangeArrowheads="1"/>
          </p:cNvSpPr>
          <p:nvPr userDrawn="1"/>
        </p:nvSpPr>
        <p:spPr bwMode="auto">
          <a:xfrm>
            <a:off x="2915816" y="6629641"/>
            <a:ext cx="3621776" cy="23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tabLst>
                <a:tab pos="656514" algn="l"/>
                <a:tab pos="1313025" algn="l"/>
                <a:tab pos="1969541" algn="l"/>
              </a:tabLst>
              <a:defRPr sz="1300" kern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915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220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+mn-ea"/>
                <a:cs typeface="+mn-cs"/>
              </a:rPr>
              <a:t>solutions for a sustainable </a:t>
            </a:r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t>energy </a:t>
            </a:r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+mn-ea"/>
                <a:cs typeface="+mn-cs"/>
              </a:rPr>
              <a:t>future</a:t>
            </a:r>
            <a:endParaRPr lang="de-DE" dirty="0"/>
          </a:p>
        </p:txBody>
      </p:sp>
      <p:sp>
        <p:nvSpPr>
          <p:cNvPr id="16" name="Text Box 9"/>
          <p:cNvSpPr txBox="1">
            <a:spLocks noChangeArrowheads="1"/>
          </p:cNvSpPr>
          <p:nvPr userDrawn="1"/>
        </p:nvSpPr>
        <p:spPr bwMode="auto">
          <a:xfrm>
            <a:off x="323528" y="6629641"/>
            <a:ext cx="1277267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1198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r>
              <a:rPr lang="de-DE" sz="1400" dirty="0" smtClean="0"/>
              <a:t> </a:t>
            </a:r>
            <a:fld id="{52515563-B327-4A4A-848A-67416659130F}" type="slidenum">
              <a:rPr lang="de-DE" sz="1200" kern="120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pPr/>
              <a:t>‹#›</a:t>
            </a:fld>
            <a:r>
              <a:rPr lang="de-DE" sz="1200" kern="1200" dirty="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t> - </a:t>
            </a:r>
            <a:r>
              <a:rPr lang="el-GR" sz="1200" kern="1200" dirty="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t>1</a:t>
            </a:r>
            <a:r>
              <a:rPr lang="en-US" sz="1200" kern="1200" dirty="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t>3</a:t>
            </a:r>
            <a:endParaRPr lang="el-GR" sz="1200" kern="1200" dirty="0" smtClean="0">
              <a:solidFill>
                <a:srgbClr val="002A5F"/>
              </a:solidFill>
              <a:effectLst/>
              <a:latin typeface="Arial Unicode MS"/>
              <a:ea typeface="DejaVu Sans" charset="0"/>
              <a:cs typeface="DejaVu Sans" charset="0"/>
            </a:endParaRPr>
          </a:p>
          <a:p>
            <a:endParaRPr lang="el-GR" sz="1200" kern="1200" dirty="0">
              <a:solidFill>
                <a:srgbClr val="002A5F"/>
              </a:solidFill>
              <a:effectLst/>
              <a:latin typeface="Arial Unicode MS"/>
              <a:ea typeface="DejaVu Sans" charset="0"/>
              <a:cs typeface="DejaVu San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6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9pPr>
    </p:titleStyle>
    <p:bodyStyle>
      <a:lvl1pPr marL="310981" indent="-310981" algn="l" defTabSz="407442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6482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656582" algn="l"/>
                <a:tab pos="1313162" algn="l"/>
                <a:tab pos="1969745" algn="l"/>
                <a:tab pos="262632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4880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A0E9304F-2D8C-42BF-B2FE-1A21019360E0}" type="slidenum">
              <a:rPr lang="de-DE"/>
              <a:pPr/>
              <a:t>‹#›</a:t>
            </a:fld>
            <a:endParaRPr lang="de-DE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7681"/>
            <a:ext cx="9144000" cy="3060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360" y="391721"/>
            <a:ext cx="1632960" cy="97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3760" y="2612436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53760" y="1468956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8" r:id="rId2"/>
    <p:sldLayoutId id="2147484043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+mj-lt"/>
          <a:ea typeface="+mj-ea"/>
          <a:cs typeface="+mj-cs"/>
        </a:defRPr>
      </a:lvl1pPr>
      <a:lvl2pPr marL="673860" indent="-259178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2pPr>
      <a:lvl3pPr marL="1036707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3pPr>
      <a:lvl4pPr marL="1451391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4pPr>
      <a:lvl5pPr marL="1866074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4586"/>
          </a:solidFill>
          <a:latin typeface="Arial" charset="0"/>
          <a:ea typeface="Bitstream Vera Sans" charset="0"/>
          <a:cs typeface="Bitstream Vera Sans" charset="0"/>
        </a:defRPr>
      </a:lvl9pPr>
    </p:titleStyle>
    <p:bodyStyle>
      <a:lvl1pPr marL="311013" indent="-311013" algn="l" defTabSz="407484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860" indent="-259178" algn="l" defTabSz="407484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707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391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07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6880" y="979305"/>
            <a:ext cx="848880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225"/>
          <a:stretch/>
        </p:blipFill>
        <p:spPr bwMode="auto">
          <a:xfrm>
            <a:off x="0" y="6597334"/>
            <a:ext cx="9144000" cy="28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221760" y="6629520"/>
            <a:ext cx="2128320" cy="23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2A5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de-DE" dirty="0" smtClean="0"/>
              <a:t> S. </a:t>
            </a:r>
            <a:fld id="{52515563-B327-4A4A-848A-67416659130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 Box 9"/>
          <p:cNvSpPr txBox="1">
            <a:spLocks noChangeArrowheads="1"/>
          </p:cNvSpPr>
          <p:nvPr userDrawn="1"/>
        </p:nvSpPr>
        <p:spPr bwMode="auto">
          <a:xfrm>
            <a:off x="7413120" y="6629520"/>
            <a:ext cx="1421283" cy="23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1198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r"/>
            <a:r>
              <a:rPr lang="de-DE" sz="1300" dirty="0">
                <a:solidFill>
                  <a:srgbClr val="002A5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www.eurosol.eu</a:t>
            </a:r>
          </a:p>
        </p:txBody>
      </p:sp>
      <p:sp>
        <p:nvSpPr>
          <p:cNvPr id="6" name="Rectangle 7"/>
          <p:cNvSpPr txBox="1">
            <a:spLocks noChangeArrowheads="1"/>
          </p:cNvSpPr>
          <p:nvPr userDrawn="1"/>
        </p:nvSpPr>
        <p:spPr bwMode="auto">
          <a:xfrm>
            <a:off x="2915816" y="6629520"/>
            <a:ext cx="3621776" cy="23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tabLst>
                <a:tab pos="656514" algn="l"/>
                <a:tab pos="1313025" algn="l"/>
                <a:tab pos="1969541" algn="l"/>
              </a:tabLst>
              <a:defRPr sz="1300" kern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2915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220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+mn-ea"/>
                <a:cs typeface="+mn-cs"/>
              </a:rPr>
              <a:t>solutions for a sustainable </a:t>
            </a:r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DejaVu Sans" charset="0"/>
                <a:cs typeface="DejaVu Sans" charset="0"/>
              </a:rPr>
              <a:t>energy </a:t>
            </a:r>
            <a:r>
              <a:rPr lang="en-US" sz="1400" kern="1200" dirty="0" smtClean="0">
                <a:solidFill>
                  <a:srgbClr val="002A5F"/>
                </a:solidFill>
                <a:effectLst/>
                <a:latin typeface="Arial Unicode MS"/>
                <a:ea typeface="+mn-ea"/>
                <a:cs typeface="+mn-cs"/>
              </a:rPr>
              <a:t>future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906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3" r:id="rId1"/>
    <p:sldLayoutId id="214748408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000">
          <a:solidFill>
            <a:srgbClr val="FFFFFF"/>
          </a:solidFill>
          <a:latin typeface="Arial Unicode MS" pitchFamily="34" charset="-128"/>
          <a:ea typeface="Arial Unicode MS" pitchFamily="34" charset="-128"/>
          <a:cs typeface="Arial Unicode MS" pitchFamily="34" charset="-128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FFFFFF"/>
          </a:solidFill>
          <a:latin typeface="Arial" charset="0"/>
          <a:ea typeface="Bitstream Vera Sans" charset="0"/>
          <a:cs typeface="Bitstream Vera Sans" charset="0"/>
        </a:defRPr>
      </a:lvl9pPr>
    </p:titleStyle>
    <p:bodyStyle>
      <a:lvl1pPr marL="310981" indent="-310981" algn="l" defTabSz="407442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599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24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5880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58961" y="6523008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>
              <a:latin typeface="+mn-lt"/>
            </a:endParaRPr>
          </a:p>
          <a:p>
            <a:endParaRPr lang="el-GR" sz="1600" i="1" dirty="0">
              <a:latin typeface="+mn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0037" y="2564904"/>
            <a:ext cx="8663434" cy="1512168"/>
          </a:xfrm>
          <a:prstGeom prst="rect">
            <a:avLst/>
          </a:prstGeom>
        </p:spPr>
        <p:txBody>
          <a:bodyPr wrap="square" numCol="1" anchor="b" anchorCtr="0" compatLnSpc="1">
            <a:prstTxWarp prst="textNoShape">
              <a:avLst/>
            </a:prstTxWarp>
            <a:noAutofit/>
          </a:bodyPr>
          <a:lstStyle>
            <a:lvl1pPr algn="ctr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400" cap="all" baseline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 marL="673790" indent="-25915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2pPr>
            <a:lvl3pPr marL="1036599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3pPr>
            <a:lvl4pPr marL="145124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4pPr>
            <a:lvl5pPr marL="186588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5pPr>
            <a:lvl6pPr marL="228052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6pPr>
            <a:lvl7pPr marL="269516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7pPr>
            <a:lvl8pPr marL="310980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8pPr>
            <a:lvl9pPr marL="352444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800" cap="none" spc="-100" dirty="0" smtClean="0">
                <a:solidFill>
                  <a:srgbClr val="5A6378"/>
                </a:solidFill>
              </a:rPr>
              <a:t>«Ανανεώσιμη Ενέργεια: Αραβικές &amp; Ελληνικές Εμπειρίες» </a:t>
            </a:r>
            <a:r>
              <a:rPr lang="el-GR" sz="1800" cap="none" spc="-100" dirty="0" smtClean="0">
                <a:solidFill>
                  <a:srgbClr val="5A6378"/>
                </a:solidFill>
              </a:rPr>
              <a:t>2013-2015</a:t>
            </a:r>
            <a:endParaRPr lang="en-US" sz="1800" cap="none" spc="-100" dirty="0">
              <a:solidFill>
                <a:srgbClr val="5A6378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518" y="641132"/>
            <a:ext cx="2635558" cy="185089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3568" y="4365104"/>
            <a:ext cx="7848872" cy="648072"/>
          </a:xfrm>
          <a:prstGeom prst="rect">
            <a:avLst/>
          </a:prstGeom>
        </p:spPr>
        <p:txBody>
          <a:bodyPr wrap="square" numCol="1" anchor="b" anchorCtr="0" compatLnSpc="1">
            <a:prstTxWarp prst="textNoShape">
              <a:avLst/>
            </a:prstTxWarp>
            <a:noAutofit/>
          </a:bodyPr>
          <a:lstStyle>
            <a:lvl1pPr algn="ctr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400" cap="all" baseline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 marL="673790" indent="-25915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2pPr>
            <a:lvl3pPr marL="1036599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3pPr>
            <a:lvl4pPr marL="145124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4pPr>
            <a:lvl5pPr marL="186588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5pPr>
            <a:lvl6pPr marL="228052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6pPr>
            <a:lvl7pPr marL="269516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7pPr>
            <a:lvl8pPr marL="310980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8pPr>
            <a:lvl9pPr marL="352444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l-GR" sz="1800" dirty="0" err="1">
                <a:solidFill>
                  <a:srgbClr val="002A5F"/>
                </a:solidFill>
              </a:rPr>
              <a:t>Dipl</a:t>
            </a:r>
            <a:r>
              <a:rPr lang="el-GR" sz="1800" dirty="0">
                <a:solidFill>
                  <a:srgbClr val="002A5F"/>
                </a:solidFill>
              </a:rPr>
              <a:t>. </a:t>
            </a:r>
            <a:r>
              <a:rPr lang="el-GR" sz="1800" dirty="0" err="1">
                <a:solidFill>
                  <a:srgbClr val="002A5F"/>
                </a:solidFill>
              </a:rPr>
              <a:t>Ing</a:t>
            </a:r>
            <a:r>
              <a:rPr lang="el-GR" sz="1800" dirty="0">
                <a:solidFill>
                  <a:srgbClr val="002A5F"/>
                </a:solidFill>
              </a:rPr>
              <a:t>. Christos Pronios</a:t>
            </a:r>
            <a:br>
              <a:rPr lang="el-GR" sz="1800" dirty="0">
                <a:solidFill>
                  <a:srgbClr val="002A5F"/>
                </a:solidFill>
              </a:rPr>
            </a:br>
            <a:r>
              <a:rPr lang="en-US" sz="1800" cap="none" dirty="0" smtClean="0">
                <a:solidFill>
                  <a:srgbClr val="002A5F"/>
                </a:solidFill>
              </a:rPr>
              <a:t>c.pronios@eurosol.eu</a:t>
            </a:r>
            <a:endParaRPr lang="el-GR" sz="1800" i="1" dirty="0">
              <a:solidFill>
                <a:srgbClr val="002A5F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01054" y="5661248"/>
            <a:ext cx="8859568" cy="861760"/>
          </a:xfrm>
          <a:prstGeom prst="rect">
            <a:avLst/>
          </a:prstGeom>
        </p:spPr>
        <p:txBody>
          <a:bodyPr wrap="square" numCol="1" anchor="b" anchorCtr="0" compatLnSpc="1">
            <a:prstTxWarp prst="textNoShape">
              <a:avLst/>
            </a:prstTxWarp>
            <a:noAutofit/>
          </a:bodyPr>
          <a:lstStyle>
            <a:lvl1pPr algn="ctr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5400" cap="all" baseline="0">
                <a:solidFill>
                  <a:srgbClr val="FF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 marL="673790" indent="-25915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2pPr>
            <a:lvl3pPr marL="1036599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3pPr>
            <a:lvl4pPr marL="145124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4pPr>
            <a:lvl5pPr marL="186588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5pPr>
            <a:lvl6pPr marL="228052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6pPr>
            <a:lvl7pPr marL="269516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7pPr>
            <a:lvl8pPr marL="310980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8pPr>
            <a:lvl9pPr marL="352444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FFFFFF"/>
                </a:solidFill>
                <a:latin typeface="Arial" charset="0"/>
                <a:ea typeface="Bitstream Vera Sans" charset="0"/>
                <a:cs typeface="Bitstream Vera Sans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l-GR" sz="1600" i="1" dirty="0" smtClean="0">
                <a:solidFill>
                  <a:srgbClr val="002A5F"/>
                </a:solidFill>
              </a:rPr>
              <a:t>4</a:t>
            </a:r>
            <a:r>
              <a:rPr lang="el-GR" sz="1600" i="1" baseline="30000" dirty="0" smtClean="0">
                <a:solidFill>
                  <a:srgbClr val="002A5F"/>
                </a:solidFill>
              </a:rPr>
              <a:t>ο</a:t>
            </a:r>
            <a:r>
              <a:rPr lang="el-GR" sz="1600" i="1" dirty="0" smtClean="0">
                <a:solidFill>
                  <a:srgbClr val="002A5F"/>
                </a:solidFill>
              </a:rPr>
              <a:t> ΑΡΑΒΟ-ΕΛΛΗΝΙΚΟ ΟΙΚΟΝΟΜΙΚΟ¨ΦΟΡΟΥΜ</a:t>
            </a:r>
          </a:p>
          <a:p>
            <a:pPr>
              <a:lnSpc>
                <a:spcPct val="100000"/>
              </a:lnSpc>
            </a:pPr>
            <a:r>
              <a:rPr lang="el-GR" sz="1600" i="1" dirty="0" smtClean="0">
                <a:solidFill>
                  <a:srgbClr val="002A5F"/>
                </a:solidFill>
              </a:rPr>
              <a:t>3-4Ι ΙΟΥΝΙΟΥ 2015 – </a:t>
            </a:r>
            <a:r>
              <a:rPr lang="el-GR" sz="1600" i="1" dirty="0" err="1" smtClean="0">
                <a:solidFill>
                  <a:srgbClr val="002A5F"/>
                </a:solidFill>
              </a:rPr>
              <a:t>ΞεΝΟΔΟΧΕΙΟ</a:t>
            </a:r>
            <a:r>
              <a:rPr lang="el-GR" sz="1600" i="1" dirty="0" smtClean="0">
                <a:solidFill>
                  <a:srgbClr val="002A5F"/>
                </a:solidFill>
              </a:rPr>
              <a:t> </a:t>
            </a:r>
            <a:r>
              <a:rPr lang="en-US" sz="1600" i="1" dirty="0" err="1" smtClean="0">
                <a:solidFill>
                  <a:srgbClr val="002A5F"/>
                </a:solidFill>
              </a:rPr>
              <a:t>Apollon</a:t>
            </a:r>
            <a:r>
              <a:rPr lang="en-US" sz="1600" i="1" dirty="0" smtClean="0">
                <a:solidFill>
                  <a:srgbClr val="002A5F"/>
                </a:solidFill>
              </a:rPr>
              <a:t> </a:t>
            </a:r>
            <a:r>
              <a:rPr lang="en-US" sz="1600" i="1" dirty="0" err="1" smtClean="0">
                <a:solidFill>
                  <a:srgbClr val="002A5F"/>
                </a:solidFill>
              </a:rPr>
              <a:t>Divani</a:t>
            </a:r>
            <a:r>
              <a:rPr lang="en-US" sz="1600" i="1" dirty="0" smtClean="0">
                <a:solidFill>
                  <a:srgbClr val="002A5F"/>
                </a:solidFill>
              </a:rPr>
              <a:t> Palace &amp; </a:t>
            </a:r>
            <a:r>
              <a:rPr lang="en-US" sz="1600" i="1" dirty="0" err="1" smtClean="0">
                <a:solidFill>
                  <a:srgbClr val="002A5F"/>
                </a:solidFill>
              </a:rPr>
              <a:t>Thalasso</a:t>
            </a:r>
            <a:endParaRPr lang="el-GR" sz="1600" i="1" dirty="0">
              <a:solidFill>
                <a:srgbClr val="002A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0746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624736" cy="491091"/>
          </a:xfrm>
        </p:spPr>
        <p:txBody>
          <a:bodyPr/>
          <a:lstStyle/>
          <a:p>
            <a:r>
              <a:rPr lang="el-GR" dirty="0" smtClean="0"/>
              <a:t>Κόστος παραγωγής Η.Ε.  - Ιορδανία</a:t>
            </a: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52736"/>
            <a:ext cx="882982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69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696744" cy="491091"/>
          </a:xfrm>
        </p:spPr>
        <p:txBody>
          <a:bodyPr/>
          <a:lstStyle/>
          <a:p>
            <a:r>
              <a:rPr lang="el-GR" dirty="0" smtClean="0"/>
              <a:t>Η Εμπειρία της </a:t>
            </a:r>
            <a:r>
              <a:rPr lang="en-US" dirty="0" smtClean="0"/>
              <a:t>EUROSOL </a:t>
            </a:r>
            <a:r>
              <a:rPr lang="el-GR" dirty="0" smtClean="0"/>
              <a:t>-2013-2015</a:t>
            </a:r>
            <a:endParaRPr lang="en-US" dirty="0"/>
          </a:p>
        </p:txBody>
      </p:sp>
      <p:sp>
        <p:nvSpPr>
          <p:cNvPr id="5" name="Θέση περιεχομένου 2"/>
          <p:cNvSpPr>
            <a:spLocks noGrp="1"/>
          </p:cNvSpPr>
          <p:nvPr>
            <p:ph idx="1"/>
          </p:nvPr>
        </p:nvSpPr>
        <p:spPr>
          <a:xfrm>
            <a:off x="189883" y="4725143"/>
            <a:ext cx="8636168" cy="166574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000" dirty="0" smtClean="0"/>
              <a:t>Δεν περιλαμβάνονται τα Μεγάλα Έργα των προηγουμένων Διαφανειών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000" dirty="0" smtClean="0"/>
              <a:t>Αφορούν Έργα και «Πιθανά Έργα» (δική μας εκτίμηση)</a:t>
            </a:r>
            <a:endParaRPr lang="el-GR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000" dirty="0" smtClean="0"/>
              <a:t>Κυριαρχία του Ιδιωτικού Τομέα </a:t>
            </a:r>
            <a:endParaRPr lang="en-US" sz="2800" dirty="0"/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83" y="1124744"/>
            <a:ext cx="880142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7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696744" cy="491091"/>
          </a:xfrm>
        </p:spPr>
        <p:txBody>
          <a:bodyPr/>
          <a:lstStyle/>
          <a:p>
            <a:r>
              <a:rPr lang="el-GR" dirty="0" smtClean="0"/>
              <a:t>Η Εμπειρία της </a:t>
            </a:r>
            <a:r>
              <a:rPr lang="en-US" dirty="0" smtClean="0"/>
              <a:t>EUROSOL </a:t>
            </a:r>
            <a:r>
              <a:rPr lang="el-GR" dirty="0" smtClean="0"/>
              <a:t>-2013-2015</a:t>
            </a:r>
            <a:endParaRPr lang="en-US" dirty="0"/>
          </a:p>
        </p:txBody>
      </p:sp>
      <p:sp>
        <p:nvSpPr>
          <p:cNvPr id="5" name="Θέση περιεχομένου 2"/>
          <p:cNvSpPr>
            <a:spLocks noGrp="1"/>
          </p:cNvSpPr>
          <p:nvPr>
            <p:ph idx="1"/>
          </p:nvPr>
        </p:nvSpPr>
        <p:spPr>
          <a:xfrm>
            <a:off x="189883" y="4725143"/>
            <a:ext cx="8636168" cy="1665741"/>
          </a:xfrm>
        </p:spPr>
        <p:txBody>
          <a:bodyPr/>
          <a:lstStyle/>
          <a:p>
            <a:r>
              <a:rPr lang="el-GR" sz="2000" dirty="0" smtClean="0"/>
              <a:t>Ο Ιδιωτικός Τομέας κινείται ανάλογα με ανάγκες κάθε χώρας: 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sz="1600" dirty="0" smtClean="0"/>
              <a:t>Ιορδανία = Κόστος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sz="1600" dirty="0" smtClean="0"/>
              <a:t>Αίγυπτος = Αδιάλειπτη Παροχή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sz="1600" dirty="0" smtClean="0"/>
              <a:t>Βασίλειο = Δίκτυο Διανομής και Ασφάλεια Παροχής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n-US" sz="1600" dirty="0" smtClean="0"/>
              <a:t>Qatar = Prestige / </a:t>
            </a:r>
            <a:r>
              <a:rPr lang="el-GR" sz="1600" dirty="0" smtClean="0"/>
              <a:t>Δίκτυο Διανομής</a:t>
            </a:r>
          </a:p>
        </p:txBody>
      </p:sp>
      <p:pic>
        <p:nvPicPr>
          <p:cNvPr id="6" name="Εικόνα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83" y="1124744"/>
            <a:ext cx="880142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21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0" y="5517232"/>
            <a:ext cx="9144000" cy="864096"/>
          </a:xfrm>
        </p:spPr>
        <p:txBody>
          <a:bodyPr lIns="0"/>
          <a:lstStyle/>
          <a:p>
            <a:pPr marL="360326" indent="-360326" algn="ctr" defTabSz="957164">
              <a:buNone/>
            </a:pPr>
            <a:r>
              <a:rPr lang="en-GB" sz="5400" kern="1200" noProof="0" dirty="0" smtClean="0">
                <a:solidFill>
                  <a:srgbClr val="002A5F"/>
                </a:solidFill>
                <a:latin typeface="Arial Unicode MS"/>
                <a:ea typeface="Arial Unicode MS" pitchFamily="34" charset="-128"/>
                <a:cs typeface="Arial Unicode MS" pitchFamily="34" charset="-128"/>
              </a:rPr>
              <a:t>THANK YOU</a:t>
            </a:r>
            <a:endParaRPr lang="en-GB" sz="5400" noProof="0" dirty="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526" y="1412776"/>
            <a:ext cx="5730948" cy="3812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4000" y="259200"/>
            <a:ext cx="5292000" cy="489600"/>
          </a:xfrm>
          <a:prstGeom prst="rect">
            <a:avLst/>
          </a:prstGeom>
        </p:spPr>
        <p:txBody>
          <a:bodyPr lIns="91430" tIns="45715" rIns="91430" bIns="45715"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rgbClr val="5A637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5A6378"/>
                </a:solidFill>
                <a:latin typeface="Lucida San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5A6378"/>
                </a:solidFill>
                <a:latin typeface="Lucida San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5A6378"/>
                </a:solidFill>
                <a:latin typeface="Lucida San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5A6378"/>
                </a:solidFill>
                <a:latin typeface="Lucida San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Lucida San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Lucida San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Lucida San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Lucida Sans" pitchFamily="34" charset="0"/>
              </a:defRPr>
            </a:lvl9pPr>
          </a:lstStyle>
          <a:p>
            <a:pPr eaLnBrk="1" hangingPunct="1">
              <a:defRPr/>
            </a:pPr>
            <a:r>
              <a:rPr lang="el-GR" sz="28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ΠΕΡΙΕΧΟΜΕΝΑ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 bwMode="auto">
          <a:xfrm>
            <a:off x="403195" y="872217"/>
            <a:ext cx="1655712" cy="3861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3" name="Rectangle 12">
            <a:hlinkClick r:id="rId4" action="ppaction://hlinksldjump"/>
          </p:cNvPr>
          <p:cNvSpPr/>
          <p:nvPr/>
        </p:nvSpPr>
        <p:spPr bwMode="auto">
          <a:xfrm>
            <a:off x="4583446" y="872217"/>
            <a:ext cx="2940882" cy="3861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9" name="Rectangle 3"/>
          <p:cNvSpPr>
            <a:spLocks noGrp="1"/>
          </p:cNvSpPr>
          <p:nvPr>
            <p:ph idx="1"/>
          </p:nvPr>
        </p:nvSpPr>
        <p:spPr>
          <a:xfrm>
            <a:off x="396000" y="764704"/>
            <a:ext cx="6912303" cy="5688632"/>
          </a:xfrm>
        </p:spPr>
        <p:txBody>
          <a:bodyPr/>
          <a:lstStyle/>
          <a:p>
            <a:pPr marL="342900" lvl="0" indent="-3429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n-GB" sz="1800" noProof="0" dirty="0" smtClean="0">
                <a:solidFill>
                  <a:schemeClr val="tx1"/>
                </a:solidFill>
              </a:rPr>
              <a:t> </a:t>
            </a:r>
            <a:r>
              <a:rPr lang="el-GR" sz="1800" noProof="0" dirty="0" smtClean="0">
                <a:solidFill>
                  <a:schemeClr val="tx1"/>
                </a:solidFill>
              </a:rPr>
              <a:t>Προφίλ </a:t>
            </a:r>
            <a:r>
              <a:rPr lang="en-US" sz="1800" dirty="0" smtClean="0">
                <a:solidFill>
                  <a:schemeClr val="tx1"/>
                </a:solidFill>
              </a:rPr>
              <a:t>EUROSOL GmbH – EUROSOL P&amp;M GmbH</a:t>
            </a:r>
            <a:endParaRPr lang="en-GB" sz="1800" noProof="0" dirty="0" smtClean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1800" dirty="0">
                <a:solidFill>
                  <a:schemeClr val="tx1"/>
                </a:solidFill>
              </a:rPr>
              <a:t>ΜΕΝΑ – Έργα Φ/Β έως </a:t>
            </a:r>
            <a:r>
              <a:rPr lang="el-GR" sz="1800" dirty="0" smtClean="0">
                <a:solidFill>
                  <a:schemeClr val="tx1"/>
                </a:solidFill>
              </a:rPr>
              <a:t>2014</a:t>
            </a:r>
            <a:endParaRPr lang="en-GB" sz="1800" noProof="0" dirty="0" smtClean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1800" dirty="0" smtClean="0">
                <a:solidFill>
                  <a:schemeClr val="tx1"/>
                </a:solidFill>
              </a:rPr>
              <a:t>ΜΕΝΑ – Έργα Φ/Β έως Τέλος 2015 </a:t>
            </a: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1800" dirty="0" smtClean="0"/>
              <a:t>ΜΕΝΑ - Ηλιακή παραγωγή Η.Ε. - «Εμπόδια»</a:t>
            </a:r>
            <a:endParaRPr lang="el-GR" sz="1800" dirty="0" smtClean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20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ΜΕΝΑ - </a:t>
            </a:r>
            <a:r>
              <a:rPr lang="el-GR" sz="1800" dirty="0" smtClean="0">
                <a:solidFill>
                  <a:schemeClr val="tx1"/>
                </a:solidFill>
              </a:rPr>
              <a:t>Κόστος </a:t>
            </a:r>
            <a:r>
              <a:rPr lang="el-GR" sz="1800" dirty="0">
                <a:solidFill>
                  <a:schemeClr val="tx1"/>
                </a:solidFill>
              </a:rPr>
              <a:t>Η.Ε. για τον </a:t>
            </a:r>
            <a:r>
              <a:rPr lang="el-GR" sz="1800" dirty="0" smtClean="0">
                <a:solidFill>
                  <a:schemeClr val="tx1"/>
                </a:solidFill>
              </a:rPr>
              <a:t>Καταναλωτή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1800" dirty="0" smtClean="0"/>
              <a:t>Κόστος </a:t>
            </a:r>
            <a:r>
              <a:rPr lang="el-GR" sz="1800" dirty="0"/>
              <a:t>παραγωγής Η.Ε.  - ΜΕΝΑ</a:t>
            </a:r>
            <a:endParaRPr lang="el-GR" sz="1800" dirty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20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ΜΕΝΑ - </a:t>
            </a:r>
            <a:r>
              <a:rPr lang="el-GR" sz="1800" dirty="0" smtClean="0">
                <a:solidFill>
                  <a:schemeClr val="tx1"/>
                </a:solidFill>
              </a:rPr>
              <a:t>Κόστος </a:t>
            </a:r>
            <a:r>
              <a:rPr lang="el-GR" sz="1800" dirty="0">
                <a:solidFill>
                  <a:schemeClr val="tx1"/>
                </a:solidFill>
              </a:rPr>
              <a:t>παραγωγής Η.Ε</a:t>
            </a:r>
            <a:r>
              <a:rPr lang="el-GR" sz="1800" dirty="0" smtClean="0">
                <a:solidFill>
                  <a:schemeClr val="tx1"/>
                </a:solidFill>
              </a:rPr>
              <a:t>. </a:t>
            </a:r>
            <a:r>
              <a:rPr lang="el-GR" sz="1800" dirty="0">
                <a:solidFill>
                  <a:schemeClr val="tx1"/>
                </a:solidFill>
              </a:rPr>
              <a:t>- Ιορδανία</a:t>
            </a:r>
            <a:r>
              <a:rPr lang="el-GR" sz="1800" dirty="0" smtClean="0">
                <a:solidFill>
                  <a:schemeClr val="tx1"/>
                </a:solidFill>
              </a:rPr>
              <a:t>  </a:t>
            </a: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l-GR" sz="2000" dirty="0" smtClean="0"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ΜΕΝΑ - </a:t>
            </a:r>
            <a:r>
              <a:rPr lang="el-GR" sz="1800" dirty="0" smtClean="0">
                <a:solidFill>
                  <a:schemeClr val="tx1"/>
                </a:solidFill>
              </a:rPr>
              <a:t>Η </a:t>
            </a:r>
            <a:r>
              <a:rPr lang="el-GR" sz="1800" dirty="0">
                <a:solidFill>
                  <a:schemeClr val="tx1"/>
                </a:solidFill>
              </a:rPr>
              <a:t>Εμπειρία της </a:t>
            </a:r>
            <a:r>
              <a:rPr lang="en-US" sz="1800" dirty="0">
                <a:solidFill>
                  <a:schemeClr val="tx1"/>
                </a:solidFill>
              </a:rPr>
              <a:t>EUROSOL </a:t>
            </a:r>
            <a:r>
              <a:rPr lang="el-GR" sz="1800" dirty="0">
                <a:solidFill>
                  <a:schemeClr val="tx1"/>
                </a:solidFill>
              </a:rPr>
              <a:t>-</a:t>
            </a:r>
            <a:r>
              <a:rPr lang="el-GR" sz="1800" dirty="0" smtClean="0">
                <a:solidFill>
                  <a:schemeClr val="tx1"/>
                </a:solidFill>
              </a:rPr>
              <a:t>2013-2015</a:t>
            </a: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l-GR" sz="1800" dirty="0" smtClean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l-GR" sz="1800" dirty="0" smtClean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l-GR" sz="1800" dirty="0" smtClean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l-GR" sz="1800" dirty="0" smtClean="0">
              <a:solidFill>
                <a:srgbClr val="002A5F"/>
              </a:solidFill>
            </a:endParaRPr>
          </a:p>
          <a:p>
            <a:pPr marL="0" indent="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None/>
            </a:pPr>
            <a:r>
              <a:rPr lang="el-GR" sz="1800" b="1" u="sng" dirty="0" smtClean="0">
                <a:solidFill>
                  <a:schemeClr val="tx1"/>
                </a:solidFill>
              </a:rPr>
              <a:t>ΠΗΓΕΣ ΔΙΑΓΡΑΜΜΑΤΩΝ</a:t>
            </a:r>
            <a:endParaRPr lang="en-US" sz="1800" b="1" u="sng" dirty="0" smtClean="0">
              <a:solidFill>
                <a:schemeClr val="tx1"/>
              </a:solidFill>
            </a:endParaRPr>
          </a:p>
          <a:p>
            <a:pPr marL="342900" indent="-3429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n-US" sz="1800" b="1" dirty="0" smtClean="0"/>
              <a:t>MESIA - MENA </a:t>
            </a:r>
            <a:r>
              <a:rPr lang="en-US" sz="1800" b="1" dirty="0"/>
              <a:t>Solar Outlook </a:t>
            </a:r>
            <a:r>
              <a:rPr lang="en-US" sz="1800" b="1" dirty="0" smtClean="0"/>
              <a:t>2015 – </a:t>
            </a:r>
            <a:r>
              <a:rPr lang="el-GR" sz="1800" b="1" dirty="0" smtClean="0"/>
              <a:t>Ιανουάριος 2015</a:t>
            </a:r>
          </a:p>
          <a:p>
            <a:pPr marL="342900" indent="-3429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r>
              <a:rPr lang="en-US" sz="1800" b="1" dirty="0" smtClean="0">
                <a:solidFill>
                  <a:schemeClr val="tx1"/>
                </a:solidFill>
              </a:rPr>
              <a:t>The Oxford Institute for Energy Studies – FORUM Quarterly Journal</a:t>
            </a:r>
            <a:endParaRPr lang="en-GB" sz="1800" dirty="0">
              <a:solidFill>
                <a:schemeClr val="tx1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l-GR" sz="1800" dirty="0" smtClean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1800" dirty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1800" dirty="0">
              <a:solidFill>
                <a:srgbClr val="002A5F"/>
              </a:solidFill>
            </a:endParaRPr>
          </a:p>
          <a:p>
            <a:pPr marL="45720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2000" noProof="0" dirty="0" smtClean="0"/>
          </a:p>
          <a:p>
            <a:pPr marL="457200" lvl="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2000" noProof="0" dirty="0" smtClean="0"/>
          </a:p>
          <a:p>
            <a:pPr marL="457200" lvl="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2000" noProof="0" dirty="0" smtClean="0"/>
          </a:p>
          <a:p>
            <a:pPr marL="457200" lvl="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2000" noProof="0" dirty="0" smtClean="0"/>
          </a:p>
          <a:p>
            <a:pPr marL="457200" lvl="0" indent="-45720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+mj-lt"/>
              <a:buAutoNum type="arabicPeriod"/>
            </a:pPr>
            <a:endParaRPr lang="en-GB" sz="2000" noProof="0" dirty="0" smtClean="0"/>
          </a:p>
          <a:p>
            <a:pPr marL="0" indent="0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</a:pPr>
            <a:endParaRPr lang="en-GB" sz="2000" noProof="0" dirty="0" smtClean="0">
              <a:solidFill>
                <a:srgbClr val="002A5F"/>
              </a:solidFill>
            </a:endParaRPr>
          </a:p>
          <a:p>
            <a:pPr marL="545353" lvl="1" indent="-182544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Arial" charset="0"/>
              <a:buChar char="•"/>
            </a:pPr>
            <a:endParaRPr lang="en-GB" sz="1600" noProof="0" dirty="0" smtClean="0"/>
          </a:p>
          <a:p>
            <a:pPr marL="545353" lvl="1" indent="-182544" defTabSz="914400" ea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0AD00"/>
              </a:buClr>
              <a:buSzPct val="85000"/>
              <a:buFont typeface="Arial" charset="0"/>
              <a:buChar char="•"/>
            </a:pPr>
            <a:endParaRPr lang="en-GB" sz="1600" b="1" i="1" kern="1200" noProof="0" dirty="0" smtClean="0">
              <a:solidFill>
                <a:srgbClr val="002A5F"/>
              </a:solidFill>
              <a:latin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8214864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5672711" y="2154368"/>
            <a:ext cx="905347" cy="645655"/>
            <a:chOff x="4762" y="1090"/>
            <a:chExt cx="760" cy="542"/>
          </a:xfrm>
        </p:grpSpPr>
        <p:pic>
          <p:nvPicPr>
            <p:cNvPr id="821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2" y="1090"/>
              <a:ext cx="321" cy="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8220" name="Group 4"/>
            <p:cNvGrpSpPr>
              <a:grpSpLocks/>
            </p:cNvGrpSpPr>
            <p:nvPr/>
          </p:nvGrpSpPr>
          <p:grpSpPr bwMode="auto">
            <a:xfrm>
              <a:off x="4845" y="1149"/>
              <a:ext cx="678" cy="483"/>
              <a:chOff x="4845" y="1149"/>
              <a:chExt cx="678" cy="483"/>
            </a:xfrm>
          </p:grpSpPr>
          <p:sp>
            <p:nvSpPr>
              <p:cNvPr id="8222" name="Line 5"/>
              <p:cNvSpPr>
                <a:spLocks noChangeShapeType="1"/>
              </p:cNvSpPr>
              <p:nvPr/>
            </p:nvSpPr>
            <p:spPr bwMode="auto">
              <a:xfrm flipV="1">
                <a:off x="4845" y="1572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3" name="Line 6"/>
              <p:cNvSpPr>
                <a:spLocks noChangeShapeType="1"/>
              </p:cNvSpPr>
              <p:nvPr/>
            </p:nvSpPr>
            <p:spPr bwMode="auto">
              <a:xfrm flipV="1">
                <a:off x="4902" y="1532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4" name="Line 7"/>
              <p:cNvSpPr>
                <a:spLocks noChangeShapeType="1"/>
              </p:cNvSpPr>
              <p:nvPr/>
            </p:nvSpPr>
            <p:spPr bwMode="auto">
              <a:xfrm flipV="1">
                <a:off x="4960" y="1493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5" name="Line 8"/>
              <p:cNvSpPr>
                <a:spLocks noChangeShapeType="1"/>
              </p:cNvSpPr>
              <p:nvPr/>
            </p:nvSpPr>
            <p:spPr bwMode="auto">
              <a:xfrm flipV="1">
                <a:off x="5018" y="1453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6" name="Line 9"/>
              <p:cNvSpPr>
                <a:spLocks noChangeShapeType="1"/>
              </p:cNvSpPr>
              <p:nvPr/>
            </p:nvSpPr>
            <p:spPr bwMode="auto">
              <a:xfrm flipV="1">
                <a:off x="5076" y="1419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7" name="Line 10"/>
              <p:cNvSpPr>
                <a:spLocks noChangeShapeType="1"/>
              </p:cNvSpPr>
              <p:nvPr/>
            </p:nvSpPr>
            <p:spPr bwMode="auto">
              <a:xfrm flipV="1">
                <a:off x="5134" y="1379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8" name="Line 11"/>
              <p:cNvSpPr>
                <a:spLocks noChangeShapeType="1"/>
              </p:cNvSpPr>
              <p:nvPr/>
            </p:nvSpPr>
            <p:spPr bwMode="auto">
              <a:xfrm flipV="1">
                <a:off x="5192" y="1340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9" name="Line 12"/>
              <p:cNvSpPr>
                <a:spLocks noChangeShapeType="1"/>
              </p:cNvSpPr>
              <p:nvPr/>
            </p:nvSpPr>
            <p:spPr bwMode="auto">
              <a:xfrm flipV="1">
                <a:off x="5249" y="1300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0" name="Line 13"/>
              <p:cNvSpPr>
                <a:spLocks noChangeShapeType="1"/>
              </p:cNvSpPr>
              <p:nvPr/>
            </p:nvSpPr>
            <p:spPr bwMode="auto">
              <a:xfrm flipV="1">
                <a:off x="5308" y="1266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1" name="Line 14"/>
              <p:cNvSpPr>
                <a:spLocks noChangeShapeType="1"/>
              </p:cNvSpPr>
              <p:nvPr/>
            </p:nvSpPr>
            <p:spPr bwMode="auto">
              <a:xfrm flipV="1">
                <a:off x="5366" y="1226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2" name="Line 15"/>
              <p:cNvSpPr>
                <a:spLocks noChangeShapeType="1"/>
              </p:cNvSpPr>
              <p:nvPr/>
            </p:nvSpPr>
            <p:spPr bwMode="auto">
              <a:xfrm flipV="1">
                <a:off x="5424" y="1187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Line 16"/>
              <p:cNvSpPr>
                <a:spLocks noChangeShapeType="1"/>
              </p:cNvSpPr>
              <p:nvPr/>
            </p:nvSpPr>
            <p:spPr bwMode="auto">
              <a:xfrm flipV="1">
                <a:off x="5482" y="1147"/>
                <a:ext cx="41" cy="6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21" name="Text Box 17"/>
            <p:cNvSpPr txBox="1">
              <a:spLocks noChangeArrowheads="1"/>
            </p:cNvSpPr>
            <p:nvPr/>
          </p:nvSpPr>
          <p:spPr bwMode="auto">
            <a:xfrm>
              <a:off x="4762" y="1259"/>
              <a:ext cx="451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67535" tIns="41710" rIns="67535" bIns="33768"/>
            <a:lstStyle>
              <a:lvl1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1pPr>
              <a:lvl2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2pPr>
              <a:lvl3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3pPr>
              <a:lvl4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4pPr>
              <a:lvl5pPr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Gothic" panose="020B0609070205080204" pitchFamily="49" charset="-128"/>
                </a:defRPr>
              </a:lvl9pPr>
            </a:lstStyle>
            <a:p>
              <a:pPr eaLnBrk="1"/>
              <a:r>
                <a:rPr lang="en-US" altLang="el-GR" sz="900" b="1">
                  <a:solidFill>
                    <a:srgbClr val="000000"/>
                  </a:solidFill>
                </a:rPr>
                <a:t>Hawaii</a:t>
              </a:r>
            </a:p>
          </p:txBody>
        </p:sp>
      </p:grpSp>
      <p:sp>
        <p:nvSpPr>
          <p:cNvPr id="8195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414553" y="826129"/>
            <a:ext cx="4427860" cy="857697"/>
          </a:xfrm>
        </p:spPr>
        <p:txBody>
          <a:bodyPr vert="horz" wrap="square" lIns="67535" tIns="49652" rIns="67535" bIns="33768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337127" algn="l"/>
                <a:tab pos="674253" algn="l"/>
                <a:tab pos="1011380" algn="l"/>
                <a:tab pos="1348506" algn="l"/>
                <a:tab pos="1685633" algn="l"/>
                <a:tab pos="2022759" algn="l"/>
                <a:tab pos="2359886" algn="l"/>
                <a:tab pos="2697013" algn="l"/>
                <a:tab pos="3034140" algn="l"/>
                <a:tab pos="3371266" algn="l"/>
                <a:tab pos="3708393" algn="l"/>
                <a:tab pos="4045519" algn="l"/>
                <a:tab pos="4382646" algn="l"/>
              </a:tabLst>
            </a:pPr>
            <a:r>
              <a:rPr lang="en-US" altLang="el-GR" sz="1801" dirty="0"/>
              <a:t>Company history </a:t>
            </a:r>
          </a:p>
        </p:txBody>
      </p:sp>
      <p:sp>
        <p:nvSpPr>
          <p:cNvPr id="8196" name="Text Box 19"/>
          <p:cNvSpPr txBox="1">
            <a:spLocks noChangeArrowheads="1"/>
          </p:cNvSpPr>
          <p:nvPr/>
        </p:nvSpPr>
        <p:spPr bwMode="auto">
          <a:xfrm>
            <a:off x="410980" y="1738624"/>
            <a:ext cx="4511246" cy="46815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35" tIns="33768" rIns="67535" bIns="33768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S Gothic" panose="020B0609070205080204" pitchFamily="49" charset="-128"/>
              </a:defRPr>
            </a:lvl9pPr>
          </a:lstStyle>
          <a:p>
            <a:pPr eaLnBrk="1"/>
            <a:r>
              <a:rPr lang="en-US" altLang="el-GR" sz="1201" b="1">
                <a:solidFill>
                  <a:srgbClr val="002A5F"/>
                </a:solidFill>
              </a:rPr>
              <a:t>EUROSOL Group </a:t>
            </a:r>
            <a:r>
              <a:rPr lang="en-US" altLang="el-GR" sz="1201">
                <a:solidFill>
                  <a:srgbClr val="002A5F"/>
                </a:solidFill>
              </a:rPr>
              <a:t>is a worldwide expert in renewables.</a:t>
            </a:r>
          </a:p>
        </p:txBody>
      </p:sp>
      <p:pic>
        <p:nvPicPr>
          <p:cNvPr id="8197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884" y="2024522"/>
            <a:ext cx="5046116" cy="391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10981" y="2294934"/>
          <a:ext cx="5133077" cy="351900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49441"/>
                <a:gridCol w="4583636"/>
              </a:tblGrid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1994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“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Solartechnik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 Frank Illner”</a:t>
                      </a:r>
                      <a:endParaRPr lang="el-GR" sz="1200" dirty="0" smtClean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1998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“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Solarshop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 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Frankenthal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”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2000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 GmbH &amp; Co KG 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 Unicode MS" charset="0"/>
                        </a:rPr>
                        <a:t>2004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Συγχώνευση</a:t>
                      </a:r>
                      <a:r>
                        <a:rPr lang="el-GR" altLang="el-GR" sz="1200" baseline="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με 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“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" charset="0"/>
                        </a:rPr>
                        <a:t>Solarshop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" charset="0"/>
                        </a:rPr>
                        <a:t>Frankenthal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” </a:t>
                      </a:r>
                      <a:r>
                        <a:rPr lang="el-GR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-&gt;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EUROSOL GmbH </a:t>
                      </a:r>
                      <a:endParaRPr lang="el-GR" sz="1200" dirty="0" smtClean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2008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France</a:t>
                      </a:r>
                      <a:endParaRPr lang="el-GR" sz="1200" dirty="0" smtClean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2010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l-GR" sz="120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" charset="0"/>
                        </a:rPr>
                        <a:t>Projekt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&amp; Management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4557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2011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l-GR" sz="120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" charset="0"/>
                        </a:rPr>
                        <a:t>Schweiz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, </a:t>
                      </a:r>
                      <a:r>
                        <a:rPr lang="en-US" altLang="el-GR" sz="120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Hellas</a:t>
                      </a:r>
                      <a:r>
                        <a:rPr lang="el-GR" altLang="el-GR" sz="1200" smtClean="0">
                          <a:solidFill>
                            <a:srgbClr val="002A5F"/>
                          </a:solidFill>
                          <a:cs typeface="Arial" charset="0"/>
                        </a:rPr>
                        <a:t>,</a:t>
                      </a:r>
                      <a:r>
                        <a:rPr lang="el-GR" altLang="el-GR" sz="1200" baseline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</a:t>
                      </a:r>
                      <a:r>
                        <a:rPr lang="en-US" altLang="el-GR" sz="120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Hawaii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7563">
                <a:tc>
                  <a:txBody>
                    <a:bodyPr/>
                    <a:lstStyle/>
                    <a:p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2012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Italia</a:t>
                      </a:r>
                      <a:endParaRPr lang="el-GR" sz="1200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7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l-GR" sz="1200" b="1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2013</a:t>
                      </a:r>
                      <a:endParaRPr lang="el-GR" sz="1200" b="1" dirty="0"/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</a:t>
                      </a:r>
                      <a:r>
                        <a:rPr lang="en-US" altLang="el-GR" sz="1200" dirty="0" err="1" smtClean="0">
                          <a:solidFill>
                            <a:srgbClr val="002A5F"/>
                          </a:solidFill>
                          <a:cs typeface="Arial" charset="0"/>
                        </a:rPr>
                        <a:t>Maroc</a:t>
                      </a:r>
                      <a:r>
                        <a:rPr lang="el-GR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,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 EKINLER-EUROSOL </a:t>
                      </a:r>
                      <a:r>
                        <a:rPr lang="el-GR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(</a:t>
                      </a: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Turkey</a:t>
                      </a:r>
                      <a:r>
                        <a:rPr lang="el-GR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altLang="el-GR" sz="1200" dirty="0" smtClean="0">
                        <a:solidFill>
                          <a:srgbClr val="002A5F"/>
                        </a:solidFill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altLang="el-GR" sz="1200" dirty="0" smtClean="0">
                        <a:solidFill>
                          <a:srgbClr val="002A5F"/>
                        </a:solidFill>
                        <a:cs typeface="Arial" charset="0"/>
                      </a:endParaRPr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kern="1200" dirty="0" smtClean="0">
                          <a:solidFill>
                            <a:srgbClr val="002A5F"/>
                          </a:solidFill>
                          <a:latin typeface="+mn-lt"/>
                          <a:ea typeface="+mn-ea"/>
                          <a:cs typeface="Arial" charset="0"/>
                        </a:rPr>
                        <a:t>2015</a:t>
                      </a:r>
                      <a:endParaRPr lang="el-GR" sz="1200" b="1" kern="1200" dirty="0">
                        <a:solidFill>
                          <a:srgbClr val="002A5F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l-GR" sz="1200" dirty="0" smtClean="0">
                          <a:solidFill>
                            <a:srgbClr val="002A5F"/>
                          </a:solidFill>
                          <a:cs typeface="Arial" charset="0"/>
                        </a:rPr>
                        <a:t>EUROSOL QATAR LLC</a:t>
                      </a:r>
                      <a:endParaRPr lang="el-GR" altLang="el-GR" sz="1200" dirty="0" smtClean="0">
                        <a:solidFill>
                          <a:srgbClr val="002A5F"/>
                        </a:solidFill>
                        <a:cs typeface="Arial" charset="0"/>
                      </a:endParaRPr>
                    </a:p>
                  </a:txBody>
                  <a:tcPr marL="68615" marR="68615" marT="34306" marB="3430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24000" y="259200"/>
            <a:ext cx="8507412" cy="48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l-GR" noProof="0" dirty="0" smtClean="0"/>
              <a:t>Προφίλ </a:t>
            </a:r>
            <a:r>
              <a:rPr lang="en-GB" sz="3000" cap="all" noProof="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Eurosol</a:t>
            </a:r>
            <a:r>
              <a:rPr lang="en-GB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GmbH</a:t>
            </a:r>
            <a:r>
              <a:rPr lang="el-GR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- 1</a:t>
            </a:r>
            <a:r>
              <a:rPr lang="en-GB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GB" sz="3000" noProof="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3640215"/>
      </p:ext>
    </p:extLst>
  </p:cSld>
  <p:clrMapOvr>
    <a:masterClrMapping/>
  </p:clrMapOvr>
  <p:transition spd="med" advTm="716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00" y="259200"/>
            <a:ext cx="8507412" cy="4896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00000"/>
              </a:lnSpc>
              <a:defRPr/>
            </a:pPr>
            <a:r>
              <a:rPr lang="el-GR" noProof="0" dirty="0" smtClean="0"/>
              <a:t>Προφίλ </a:t>
            </a:r>
            <a:r>
              <a:rPr lang="en-GB" sz="3000" cap="all" noProof="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Eurosol</a:t>
            </a:r>
            <a:r>
              <a:rPr lang="en-GB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GmbH</a:t>
            </a:r>
            <a:r>
              <a:rPr lang="el-GR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- 2</a:t>
            </a:r>
            <a:r>
              <a:rPr lang="en-GB" sz="3000" noProof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GB" sz="3000" noProof="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4" name="Content Placeholder 4"/>
          <p:cNvSpPr>
            <a:spLocks noGrp="1"/>
          </p:cNvSpPr>
          <p:nvPr>
            <p:ph idx="1"/>
          </p:nvPr>
        </p:nvSpPr>
        <p:spPr>
          <a:xfrm>
            <a:off x="260351" y="1124744"/>
            <a:ext cx="8632129" cy="736874"/>
          </a:xfrm>
        </p:spPr>
        <p:txBody>
          <a:bodyPr/>
          <a:lstStyle/>
          <a:p>
            <a:pPr marL="0" indent="0" algn="just">
              <a:spcAft>
                <a:spcPts val="1800"/>
              </a:spcAft>
            </a:pPr>
            <a:r>
              <a:rPr lang="el-GR" sz="1600" kern="1200" dirty="0">
                <a:solidFill>
                  <a:srgbClr val="002A5F"/>
                </a:solidFill>
              </a:rPr>
              <a:t>Η </a:t>
            </a:r>
            <a:r>
              <a:rPr lang="en-GB" sz="1600" kern="1200" dirty="0">
                <a:solidFill>
                  <a:srgbClr val="002A5F"/>
                </a:solidFill>
              </a:rPr>
              <a:t>EUROSOL</a:t>
            </a:r>
            <a:r>
              <a:rPr lang="en-GB" sz="1600" dirty="0">
                <a:solidFill>
                  <a:srgbClr val="002A5F"/>
                </a:solidFill>
              </a:rPr>
              <a:t> </a:t>
            </a:r>
            <a:r>
              <a:rPr lang="el-GR" sz="1600" dirty="0">
                <a:solidFill>
                  <a:srgbClr val="002A5F"/>
                </a:solidFill>
              </a:rPr>
              <a:t>με κεντρικά γραφεία στο </a:t>
            </a:r>
            <a:r>
              <a:rPr lang="en-GB" sz="1600" dirty="0">
                <a:solidFill>
                  <a:srgbClr val="002A5F"/>
                </a:solidFill>
              </a:rPr>
              <a:t>Ludwigshafen </a:t>
            </a:r>
            <a:r>
              <a:rPr lang="el-GR" sz="1600" dirty="0">
                <a:solidFill>
                  <a:srgbClr val="002A5F"/>
                </a:solidFill>
              </a:rPr>
              <a:t>της Γερμανίας διατηρεί σημαντική θέση στον τομέα της ανάπτυξης έργων ΑΠΕ και εναλλακτικών μορφών ενέργειας καθώς και σαν </a:t>
            </a:r>
            <a:r>
              <a:rPr lang="en-US" sz="1600" dirty="0">
                <a:solidFill>
                  <a:srgbClr val="002A5F"/>
                </a:solidFill>
              </a:rPr>
              <a:t>EPC</a:t>
            </a:r>
            <a:r>
              <a:rPr lang="el-GR" sz="1600" dirty="0">
                <a:solidFill>
                  <a:srgbClr val="002A5F"/>
                </a:solidFill>
              </a:rPr>
              <a:t> ανάδοχος τέτοιων έργων</a:t>
            </a:r>
            <a:r>
              <a:rPr lang="en-GB" sz="1600" dirty="0">
                <a:solidFill>
                  <a:srgbClr val="002A5F"/>
                </a:solidFill>
              </a:rPr>
              <a:t>.</a:t>
            </a:r>
            <a:r>
              <a:rPr lang="el-GR" sz="1600" dirty="0">
                <a:solidFill>
                  <a:srgbClr val="002A5F"/>
                </a:solidFill>
              </a:rPr>
              <a:t> Με αφετηρία το 1994 και πρωτοποριακά έργα μικρής κλίμακας με μη </a:t>
            </a:r>
            <a:endParaRPr lang="en-GB" sz="1600" dirty="0">
              <a:solidFill>
                <a:srgbClr val="002A5F"/>
              </a:solidFill>
            </a:endParaRPr>
          </a:p>
        </p:txBody>
      </p:sp>
      <p:sp>
        <p:nvSpPr>
          <p:cNvPr id="10243" name="Rectangle 15"/>
          <p:cNvSpPr>
            <a:spLocks noChangeArrowheads="1"/>
          </p:cNvSpPr>
          <p:nvPr/>
        </p:nvSpPr>
        <p:spPr bwMode="auto">
          <a:xfrm>
            <a:off x="5580063" y="476251"/>
            <a:ext cx="45720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</a:pPr>
            <a:endParaRPr lang="en-GB" dirty="0"/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</a:pPr>
            <a:endParaRPr lang="en-GB" dirty="0"/>
          </a:p>
          <a:p>
            <a:pPr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</a:pPr>
            <a:endParaRPr lang="en-GB" dirty="0"/>
          </a:p>
          <a:p>
            <a:pPr>
              <a:spcBef>
                <a:spcPct val="50000"/>
              </a:spcBef>
              <a:buClr>
                <a:schemeClr val="accent1"/>
              </a:buClr>
              <a:buSzPct val="85000"/>
              <a:buFont typeface="Arial" charset="0"/>
              <a:buChar char="•"/>
            </a:pP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246" name="Slide Number Placeholder 2"/>
          <p:cNvSpPr txBox="1">
            <a:spLocks noGrp="1"/>
          </p:cNvSpPr>
          <p:nvPr/>
        </p:nvSpPr>
        <p:spPr bwMode="auto">
          <a:xfrm>
            <a:off x="7620001" y="19050"/>
            <a:ext cx="10668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endParaRPr lang="el-GR" sz="1400" b="1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180" y="2077642"/>
            <a:ext cx="2995694" cy="22322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270745" y="4666877"/>
            <a:ext cx="8632129" cy="173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>
            <a:lvl1pPr marL="310981" indent="-31098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6" charset="0"/>
              <a:defRPr sz="29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 marL="673790" indent="-25915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032"/>
              </a:spcAft>
              <a:buClr>
                <a:srgbClr val="000000"/>
              </a:buClr>
              <a:buSzPct val="100000"/>
              <a:buFont typeface="Times New Roman" pitchFamily="16" charset="0"/>
              <a:defRPr sz="25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2pPr>
            <a:lvl3pPr marL="1036599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3pPr>
            <a:lvl4pPr marL="145124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22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4pPr>
            <a:lvl5pPr marL="186588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5pPr>
            <a:lvl6pPr marL="228052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69516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10980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52444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1800"/>
              </a:spcAft>
            </a:pPr>
            <a:r>
              <a:rPr lang="el-GR" sz="1600" kern="0" dirty="0">
                <a:solidFill>
                  <a:srgbClr val="002A5F"/>
                </a:solidFill>
              </a:rPr>
              <a:t>Με υπόβαθρο την διεθνή εμπειρία, την τεχνογνωσία της και το αποδεδειγμένο ιστορικό της η  </a:t>
            </a:r>
            <a:r>
              <a:rPr lang="en-US" sz="1600" kern="0" dirty="0">
                <a:solidFill>
                  <a:srgbClr val="002A5F"/>
                </a:solidFill>
              </a:rPr>
              <a:t>EUROSOL </a:t>
            </a:r>
            <a:r>
              <a:rPr lang="el-GR" sz="1600" kern="0" dirty="0">
                <a:solidFill>
                  <a:srgbClr val="002A5F"/>
                </a:solidFill>
              </a:rPr>
              <a:t>σχεδιάζει και υλοποιεί λύσεις παραγωγής ενέργειας για </a:t>
            </a:r>
            <a:r>
              <a:rPr lang="el-GR" sz="1600" kern="0" dirty="0" smtClean="0">
                <a:solidFill>
                  <a:srgbClr val="002A5F"/>
                </a:solidFill>
              </a:rPr>
              <a:t>πολλαπλές </a:t>
            </a:r>
            <a:r>
              <a:rPr lang="el-GR" sz="1600" kern="0" dirty="0">
                <a:solidFill>
                  <a:srgbClr val="002A5F"/>
                </a:solidFill>
              </a:rPr>
              <a:t>απαιτήσεις.</a:t>
            </a:r>
            <a:r>
              <a:rPr lang="en-US" sz="1600" kern="0" dirty="0">
                <a:solidFill>
                  <a:srgbClr val="002A5F"/>
                </a:solidFill>
              </a:rPr>
              <a:t> </a:t>
            </a:r>
            <a:r>
              <a:rPr lang="el-GR" sz="1600" kern="0" dirty="0">
                <a:solidFill>
                  <a:srgbClr val="002A5F"/>
                </a:solidFill>
              </a:rPr>
              <a:t>Η συνολική προσφορά υπηρεσιών </a:t>
            </a:r>
            <a:r>
              <a:rPr lang="el-GR" sz="1600" kern="0" dirty="0" smtClean="0">
                <a:solidFill>
                  <a:srgbClr val="002A5F"/>
                </a:solidFill>
              </a:rPr>
              <a:t>πριν </a:t>
            </a:r>
            <a:r>
              <a:rPr lang="el-GR" sz="1600" kern="0" dirty="0">
                <a:solidFill>
                  <a:srgbClr val="002A5F"/>
                </a:solidFill>
              </a:rPr>
              <a:t>και </a:t>
            </a:r>
            <a:r>
              <a:rPr lang="el-GR" sz="1600" kern="0" dirty="0" smtClean="0">
                <a:solidFill>
                  <a:srgbClr val="002A5F"/>
                </a:solidFill>
              </a:rPr>
              <a:t>μετά </a:t>
            </a:r>
            <a:r>
              <a:rPr lang="el-GR" sz="1600" kern="0" dirty="0">
                <a:solidFill>
                  <a:srgbClr val="002A5F"/>
                </a:solidFill>
              </a:rPr>
              <a:t>την πώληση διατρέχει όλο το φάσμα υλοποίησης έργων από τον σχεδιασμό και την προμήθεια έως την κατασκευή, εκπαίδευση </a:t>
            </a:r>
            <a:r>
              <a:rPr lang="en-US" sz="1600" kern="0" dirty="0">
                <a:solidFill>
                  <a:srgbClr val="002A5F"/>
                </a:solidFill>
              </a:rPr>
              <a:t> </a:t>
            </a:r>
            <a:r>
              <a:rPr lang="el-GR" sz="1600" kern="0" dirty="0">
                <a:solidFill>
                  <a:srgbClr val="002A5F"/>
                </a:solidFill>
              </a:rPr>
              <a:t>και λειτουργία/συντήρηση. Η </a:t>
            </a:r>
            <a:r>
              <a:rPr lang="en-US" sz="1600" kern="0" dirty="0">
                <a:solidFill>
                  <a:srgbClr val="002A5F"/>
                </a:solidFill>
              </a:rPr>
              <a:t>EUROSOL </a:t>
            </a:r>
            <a:r>
              <a:rPr lang="el-GR" sz="1600" kern="0" dirty="0">
                <a:solidFill>
                  <a:srgbClr val="002A5F"/>
                </a:solidFill>
              </a:rPr>
              <a:t>επενδύει σημαντικούς πόρους σε εκπαίδευση, απόκτηση τεχνογνωσίας και Ε&amp;Α ώστε να διαγράψει εξίσου </a:t>
            </a:r>
            <a:r>
              <a:rPr lang="el-GR" sz="1600" kern="0" dirty="0" smtClean="0">
                <a:solidFill>
                  <a:srgbClr val="002A5F"/>
                </a:solidFill>
              </a:rPr>
              <a:t>επιτυχή </a:t>
            </a:r>
            <a:r>
              <a:rPr lang="el-GR" sz="1600" kern="0" dirty="0">
                <a:solidFill>
                  <a:srgbClr val="002A5F"/>
                </a:solidFill>
              </a:rPr>
              <a:t>πορεία στους τομείς Αυτοματισμού Κτιρίων, </a:t>
            </a:r>
            <a:r>
              <a:rPr lang="el-GR" sz="1600" kern="0" dirty="0" smtClean="0">
                <a:solidFill>
                  <a:srgbClr val="002A5F"/>
                </a:solidFill>
              </a:rPr>
              <a:t>Ηλεκτροκίνησης και Διαχείρισης Ισχύος και Ενέργειας.</a:t>
            </a:r>
            <a:endParaRPr lang="el-GR" sz="1600" kern="0" dirty="0">
              <a:solidFill>
                <a:srgbClr val="002A5F"/>
              </a:solidFill>
            </a:endParaRPr>
          </a:p>
          <a:p>
            <a:pPr marL="0" indent="0" algn="just">
              <a:defRPr/>
            </a:pPr>
            <a:endParaRPr lang="en-US" sz="1600" kern="0" dirty="0">
              <a:solidFill>
                <a:srgbClr val="002A5F"/>
              </a:solidFill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270745" y="1894163"/>
            <a:ext cx="5525391" cy="277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>
            <a:lvl1pPr marL="310981" indent="-31098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293"/>
              </a:spcAft>
              <a:buClr>
                <a:srgbClr val="000000"/>
              </a:buClr>
              <a:buSzPct val="100000"/>
              <a:buFont typeface="Times New Roman" pitchFamily="16" charset="0"/>
              <a:defRPr sz="29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1pPr>
            <a:lvl2pPr marL="673790" indent="-259151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032"/>
              </a:spcAft>
              <a:buClr>
                <a:srgbClr val="000000"/>
              </a:buClr>
              <a:buSzPct val="100000"/>
              <a:buFont typeface="Times New Roman" pitchFamily="16" charset="0"/>
              <a:defRPr sz="25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2pPr>
            <a:lvl3pPr marL="1036599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771"/>
              </a:spcAft>
              <a:buClr>
                <a:srgbClr val="000000"/>
              </a:buClr>
              <a:buSzPct val="100000"/>
              <a:buFont typeface="Times New Roman" pitchFamily="16" charset="0"/>
              <a:defRPr sz="22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3pPr>
            <a:lvl4pPr marL="145124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22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4pPr>
            <a:lvl5pPr marL="1865880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lvl5pPr>
            <a:lvl6pPr marL="228052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69516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109802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524441" indent="-207320" algn="l" defTabSz="407442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61"/>
              </a:spcAft>
              <a:buClr>
                <a:srgbClr val="000000"/>
              </a:buClr>
              <a:buSzPct val="100000"/>
              <a:buFont typeface="Times New Roman" pitchFamily="16" charset="0"/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1800"/>
              </a:spcAft>
              <a:tabLst>
                <a:tab pos="5381625" algn="l"/>
              </a:tabLst>
            </a:pPr>
            <a:r>
              <a:rPr lang="el-GR" sz="1600" kern="0" dirty="0">
                <a:solidFill>
                  <a:srgbClr val="002A5F"/>
                </a:solidFill>
              </a:rPr>
              <a:t>διασυνδεδεμένα Φ/Β συστήματα, έχει παραδώσει σε λειτουργία περισσότερα από 2,500 ηλιακά Φ/Β συστήματα κάθε είδους (επίγεια, επί οροφής) και κλίμακας (εμπορικά, βιομηχανικά, </a:t>
            </a:r>
            <a:r>
              <a:rPr lang="en-US" sz="1600" kern="0" dirty="0">
                <a:solidFill>
                  <a:srgbClr val="002A5F"/>
                </a:solidFill>
              </a:rPr>
              <a:t>utility) </a:t>
            </a:r>
            <a:r>
              <a:rPr lang="el-GR" sz="1600" kern="0" dirty="0">
                <a:solidFill>
                  <a:srgbClr val="002A5F"/>
                </a:solidFill>
              </a:rPr>
              <a:t>στην Ευρώπη και την περιοχή της Μέσης Ανατολής και της Βορείου Αφρικής.</a:t>
            </a:r>
            <a:r>
              <a:rPr lang="en-US" sz="1600" kern="0" dirty="0">
                <a:solidFill>
                  <a:srgbClr val="002A5F"/>
                </a:solidFill>
              </a:rPr>
              <a:t> </a:t>
            </a:r>
            <a:endParaRPr lang="el-GR" sz="1600" kern="0" dirty="0">
              <a:solidFill>
                <a:srgbClr val="002A5F"/>
              </a:solidFill>
            </a:endParaRPr>
          </a:p>
          <a:p>
            <a:pPr marL="0" indent="0" algn="just">
              <a:spcAft>
                <a:spcPts val="1800"/>
              </a:spcAft>
              <a:tabLst>
                <a:tab pos="5381625" algn="l"/>
              </a:tabLst>
            </a:pPr>
            <a:r>
              <a:rPr lang="el-GR" sz="1600" kern="0" dirty="0">
                <a:solidFill>
                  <a:srgbClr val="002A5F"/>
                </a:solidFill>
              </a:rPr>
              <a:t>Έχει παρουσία </a:t>
            </a:r>
            <a:r>
              <a:rPr lang="el-GR" sz="1600" kern="0" dirty="0" smtClean="0">
                <a:solidFill>
                  <a:srgbClr val="002A5F"/>
                </a:solidFill>
              </a:rPr>
              <a:t>στις </a:t>
            </a:r>
            <a:r>
              <a:rPr lang="el-GR" sz="1600" kern="0" dirty="0">
                <a:solidFill>
                  <a:srgbClr val="002A5F"/>
                </a:solidFill>
              </a:rPr>
              <a:t>παραπάνω ευρύτερες περιοχές μέσω ανεπτυγμένου δικτύου θυγατρικών και διασυνδεδεμένων επιχειρήσεων και εστιάζει τις </a:t>
            </a:r>
            <a:r>
              <a:rPr lang="el-GR" sz="1600" kern="0" dirty="0" smtClean="0">
                <a:solidFill>
                  <a:srgbClr val="002A5F"/>
                </a:solidFill>
              </a:rPr>
              <a:t>δραστηριότητες </a:t>
            </a:r>
            <a:r>
              <a:rPr lang="el-GR" sz="1600" kern="0" dirty="0">
                <a:solidFill>
                  <a:srgbClr val="002A5F"/>
                </a:solidFill>
              </a:rPr>
              <a:t>της σε αγορές και όπου οι πολιτικές </a:t>
            </a:r>
            <a:r>
              <a:rPr lang="el-GR" sz="1600" kern="0" dirty="0" err="1">
                <a:solidFill>
                  <a:srgbClr val="002A5F"/>
                </a:solidFill>
              </a:rPr>
              <a:t>εξορθολογισμού</a:t>
            </a:r>
            <a:r>
              <a:rPr lang="el-GR" sz="1600" kern="0" dirty="0">
                <a:solidFill>
                  <a:srgbClr val="002A5F"/>
                </a:solidFill>
              </a:rPr>
              <a:t> των χρήσεων φυσικών πόρων και ενέργειας προωθούν την χρήση ανανεώσιμων πηγών.</a:t>
            </a:r>
            <a:r>
              <a:rPr lang="en-US" sz="1600" kern="0" dirty="0">
                <a:solidFill>
                  <a:srgbClr val="002A5F"/>
                </a:solidFill>
              </a:rPr>
              <a:t> </a:t>
            </a:r>
            <a:endParaRPr lang="el-GR" sz="1600" kern="0" dirty="0">
              <a:solidFill>
                <a:srgbClr val="002A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718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9198" y="260670"/>
            <a:ext cx="7045090" cy="491091"/>
          </a:xfrm>
        </p:spPr>
        <p:txBody>
          <a:bodyPr/>
          <a:lstStyle/>
          <a:p>
            <a:r>
              <a:rPr lang="el-GR" dirty="0"/>
              <a:t>ΜΕΝΑ </a:t>
            </a:r>
            <a:r>
              <a:rPr lang="el-GR" dirty="0" smtClean="0"/>
              <a:t>– Έργα Φ/Β έως 2014</a:t>
            </a: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98" y="908720"/>
            <a:ext cx="8701274" cy="571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768752" cy="491091"/>
          </a:xfrm>
        </p:spPr>
        <p:txBody>
          <a:bodyPr/>
          <a:lstStyle/>
          <a:p>
            <a:r>
              <a:rPr lang="el-GR" dirty="0"/>
              <a:t>ΜΕΝΑ – Έργα Φ/Β έως </a:t>
            </a:r>
            <a:r>
              <a:rPr lang="el-GR" dirty="0" smtClean="0"/>
              <a:t>Τέλος 2015</a:t>
            </a: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19" y="1210124"/>
            <a:ext cx="8298746" cy="509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1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51520" y="260670"/>
            <a:ext cx="7056784" cy="491091"/>
          </a:xfrm>
        </p:spPr>
        <p:txBody>
          <a:bodyPr/>
          <a:lstStyle/>
          <a:p>
            <a:r>
              <a:rPr lang="el-GR" dirty="0" smtClean="0"/>
              <a:t>Ηλιακή παραγωγή Η.Ε. - «Εμπόδια»</a:t>
            </a:r>
            <a:endParaRPr lang="en-US" dirty="0"/>
          </a:p>
        </p:txBody>
      </p:sp>
      <p:sp>
        <p:nvSpPr>
          <p:cNvPr id="5" name="Θέση περιεχομένου 2"/>
          <p:cNvSpPr>
            <a:spLocks noGrp="1"/>
          </p:cNvSpPr>
          <p:nvPr>
            <p:ph idx="1"/>
          </p:nvPr>
        </p:nvSpPr>
        <p:spPr>
          <a:xfrm>
            <a:off x="326880" y="979305"/>
            <a:ext cx="8488800" cy="54020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 smtClean="0"/>
              <a:t>Κόστος Η.Ε. για τους Καταναλωτές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/>
              <a:t>Κόστος Παραγωγής Η.Ε</a:t>
            </a:r>
            <a:r>
              <a:rPr lang="el-GR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 smtClean="0"/>
              <a:t>Δυνατότητα Υλοποίησης Έργων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b="1" i="1" dirty="0" smtClean="0"/>
              <a:t>Κεντρική Παραγωγή ή Διεσπαρμένη?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 smtClean="0"/>
              <a:t>Αίσθηση «Ανάγκης» ή «Επείγοντος»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dirty="0" smtClean="0"/>
              <a:t>Έλλειψη Εμπειρίας σε όλα τα επίπεδα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dirty="0" smtClean="0"/>
              <a:t>Εκπόνηση Σχεδίων </a:t>
            </a:r>
            <a:r>
              <a:rPr lang="en-US" dirty="0" smtClean="0"/>
              <a:t>“</a:t>
            </a:r>
            <a:r>
              <a:rPr lang="el-GR" dirty="0" smtClean="0"/>
              <a:t>Εξειδίκευσης</a:t>
            </a:r>
            <a:r>
              <a:rPr lang="en-US" dirty="0" smtClean="0"/>
              <a:t>”</a:t>
            </a:r>
            <a:r>
              <a:rPr lang="el-GR" dirty="0" smtClean="0"/>
              <a:t> 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dirty="0" smtClean="0"/>
              <a:t>Εκπόνηση Τευχών Διαγωνισμών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dirty="0" smtClean="0"/>
              <a:t>Χρόνος Ωρίμανσης Έργων και Τελικής Απόφασης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l-GR" dirty="0" smtClean="0"/>
              <a:t>Εκτέλεση Έργων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endParaRPr lang="el-G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768752" cy="491091"/>
          </a:xfrm>
        </p:spPr>
        <p:txBody>
          <a:bodyPr/>
          <a:lstStyle/>
          <a:p>
            <a:r>
              <a:rPr lang="el-GR" dirty="0" smtClean="0"/>
              <a:t>Κόστος Η.Ε. για τον Καταναλωτή</a:t>
            </a: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052736"/>
            <a:ext cx="8856984" cy="520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23528" y="260670"/>
            <a:ext cx="6624736" cy="491091"/>
          </a:xfrm>
        </p:spPr>
        <p:txBody>
          <a:bodyPr/>
          <a:lstStyle/>
          <a:p>
            <a:r>
              <a:rPr lang="el-GR" dirty="0" smtClean="0"/>
              <a:t>Κόστος παραγωγής Η.Ε.  - ΜΕΝΑ</a:t>
            </a:r>
            <a:endParaRPr lang="en-US" dirty="0"/>
          </a:p>
        </p:txBody>
      </p:sp>
      <p:sp>
        <p:nvSpPr>
          <p:cNvPr id="5" name="Θέση περιεχομένου 2"/>
          <p:cNvSpPr>
            <a:spLocks noGrp="1"/>
          </p:cNvSpPr>
          <p:nvPr>
            <p:ph idx="1"/>
          </p:nvPr>
        </p:nvSpPr>
        <p:spPr>
          <a:xfrm>
            <a:off x="326880" y="979305"/>
            <a:ext cx="8637608" cy="452495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DUBAI – DEWA 100 MW: USD 0.06 / kWh (25 y)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Equal to present average costs of production by NG:  US$ 4/</a:t>
            </a:r>
            <a:r>
              <a:rPr lang="en-US" sz="2400" dirty="0" err="1" smtClean="0"/>
              <a:t>MMBtu</a:t>
            </a:r>
            <a:r>
              <a:rPr lang="en-US" sz="2400" dirty="0" smtClean="0"/>
              <a:t> </a:t>
            </a:r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Estimated Cost of production from new Domestic NG: US$ 8/</a:t>
            </a:r>
            <a:r>
              <a:rPr lang="en-US" sz="2400" dirty="0" err="1" smtClean="0"/>
              <a:t>MMBtu</a:t>
            </a:r>
            <a:endParaRPr lang="en-US" sz="2400" dirty="0" smtClean="0"/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Estimated Cost of production from </a:t>
            </a:r>
            <a:r>
              <a:rPr lang="en-US" sz="2400" dirty="0" smtClean="0"/>
              <a:t>imported LNG:       US</a:t>
            </a:r>
            <a:r>
              <a:rPr lang="en-US" sz="2400" dirty="0"/>
              <a:t>$ </a:t>
            </a:r>
            <a:r>
              <a:rPr lang="en-US" sz="2400" dirty="0" smtClean="0"/>
              <a:t>12/</a:t>
            </a:r>
            <a:r>
              <a:rPr lang="en-US" sz="2400" dirty="0" err="1" smtClean="0"/>
              <a:t>MMBtu</a:t>
            </a:r>
            <a:endParaRPr lang="en-US" sz="2400" dirty="0"/>
          </a:p>
          <a:p>
            <a:pPr marL="820009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Equal to present average costs of production by </a:t>
            </a:r>
            <a:r>
              <a:rPr lang="en-US" sz="2400" dirty="0" smtClean="0"/>
              <a:t>Diesel:  </a:t>
            </a:r>
            <a:r>
              <a:rPr lang="en-US" sz="2400" dirty="0"/>
              <a:t>US$ </a:t>
            </a:r>
            <a:r>
              <a:rPr lang="en-US" sz="2400" smtClean="0"/>
              <a:t>20 barrel  </a:t>
            </a:r>
            <a:endParaRPr lang="en-US" sz="2400" dirty="0"/>
          </a:p>
          <a:p>
            <a:pPr marL="820009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820009" lvl="1" indent="-4572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820009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54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urosol - no hyperlink colour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2A62"/>
      </a:hlink>
      <a:folHlink>
        <a:srgbClr val="002A62"/>
      </a:folHlink>
    </a:clrScheme>
    <a:fontScheme name="Office Theme">
      <a:majorFont>
        <a:latin typeface="Arial"/>
        <a:ea typeface="Bitstream Vera Sans"/>
        <a:cs typeface="Bitstream Vera Sans"/>
      </a:majorFont>
      <a:minorFont>
        <a:latin typeface="Arial"/>
        <a:ea typeface="Bitstream Vera Sans"/>
        <a:cs typeface="Bitstream Ver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Bitstream Vera Sans"/>
        <a:cs typeface="Bitstream Vera Sans"/>
      </a:majorFont>
      <a:minorFont>
        <a:latin typeface="Arial"/>
        <a:ea typeface="Bitstream Vera Sans"/>
        <a:cs typeface="Bitstream Ver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Bitstream Vera Sans"/>
        <a:cs typeface="Bitstream Vera Sans"/>
      </a:majorFont>
      <a:minorFont>
        <a:latin typeface="Arial"/>
        <a:ea typeface="Bitstream Vera Sans"/>
        <a:cs typeface="Bitstream Ver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12526</TotalTime>
  <Words>698</Words>
  <Application>Microsoft Office PowerPoint</Application>
  <PresentationFormat>Προβολή στην οθόνη (4:3)</PresentationFormat>
  <Paragraphs>103</Paragraphs>
  <Slides>13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3</vt:i4>
      </vt:variant>
      <vt:variant>
        <vt:lpstr>Τίτλοι διαφανειών</vt:lpstr>
      </vt:variant>
      <vt:variant>
        <vt:i4>13</vt:i4>
      </vt:variant>
    </vt:vector>
  </HeadingPairs>
  <TitlesOfParts>
    <vt:vector size="22" baseType="lpstr">
      <vt:lpstr>Arial Unicode MS</vt:lpstr>
      <vt:lpstr>MS Gothic</vt:lpstr>
      <vt:lpstr>Arial</vt:lpstr>
      <vt:lpstr>Bitstream Vera Sans</vt:lpstr>
      <vt:lpstr>DejaVu Sans</vt:lpstr>
      <vt:lpstr>Times New Roman</vt:lpstr>
      <vt:lpstr>1_Office Theme</vt:lpstr>
      <vt:lpstr>Office Theme</vt:lpstr>
      <vt:lpstr>2_Office Theme</vt:lpstr>
      <vt:lpstr>Παρουσίαση του PowerPoint</vt:lpstr>
      <vt:lpstr>Παρουσίαση του PowerPoint</vt:lpstr>
      <vt:lpstr>Company history </vt:lpstr>
      <vt:lpstr>Προφίλ Eurosol GmbH - 2 </vt:lpstr>
      <vt:lpstr>ΜΕΝΑ – Έργα Φ/Β έως 2014</vt:lpstr>
      <vt:lpstr>ΜΕΝΑ – Έργα Φ/Β έως Τέλος 2015</vt:lpstr>
      <vt:lpstr>Ηλιακή παραγωγή Η.Ε. - «Εμπόδια»</vt:lpstr>
      <vt:lpstr>Κόστος Η.Ε. για τον Καταναλωτή</vt:lpstr>
      <vt:lpstr>Κόστος παραγωγής Η.Ε.  - ΜΕΝΑ</vt:lpstr>
      <vt:lpstr>Κόστος παραγωγής Η.Ε.  - Ιορδανία</vt:lpstr>
      <vt:lpstr>Η Εμπειρία της EUROSOL -2013-2015</vt:lpstr>
      <vt:lpstr>Η Εμπειρία της EUROSOL -2013-2015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SOLUTIONS  FOR A SUSTAINABLE FUTURE</dc:title>
  <dc:creator>User1</dc:creator>
  <cp:lastModifiedBy>Chris Pronios</cp:lastModifiedBy>
  <cp:revision>1342</cp:revision>
  <cp:lastPrinted>2014-05-15T09:34:39Z</cp:lastPrinted>
  <dcterms:created xsi:type="dcterms:W3CDTF">2013-04-16T10:18:07Z</dcterms:created>
  <dcterms:modified xsi:type="dcterms:W3CDTF">2015-06-04T08:50:57Z</dcterms:modified>
</cp:coreProperties>
</file>