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28" r:id="rId2"/>
    <p:sldId id="257" r:id="rId3"/>
    <p:sldId id="306" r:id="rId4"/>
    <p:sldId id="307" r:id="rId5"/>
    <p:sldId id="317" r:id="rId6"/>
    <p:sldId id="331" r:id="rId7"/>
    <p:sldId id="332" r:id="rId8"/>
    <p:sldId id="312" r:id="rId9"/>
    <p:sldId id="336" r:id="rId10"/>
    <p:sldId id="337" r:id="rId11"/>
    <p:sldId id="338" r:id="rId12"/>
    <p:sldId id="333" r:id="rId13"/>
    <p:sldId id="321" r:id="rId14"/>
    <p:sldId id="282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7B04"/>
    <a:srgbClr val="56C50B"/>
    <a:srgbClr val="9DCE02"/>
    <a:srgbClr val="CCA604"/>
    <a:srgbClr val="C1C50B"/>
    <a:srgbClr val="395F97"/>
    <a:srgbClr val="6309C7"/>
    <a:srgbClr val="470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264" autoAdjust="0"/>
  </p:normalViewPr>
  <p:slideViewPr>
    <p:cSldViewPr>
      <p:cViewPr>
        <p:scale>
          <a:sx n="60" d="100"/>
          <a:sy n="60" d="100"/>
        </p:scale>
        <p:origin x="-22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168907677645489E-2"/>
          <c:y val="0.13832101988667925"/>
          <c:w val="0.9046071092965231"/>
          <c:h val="0.51423773135369144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GDP Growth Rate 2010/2011 - 2013/2014</c:v>
                </c:pt>
              </c:strCache>
            </c:strRef>
          </c:tx>
          <c:spPr>
            <a:ln w="44450">
              <a:solidFill>
                <a:srgbClr val="C00000">
                  <a:alpha val="79000"/>
                </a:srgbClr>
              </a:solidFill>
            </a:ln>
          </c:spPr>
          <c:marker>
            <c:spPr>
              <a:solidFill>
                <a:prstClr val="black">
                  <a:lumMod val="50000"/>
                  <a:lumOff val="50000"/>
                  <a:alpha val="69000"/>
                </a:prstClr>
              </a:solidFill>
            </c:spPr>
          </c:marker>
          <c:dLbls>
            <c:dLbl>
              <c:idx val="0"/>
              <c:layout>
                <c:manualLayout>
                  <c:x val="-4.0740740740740813E-2"/>
                  <c:y val="4.4280442804428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740740740740813E-2"/>
                  <c:y val="4.4280442804428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0252100840336152E-2"/>
                  <c:y val="4.9023356782678155E-2"/>
                </c:manualLayout>
              </c:layout>
              <c:tx>
                <c:rich>
                  <a:bodyPr/>
                  <a:lstStyle/>
                  <a:p>
                    <a:r>
                      <a:rPr lang="en-US" sz="1400" smtClean="0"/>
                      <a:t>2</a:t>
                    </a:r>
                    <a:r>
                      <a:rPr lang="en-US" smtClean="0"/>
                      <a:t>.1%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dirty="0" smtClean="0"/>
                      <a:t>2</a:t>
                    </a:r>
                    <a:r>
                      <a:rPr lang="en-US" dirty="0" smtClean="0"/>
                      <a:t>.2%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2010/11</c:v>
                </c:pt>
                <c:pt idx="1">
                  <c:v>2011/12</c:v>
                </c:pt>
                <c:pt idx="2">
                  <c:v> 2012/13</c:v>
                </c:pt>
                <c:pt idx="3">
                  <c:v>2013/14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1.8000000000000006E-2</c:v>
                </c:pt>
                <c:pt idx="1">
                  <c:v>2.2000000000000006E-2</c:v>
                </c:pt>
                <c:pt idx="2">
                  <c:v>2.1000000000000008E-2</c:v>
                </c:pt>
                <c:pt idx="3">
                  <c:v>2.2000000000000006E-2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002880"/>
        <c:axId val="104191616"/>
      </c:lineChart>
      <c:catAx>
        <c:axId val="8300288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317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l-GR"/>
          </a:p>
        </c:txPr>
        <c:crossAx val="104191616"/>
        <c:crosses val="autoZero"/>
        <c:auto val="1"/>
        <c:lblAlgn val="ctr"/>
        <c:lblOffset val="100"/>
        <c:noMultiLvlLbl val="0"/>
      </c:catAx>
      <c:valAx>
        <c:axId val="104191616"/>
        <c:scaling>
          <c:orientation val="minMax"/>
        </c:scaling>
        <c:delete val="1"/>
        <c:axPos val="l"/>
        <c:numFmt formatCode="0.00%" sourceLinked="1"/>
        <c:majorTickMark val="out"/>
        <c:minorTickMark val="none"/>
        <c:tickLblPos val="none"/>
        <c:crossAx val="83002880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2013/14</c:v>
                </c:pt>
                <c:pt idx="1">
                  <c:v>Q1 2014/15</c:v>
                </c:pt>
              </c:strCache>
            </c:strRef>
          </c:cat>
          <c:val>
            <c:numRef>
              <c:f>Sheet1!$B$2:$B$3</c:f>
              <c:numCache>
                <c:formatCode>0.00%</c:formatCode>
                <c:ptCount val="2"/>
                <c:pt idx="0" formatCode="0%">
                  <c:v>1.0000000000000005E-2</c:v>
                </c:pt>
                <c:pt idx="1">
                  <c:v>6.8000000000000019E-2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2013/14</c:v>
                </c:pt>
                <c:pt idx="1">
                  <c:v>Q1 2014/15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 formatCode="0.00%">
                  <c:v>1.2999999999999998E-2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trendlineType val="linear"/>
            <c:dispRSqr val="0"/>
            <c:dispEq val="0"/>
          </c:trendline>
          <c:cat>
            <c:strRef>
              <c:f>Sheet1!$A$2:$A$3</c:f>
              <c:strCache>
                <c:ptCount val="2"/>
                <c:pt idx="0">
                  <c:v>2013/14</c:v>
                </c:pt>
                <c:pt idx="1">
                  <c:v>Q1 2014/15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 formatCode="0.00%">
                  <c:v>2.5000000000000001E-2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2013/14</c:v>
                </c:pt>
                <c:pt idx="1">
                  <c:v>Q1 2014/15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 formatCode="0.00%">
                  <c:v>3.5999999999999997E-2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004416"/>
        <c:axId val="139662976"/>
      </c:barChart>
      <c:catAx>
        <c:axId val="83004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l-GR"/>
          </a:p>
        </c:txPr>
        <c:crossAx val="139662976"/>
        <c:crosses val="autoZero"/>
        <c:auto val="1"/>
        <c:lblAlgn val="ctr"/>
        <c:lblOffset val="100"/>
        <c:noMultiLvlLbl val="0"/>
      </c:catAx>
      <c:valAx>
        <c:axId val="13966297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l-GR"/>
          </a:p>
        </c:txPr>
        <c:crossAx val="83004416"/>
        <c:crosses val="autoZero"/>
        <c:crossBetween val="between"/>
      </c:valAx>
    </c:plotArea>
    <c:legend>
      <c:legendPos val="b"/>
      <c:legendEntry>
        <c:idx val="4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92161604481917"/>
          <c:y val="0.15621129531498557"/>
          <c:w val="0.90977944198217464"/>
          <c:h val="0.38175535710799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Targetted Growth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3"/>
              <c:layout>
                <c:manualLayout>
                  <c:x val="3.4246464524437955E-3"/>
                  <c:y val="-2.06605744181960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8492929048876742E-3"/>
                  <c:y val="-1.03302872090980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3698585809775281E-2"/>
                  <c:y val="-6.88685813939871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6.8492929048876742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4.8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Agriculture, and Fishing</c:v>
                </c:pt>
                <c:pt idx="1">
                  <c:v>Finance</c:v>
                </c:pt>
                <c:pt idx="2">
                  <c:v>Resturants and Hotels </c:v>
                </c:pt>
                <c:pt idx="3">
                  <c:v>ICT</c:v>
                </c:pt>
                <c:pt idx="4">
                  <c:v>Transport and  storage</c:v>
                </c:pt>
                <c:pt idx="5">
                  <c:v>Suez Canal</c:v>
                </c:pt>
                <c:pt idx="6">
                  <c:v>Retail/wholesale</c:v>
                </c:pt>
                <c:pt idx="7">
                  <c:v>Real Estate Activities</c:v>
                </c:pt>
                <c:pt idx="8">
                  <c:v>Building and Construction</c:v>
                </c:pt>
                <c:pt idx="9">
                  <c:v>Transformational Industried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3.1</c:v>
                </c:pt>
                <c:pt idx="1">
                  <c:v>3</c:v>
                </c:pt>
                <c:pt idx="2">
                  <c:v>4</c:v>
                </c:pt>
                <c:pt idx="3">
                  <c:v>5.4</c:v>
                </c:pt>
                <c:pt idx="4">
                  <c:v>3.4</c:v>
                </c:pt>
                <c:pt idx="5">
                  <c:v>1.2</c:v>
                </c:pt>
                <c:pt idx="6">
                  <c:v>3.5</c:v>
                </c:pt>
                <c:pt idx="7">
                  <c:v>4.4000000000000004</c:v>
                </c:pt>
                <c:pt idx="8">
                  <c:v>6.3</c:v>
                </c:pt>
                <c:pt idx="9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315392"/>
        <c:axId val="209404480"/>
      </c:barChart>
      <c:catAx>
        <c:axId val="88315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chemeClr val="tx1"/>
                </a:solidFill>
              </a:defRPr>
            </a:pPr>
            <a:endParaRPr lang="el-GR"/>
          </a:p>
        </c:txPr>
        <c:crossAx val="209404480"/>
        <c:crosses val="autoZero"/>
        <c:auto val="1"/>
        <c:lblAlgn val="ctr"/>
        <c:lblOffset val="100"/>
        <c:noMultiLvlLbl val="0"/>
      </c:catAx>
      <c:valAx>
        <c:axId val="2094044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83153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l-GR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Net FDI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trendline>
            <c:trendlineType val="movingAvg"/>
            <c:period val="2"/>
            <c:dispRSqr val="0"/>
            <c:dispEq val="0"/>
          </c:trendline>
          <c:cat>
            <c:strRef>
              <c:f>Sheet1!$A$2:$A$10</c:f>
              <c:strCache>
                <c:ptCount val="9"/>
                <c:pt idx="0">
                  <c:v>2002/2003</c:v>
                </c:pt>
                <c:pt idx="1">
                  <c:v>2007/2008</c:v>
                </c:pt>
                <c:pt idx="2">
                  <c:v>2008/2009</c:v>
                </c:pt>
                <c:pt idx="3">
                  <c:v>2009/2010</c:v>
                </c:pt>
                <c:pt idx="4">
                  <c:v>2010/2011</c:v>
                </c:pt>
                <c:pt idx="5">
                  <c:v>2011/2012</c:v>
                </c:pt>
                <c:pt idx="6">
                  <c:v>2012/2013</c:v>
                </c:pt>
                <c:pt idx="7">
                  <c:v>2013/2014</c:v>
                </c:pt>
                <c:pt idx="8">
                  <c:v>1st Half 2014/15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0.4</c:v>
                </c:pt>
                <c:pt idx="1">
                  <c:v>13.2</c:v>
                </c:pt>
                <c:pt idx="2">
                  <c:v>8.1</c:v>
                </c:pt>
                <c:pt idx="3">
                  <c:v>6.8</c:v>
                </c:pt>
                <c:pt idx="4">
                  <c:v>2.2000000000000002</c:v>
                </c:pt>
                <c:pt idx="5">
                  <c:v>4</c:v>
                </c:pt>
                <c:pt idx="6">
                  <c:v>3.8</c:v>
                </c:pt>
                <c:pt idx="7">
                  <c:v>4.0999999999999996</c:v>
                </c:pt>
                <c:pt idx="8">
                  <c:v>2.7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04705536"/>
        <c:axId val="209407360"/>
      </c:barChart>
      <c:catAx>
        <c:axId val="10470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09407360"/>
        <c:crosses val="autoZero"/>
        <c:auto val="1"/>
        <c:lblAlgn val="ctr"/>
        <c:lblOffset val="100"/>
        <c:noMultiLvlLbl val="0"/>
      </c:catAx>
      <c:valAx>
        <c:axId val="20940736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04705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/>
      </a:pPr>
      <a:endParaRPr lang="el-GR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0.73375</cdr:x>
      <cdr:y>0.24321</cdr:y>
    </cdr:from>
    <cdr:to>
      <cdr:x>0.73375</cdr:x>
      <cdr:y>0.64278</cdr:y>
    </cdr:to>
    <cdr:sp macro="" textlink="">
      <cdr:nvSpPr>
        <cdr:cNvPr id="5" name="Straight Connector 4"/>
        <cdr:cNvSpPr/>
      </cdr:nvSpPr>
      <cdr:spPr>
        <a:xfrm xmlns:a="http://schemas.openxmlformats.org/drawingml/2006/main">
          <a:off x="5544616" y="1008112"/>
          <a:ext cx="0" cy="1656184"/>
        </a:xfrm>
        <a:prstGeom xmlns:a="http://schemas.openxmlformats.org/drawingml/2006/main" prst="line">
          <a:avLst/>
        </a:prstGeom>
        <a:ln xmlns:a="http://schemas.openxmlformats.org/drawingml/2006/main">
          <a:prstDash val="dash"/>
        </a:ln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0.92434</cdr:x>
      <cdr:y>0.24321</cdr:y>
    </cdr:from>
    <cdr:to>
      <cdr:x>0.92434</cdr:x>
      <cdr:y>0.64278</cdr:y>
    </cdr:to>
    <cdr:sp macro="" textlink="">
      <cdr:nvSpPr>
        <cdr:cNvPr id="6" name="Straight Connector 5"/>
        <cdr:cNvSpPr/>
      </cdr:nvSpPr>
      <cdr:spPr>
        <a:xfrm xmlns:a="http://schemas.openxmlformats.org/drawingml/2006/main">
          <a:off x="6984776" y="1008112"/>
          <a:ext cx="0" cy="1656184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rgbClr val="C0504D">
              <a:shade val="95000"/>
              <a:satMod val="105000"/>
            </a:srgbClr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1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0.14563</cdr:x>
      <cdr:y>0.09762</cdr:y>
    </cdr:from>
    <cdr:to>
      <cdr:x>0.19417</cdr:x>
      <cdr:y>0.19524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80120" y="360040"/>
          <a:ext cx="3600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/>
            <a:t>%</a:t>
          </a:r>
          <a:endParaRPr lang="en-US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901B39-57A9-4BD3-807A-5B8DC5B8E61F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87922E5-5B62-45C5-BC89-6C471AC96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919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C9D76A-902A-4FE5-936E-3C2098252BB8}" type="slidenum">
              <a:rPr lang="ar-SA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D3087A-9DF4-4A22-953D-E6AB49169F8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baseline="0" dirty="0" smtClean="0"/>
              <a:t>Post 30 of June Revolution … A political Roadmap with concrete 3 steps has been put in place to restore political stability. The Country has successfully been able to implement 3 milestones out of them: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en-US" baseline="0" dirty="0" smtClean="0"/>
              <a:t>Constitution</a:t>
            </a:r>
          </a:p>
          <a:p>
            <a:pPr marL="228600" marR="0" indent="-2286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8 June 8</a:t>
            </a:r>
            <a:r>
              <a:rPr lang="en-US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H. E. Abdel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Fattah El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Sisi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was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inaugurated as the president of the Arab Republic of Egypt, with about 96% of votes in a true democratic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elections. The 47% participation rate in the last presidential elections was above post 2011 average.</a:t>
            </a:r>
          </a:p>
          <a:p>
            <a:pPr>
              <a:lnSpc>
                <a:spcPct val="150000"/>
              </a:lnSpc>
            </a:pPr>
            <a:r>
              <a:rPr lang="en-US" baseline="0" dirty="0" smtClean="0"/>
              <a:t>That success was resulted in a sharp decline in average monthly strikes which advocates for regained social stability and solid moves to reinstate medium and long-term stability</a:t>
            </a:r>
          </a:p>
          <a:p>
            <a:pPr>
              <a:lnSpc>
                <a:spcPct val="150000"/>
              </a:lnSpc>
            </a:pPr>
            <a:r>
              <a:rPr lang="en-US" baseline="0" dirty="0" smtClean="0"/>
              <a:t>3. Parliamentary Election is the remaining milestone, and expected to be finalized by end of this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Despite Economic Challenges faced the country during the past three year, the government proactively jump-started the economy through investment stimulus packages and other structural adjustments: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Two investment packages were put in place since 2013 with a total of 63.7 billion Egyptian pounds, aimed at alleviating high unemployment and ensuring social stability which is the foundation for attracting investments. Those Two Packages Targeting: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infrastructure projects 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aseline="0" dirty="0" smtClean="0"/>
              <a:t>and social justice.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Subsidy reduction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Tax reform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Investment Law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addition to the adoption of pro-investment policies 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1200" dirty="0" smtClean="0">
                <a:solidFill>
                  <a:schemeClr val="tx2"/>
                </a:solidFill>
              </a:rPr>
              <a:t>Enforcing a law that limits appeals/challenges to contracts between the government and investors to the parties involved only. A step that was seen crucial to remove legal hurdles and improve the business climate.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>
                <a:solidFill>
                  <a:schemeClr val="tx2"/>
                </a:solidFill>
              </a:rPr>
              <a:t>Settling investor’s disputes with the set of new regulations imposed –</a:t>
            </a:r>
            <a:r>
              <a:rPr lang="en-US" sz="1200" b="1" i="1" dirty="0" smtClean="0">
                <a:solidFill>
                  <a:schemeClr val="tx2"/>
                </a:solidFill>
              </a:rPr>
              <a:t>43% of investor’s disputes were resolved under the mechanism of contract reconciliation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>
                <a:solidFill>
                  <a:schemeClr val="tx2"/>
                </a:solidFill>
              </a:rPr>
              <a:t>Aftercare Department, Disputes Settlement Center, Ministerial Dispute Settlement Committee, The  Contracts Committee , Modification of the Investment law No. (8) year 1997 </a:t>
            </a:r>
            <a:endParaRPr lang="en-US" sz="1200" b="1" i="1" dirty="0" smtClean="0">
              <a:solidFill>
                <a:schemeClr val="tx2"/>
              </a:solidFill>
            </a:endParaRPr>
          </a:p>
          <a:p>
            <a:pPr marL="228600" indent="-228600">
              <a:buFont typeface="+mj-lt"/>
              <a:buAutoNum type="arabicPeriod"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GDP growth</a:t>
            </a:r>
            <a:r>
              <a:rPr lang="en-US" baseline="0" dirty="0" smtClean="0"/>
              <a:t> rate improved from 1.8% in year 2010/2011 to reach 2.2% in year 2013/2014</a:t>
            </a:r>
          </a:p>
          <a:p>
            <a:r>
              <a:rPr lang="en-US" baseline="0" dirty="0" smtClean="0"/>
              <a:t>GDP growth rate recorded 6.8% in Q1 2014/2015 compared to 1% in Q1 2013/2014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Font typeface="+mj-lt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922E5-5B62-45C5-BC89-6C471AC9684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55B8C-DCCC-4C2B-AFA1-A82A4C76752D}" type="datetimeFigureOut">
              <a:rPr lang="en-US" smtClean="0"/>
              <a:pPr/>
              <a:t>6/4/2015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B6B1C-1B9B-4125-B1B3-996DFEC0C0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3.xls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Microsoft_Excel_97-2003_Worksheet4.xls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emf"/><Relationship Id="rId4" Type="http://schemas.openxmlformats.org/officeDocument/2006/relationships/image" Target="../media/image2.png"/><Relationship Id="rId9" Type="http://schemas.openxmlformats.org/officeDocument/2006/relationships/oleObject" Target="../embeddings/Microsoft_Excel_97-2003_Worksheet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5" descr="GAFI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C00000"/>
                </a:solidFill>
              </a:rPr>
              <a:t>Total Greek FDI inflows to Egypt</a:t>
            </a:r>
            <a:endParaRPr lang="en-US" sz="2200" b="1" dirty="0">
              <a:solidFill>
                <a:srgbClr val="C00000"/>
              </a:solidFill>
            </a:endParaRPr>
          </a:p>
        </p:txBody>
      </p:sp>
      <p:pic>
        <p:nvPicPr>
          <p:cNvPr id="19" name="Picture 18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graphicFrame>
        <p:nvGraphicFramePr>
          <p:cNvPr id="17" name="Object 4"/>
          <p:cNvGraphicFramePr>
            <a:graphicFrameLocks noChangeAspect="1"/>
          </p:cNvGraphicFramePr>
          <p:nvPr/>
        </p:nvGraphicFramePr>
        <p:xfrm>
          <a:off x="688975" y="1949450"/>
          <a:ext cx="7985125" cy="367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Worksheet" r:id="rId6" imgW="7972425" imgH="3667125" progId="Excel.Sheet.8">
                  <p:embed/>
                </p:oleObj>
              </mc:Choice>
              <mc:Fallback>
                <p:oleObj name="Worksheet" r:id="rId6" imgW="7972425" imgH="366712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975" y="1949450"/>
                        <a:ext cx="7985125" cy="3671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4"/>
          <p:cNvSpPr txBox="1">
            <a:spLocks noChangeArrowheads="1"/>
          </p:cNvSpPr>
          <p:nvPr/>
        </p:nvSpPr>
        <p:spPr bwMode="auto">
          <a:xfrm rot="-5400000">
            <a:off x="-173038" y="4024313"/>
            <a:ext cx="1152525" cy="3048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USD million</a:t>
            </a:r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658813" y="990600"/>
            <a:ext cx="8016875" cy="6985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rtl="0">
              <a:lnSpc>
                <a:spcPct val="130000"/>
              </a:lnSpc>
              <a:buFontTx/>
              <a:buChar char="•"/>
            </a:pPr>
            <a:r>
              <a:rPr lang="en-US" sz="1600" dirty="0"/>
              <a:t> The total Greek FDI inflows in Egypt reached about USD </a:t>
            </a:r>
            <a:r>
              <a:rPr lang="en-US" sz="1600" dirty="0" smtClean="0"/>
              <a:t>514.2 </a:t>
            </a:r>
            <a:r>
              <a:rPr lang="en-US" sz="1600" dirty="0"/>
              <a:t>million between FY 2006/2007 and </a:t>
            </a:r>
            <a:r>
              <a:rPr lang="en-US" sz="1600" dirty="0" smtClean="0"/>
              <a:t>First Half of 2014/2015</a:t>
            </a:r>
            <a:endParaRPr lang="en-US" sz="1600" dirty="0"/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785812" y="5846762"/>
            <a:ext cx="3024188" cy="274638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200" b="1" dirty="0">
                <a:solidFill>
                  <a:srgbClr val="CC0000"/>
                </a:solidFill>
              </a:rPr>
              <a:t>Source:</a:t>
            </a:r>
            <a:r>
              <a:rPr lang="en-US" sz="1200" b="1" dirty="0"/>
              <a:t> Central Bank of Egypt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11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C00000"/>
                </a:solidFill>
              </a:rPr>
              <a:t>Trade volume between Egypt and Greece</a:t>
            </a:r>
            <a:endParaRPr lang="en-US" sz="2200" b="1" dirty="0">
              <a:solidFill>
                <a:srgbClr val="C00000"/>
              </a:solidFill>
            </a:endParaRPr>
          </a:p>
        </p:txBody>
      </p:sp>
      <p:pic>
        <p:nvPicPr>
          <p:cNvPr id="19" name="Picture 18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 rot="-5400000">
            <a:off x="-406400" y="2681288"/>
            <a:ext cx="1584325" cy="3429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A50021"/>
                </a:solidFill>
              </a:rPr>
              <a:t>Top Exports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 rot="-5400000">
            <a:off x="-352425" y="5129213"/>
            <a:ext cx="1584325" cy="3429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400" b="1">
                <a:solidFill>
                  <a:srgbClr val="A50021"/>
                </a:solidFill>
              </a:rPr>
              <a:t>Top Imports</a:t>
            </a: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79388" y="6494463"/>
            <a:ext cx="6046787" cy="24765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000" b="1">
                <a:solidFill>
                  <a:srgbClr val="CC0000"/>
                </a:solidFill>
              </a:rPr>
              <a:t>Source:</a:t>
            </a:r>
            <a:r>
              <a:rPr lang="en-US" sz="1000" b="1"/>
              <a:t> International Point of Trade – Ministry of Trade and Industry, CAPMAS</a:t>
            </a:r>
          </a:p>
        </p:txBody>
      </p:sp>
      <p:graphicFrame>
        <p:nvGraphicFramePr>
          <p:cNvPr id="21" name="Object 9"/>
          <p:cNvGraphicFramePr>
            <a:graphicFrameLocks noChangeAspect="1"/>
          </p:cNvGraphicFramePr>
          <p:nvPr/>
        </p:nvGraphicFramePr>
        <p:xfrm>
          <a:off x="4425950" y="2570163"/>
          <a:ext cx="4281488" cy="319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Chart" r:id="rId6" imgW="4276725" imgH="3190875" progId="Excel.Sheet.8">
                  <p:embed/>
                </p:oleObj>
              </mc:Choice>
              <mc:Fallback>
                <p:oleObj name="Chart" r:id="rId6" imgW="4276725" imgH="3190875" progId="Excel.Sheet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5950" y="2570163"/>
                        <a:ext cx="4281488" cy="3194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0"/>
          <p:cNvSpPr txBox="1">
            <a:spLocks noChangeArrowheads="1"/>
          </p:cNvSpPr>
          <p:nvPr/>
        </p:nvSpPr>
        <p:spPr bwMode="auto">
          <a:xfrm rot="-5400000">
            <a:off x="3721894" y="4421981"/>
            <a:ext cx="935038" cy="244475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/>
              <a:t>USD million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4289425" y="5991225"/>
            <a:ext cx="4314825" cy="246063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rtl="0">
              <a:spcBef>
                <a:spcPct val="50000"/>
              </a:spcBef>
            </a:pPr>
            <a:r>
              <a:rPr lang="en-US" sz="1000"/>
              <a:t>* Since 2008, Trade point is using  the general statistical standard.</a:t>
            </a:r>
          </a:p>
        </p:txBody>
      </p:sp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4572000" y="2060575"/>
            <a:ext cx="4032250" cy="327025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sz="1400" b="1" i="1" dirty="0"/>
              <a:t>Trade Development 2008/09 </a:t>
            </a:r>
            <a:r>
              <a:rPr lang="en-US" sz="1400" b="1" i="1" dirty="0" smtClean="0"/>
              <a:t>– 2013/2014</a:t>
            </a:r>
            <a:endParaRPr lang="en-US" sz="1400" b="1" i="1" dirty="0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684213" y="2044700"/>
            <a:ext cx="2951162" cy="1600200"/>
          </a:xfrm>
          <a:prstGeom prst="rect">
            <a:avLst/>
          </a:prstGeom>
          <a:solidFill>
            <a:srgbClr val="C0C0C0"/>
          </a:solidFill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Crude Oil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Fruits &amp; Vegetables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Textiles.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Chemicals.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Plastic Products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684213" y="4492625"/>
            <a:ext cx="2951162" cy="1600200"/>
          </a:xfrm>
          <a:prstGeom prst="rect">
            <a:avLst/>
          </a:prstGeom>
          <a:solidFill>
            <a:srgbClr val="C0C0C0"/>
          </a:solidFill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Liquefied gas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Cotton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Fruits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Paper</a:t>
            </a:r>
          </a:p>
          <a:p>
            <a:pPr marL="228600" indent="-228600" algn="l" rtl="0">
              <a:spcBef>
                <a:spcPct val="50000"/>
              </a:spcBef>
              <a:buFontTx/>
              <a:buChar char="•"/>
            </a:pPr>
            <a:r>
              <a:rPr lang="en-US" sz="1400"/>
              <a:t>Tobacco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12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C00000"/>
                </a:solidFill>
              </a:rPr>
              <a:t>Why Egypt</a:t>
            </a:r>
            <a:endParaRPr lang="en-US" sz="2200" b="1" dirty="0">
              <a:solidFill>
                <a:srgbClr val="C00000"/>
              </a:solidFill>
            </a:endParaRPr>
          </a:p>
        </p:txBody>
      </p:sp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8305785" cy="50292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Strategic Location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A well diversified Economy makes it resilient to external and internal shocks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Huge Domestic and International Market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Qualified workforce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Availability of raw materials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Well established infrastructure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US" sz="2400" dirty="0" smtClean="0"/>
              <a:t>Reformist Investment Climate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C00000"/>
                </a:solidFill>
              </a:rPr>
              <a:t>Egyptian Economic Development Conference (EEDC)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3" name="Picture 12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sp>
        <p:nvSpPr>
          <p:cNvPr id="14" name="Slide Number Placeholder 1"/>
          <p:cNvSpPr txBox="1">
            <a:spLocks/>
          </p:cNvSpPr>
          <p:nvPr/>
        </p:nvSpPr>
        <p:spPr>
          <a:xfrm>
            <a:off x="611575" y="62373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39F9CB-EFB3-46EC-9479-713D26ED68FF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980728"/>
            <a:ext cx="8215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Low"/>
            <a:r>
              <a:rPr lang="en-US" sz="2000" b="1" dirty="0" smtClean="0"/>
              <a:t>During the conference, number of contracts and MOUs were signed, as follows:</a:t>
            </a:r>
            <a:endParaRPr lang="en-US" sz="2000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67544" y="1988840"/>
          <a:ext cx="8136904" cy="412775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24336"/>
                <a:gridCol w="2448272"/>
                <a:gridCol w="2664296"/>
              </a:tblGrid>
              <a:tr h="4590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Sectors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Contracts</a:t>
                      </a:r>
                    </a:p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 ( USD Billion)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MOUs &amp;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+mj-lt"/>
                        </a:rPr>
                        <a:t>Preliminary Agreements</a:t>
                      </a:r>
                    </a:p>
                    <a:p>
                      <a:pPr algn="ctr"/>
                      <a:r>
                        <a:rPr lang="en-US" baseline="0" dirty="0" smtClean="0">
                          <a:latin typeface="+mj-lt"/>
                        </a:rPr>
                        <a:t>(USD Billion)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Oil &amp;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 Gas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12.0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9.0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Energy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16.6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37.5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Real Estate 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4.0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34.5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Transportation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and Logistics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0.4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6.0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Industrial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0.2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1.0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Petrochemicals</a:t>
                      </a:r>
                      <a:endParaRPr lang="en-US" b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0.0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1.0</a:t>
                      </a:r>
                      <a:endParaRPr lang="en-US" sz="2000" b="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 anchor="ctr"/>
                </a:tc>
              </a:tr>
              <a:tr h="459051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33.2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89.0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28596" y="2786058"/>
            <a:ext cx="8072494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800" b="1" dirty="0" smtClean="0">
                <a:solidFill>
                  <a:schemeClr val="tx2"/>
                </a:solidFill>
              </a:rPr>
              <a:t>Thank you </a:t>
            </a:r>
            <a:endParaRPr lang="en-US" sz="3800" b="1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2" name="Picture 11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Content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00034" y="1071546"/>
            <a:ext cx="8286808" cy="5100654"/>
          </a:xfrm>
        </p:spPr>
        <p:txBody>
          <a:bodyPr>
            <a:noAutofit/>
          </a:bodyPr>
          <a:lstStyle/>
          <a:p>
            <a:pPr marL="95250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Challenges</a:t>
            </a:r>
          </a:p>
          <a:p>
            <a:pPr marL="552450" lvl="1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Political Challenges</a:t>
            </a:r>
          </a:p>
          <a:p>
            <a:pPr marL="552450" lvl="1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Economic Challenges</a:t>
            </a:r>
          </a:p>
          <a:p>
            <a:pPr marL="95250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 Signs of Economic Recovery</a:t>
            </a:r>
          </a:p>
          <a:p>
            <a:pPr marL="95250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Foreign Direct Investment in Egypt</a:t>
            </a:r>
          </a:p>
          <a:p>
            <a:pPr marL="552450" lvl="1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Greek Investments in Egypt</a:t>
            </a:r>
          </a:p>
          <a:p>
            <a:pPr marL="552450" lvl="1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Trade volume between Egypt and Greece</a:t>
            </a:r>
          </a:p>
          <a:p>
            <a:pPr marL="95250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Why Egypt</a:t>
            </a:r>
          </a:p>
          <a:p>
            <a:pPr marL="95250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EEDC concluded agreements</a:t>
            </a:r>
          </a:p>
          <a:p>
            <a:pPr marL="552450" lvl="1" indent="-95250" algn="just">
              <a:lnSpc>
                <a:spcPct val="200000"/>
              </a:lnSpc>
              <a:spcAft>
                <a:spcPts val="600"/>
              </a:spcAft>
              <a:buFont typeface="Arial" pitchFamily="34" charset="0"/>
              <a:buChar char="•"/>
            </a:pPr>
            <a:endParaRPr lang="en-US" sz="1600" b="1" dirty="0" smtClean="0">
              <a:solidFill>
                <a:schemeClr val="tx2"/>
              </a:solidFill>
            </a:endParaRPr>
          </a:p>
          <a:p>
            <a:pPr marL="177800" indent="-177800" algn="just">
              <a:lnSpc>
                <a:spcPct val="200000"/>
              </a:lnSpc>
              <a:spcAft>
                <a:spcPts val="600"/>
              </a:spcAft>
            </a:pPr>
            <a:endParaRPr lang="en-US" sz="1600" b="1" dirty="0" smtClean="0">
              <a:solidFill>
                <a:schemeClr val="tx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4" name="Picture 13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Political Challenges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00034" y="1071546"/>
            <a:ext cx="8286808" cy="5100654"/>
          </a:xfrm>
        </p:spPr>
        <p:txBody>
          <a:bodyPr>
            <a:normAutofit/>
          </a:bodyPr>
          <a:lstStyle/>
          <a:p>
            <a:pPr marL="95250" indent="-95250" algn="just">
              <a:spcAft>
                <a:spcPts val="600"/>
              </a:spcAft>
              <a:buFont typeface="Arial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177800" indent="-177800" algn="just">
              <a:spcAft>
                <a:spcPts val="600"/>
              </a:spcAft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38338"/>
            <a:ext cx="914400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Economic Challenges</a:t>
            </a:r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500034" y="1071546"/>
            <a:ext cx="8286808" cy="5100654"/>
          </a:xfrm>
        </p:spPr>
        <p:txBody>
          <a:bodyPr>
            <a:normAutofit/>
          </a:bodyPr>
          <a:lstStyle/>
          <a:p>
            <a:pPr marL="95250" indent="-95250" algn="just">
              <a:spcAft>
                <a:spcPts val="600"/>
              </a:spcAft>
              <a:buFont typeface="Arial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95250" indent="-95250" algn="just">
              <a:spcAft>
                <a:spcPts val="600"/>
              </a:spcAft>
              <a:buFont typeface="Arial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177800" indent="-177800" algn="just">
              <a:spcAft>
                <a:spcPts val="600"/>
              </a:spcAft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4" name="Picture 6" descr="rent-roll-worth-the-invest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41513"/>
            <a:ext cx="9144000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Signs of Economic Recovery</a:t>
            </a:r>
            <a:endParaRPr lang="en-US" sz="22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256080"/>
              </p:ext>
            </p:extLst>
          </p:nvPr>
        </p:nvGraphicFramePr>
        <p:xfrm>
          <a:off x="533400" y="1276246"/>
          <a:ext cx="8229600" cy="474355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71800"/>
                <a:gridCol w="2919845"/>
                <a:gridCol w="2337955"/>
              </a:tblGrid>
              <a:tr h="412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 2013/2014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Q1 2014/2015</a:t>
                      </a:r>
                      <a:endParaRPr lang="en-US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43686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Gross Domestic Production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1%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6.8%</a:t>
                      </a:r>
                      <a:endParaRPr lang="en-US" b="1" dirty="0"/>
                    </a:p>
                  </a:txBody>
                  <a:tcPr/>
                </a:tc>
              </a:tr>
              <a:tr h="17188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</a:tr>
              <a:tr h="412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April  2014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April 2015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41251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Net International Reserves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USD 17.4 billion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USD 20.5 billion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188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400" dirty="0"/>
                    </a:p>
                  </a:txBody>
                  <a:tcPr/>
                </a:tc>
              </a:tr>
              <a:tr h="30908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2013/2014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8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H1 2014/2015</a:t>
                      </a: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41251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Foreign Direct</a:t>
                      </a:r>
                      <a:r>
                        <a:rPr lang="en-US" b="1" baseline="0" dirty="0" smtClean="0"/>
                        <a:t> Investment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USD 4.1 billion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USD 2.7 billion</a:t>
                      </a:r>
                      <a:endParaRPr lang="en-US" b="1" dirty="0"/>
                    </a:p>
                  </a:txBody>
                  <a:tcPr/>
                </a:tc>
              </a:tr>
              <a:tr h="17188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2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March 2014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March 2015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412519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Inflation 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9.8%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11.51%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71883">
                <a:tc gridSpan="3">
                  <a:txBody>
                    <a:bodyPr/>
                    <a:lstStyle/>
                    <a:p>
                      <a:endParaRPr lang="en-US" sz="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25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2013/2014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37182">
                <a:tc>
                  <a:txBody>
                    <a:bodyPr/>
                    <a:lstStyle/>
                    <a:p>
                      <a:r>
                        <a:rPr lang="en-US" b="1" dirty="0" smtClean="0"/>
                        <a:t>Unemployment 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13.2 %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Signs of Economic Recovery</a:t>
            </a:r>
            <a:endParaRPr lang="en-US" sz="22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graphicFrame>
        <p:nvGraphicFramePr>
          <p:cNvPr id="12" name="Content Placeholder 4"/>
          <p:cNvGraphicFramePr>
            <a:graphicFrameLocks noGrp="1"/>
          </p:cNvGraphicFramePr>
          <p:nvPr>
            <p:ph idx="1"/>
          </p:nvPr>
        </p:nvGraphicFramePr>
        <p:xfrm>
          <a:off x="990600" y="1066800"/>
          <a:ext cx="6624736" cy="2897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1143000" y="3861048"/>
          <a:ext cx="7557120" cy="232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" name="Rectangle 18"/>
          <p:cNvSpPr/>
          <p:nvPr/>
        </p:nvSpPr>
        <p:spPr>
          <a:xfrm>
            <a:off x="2057400" y="1066800"/>
            <a:ext cx="37253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GDP Growth Rate 2010/2011 - 2013/2014</a:t>
            </a:r>
            <a:endParaRPr lang="en-US" sz="1600" b="1" dirty="0"/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539552" y="6021288"/>
            <a:ext cx="24494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/>
              <a:t>Source: Ministry of Panning</a:t>
            </a:r>
            <a:endParaRPr lang="ar-EG" sz="11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Targeted Sectors Real Growth Rate</a:t>
            </a:r>
            <a:endParaRPr lang="en-US" sz="2200" dirty="0">
              <a:solidFill>
                <a:srgbClr val="C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7" name="Picture 16" descr="GAF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539552" y="6021288"/>
            <a:ext cx="244948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b="1" dirty="0" smtClean="0"/>
              <a:t>Source: Ministry of Panning</a:t>
            </a:r>
            <a:endParaRPr lang="ar-EG" sz="1100" b="1" dirty="0"/>
          </a:p>
        </p:txBody>
      </p:sp>
      <p:sp>
        <p:nvSpPr>
          <p:cNvPr id="20" name="Pentagon 19"/>
          <p:cNvSpPr/>
          <p:nvPr/>
        </p:nvSpPr>
        <p:spPr>
          <a:xfrm rot="19894400">
            <a:off x="393112" y="1978582"/>
            <a:ext cx="1712485" cy="484632"/>
          </a:xfrm>
          <a:prstGeom prst="homePlate">
            <a:avLst>
              <a:gd name="adj" fmla="val 46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FY 2014/15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4541118" y="1484784"/>
            <a:ext cx="3919314" cy="646331"/>
          </a:xfrm>
          <a:prstGeom prst="rect">
            <a:avLst/>
          </a:prstGeom>
          <a:solidFill>
            <a:srgbClr val="DDDDDD"/>
          </a:solidFill>
          <a:ln w="9525">
            <a:solidFill>
              <a:srgbClr val="80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>
                <a:solidFill>
                  <a:srgbClr val="800000"/>
                </a:solidFill>
              </a:rPr>
              <a:t>   </a:t>
            </a:r>
            <a:r>
              <a:rPr lang="en-US" b="1" dirty="0" smtClean="0">
                <a:solidFill>
                  <a:srgbClr val="800000"/>
                </a:solidFill>
              </a:rPr>
              <a:t>Targeted </a:t>
            </a:r>
            <a:r>
              <a:rPr lang="en-US" b="1" dirty="0">
                <a:solidFill>
                  <a:srgbClr val="800000"/>
                </a:solidFill>
              </a:rPr>
              <a:t>Av. GR </a:t>
            </a:r>
            <a:r>
              <a:rPr lang="en-US" b="1" dirty="0" smtClean="0">
                <a:solidFill>
                  <a:srgbClr val="800000"/>
                </a:solidFill>
              </a:rPr>
              <a:t>2014/15= 3.2% compared with 2.2% last year </a:t>
            </a:r>
            <a:endParaRPr lang="en-US" b="1" dirty="0">
              <a:solidFill>
                <a:srgbClr val="800000"/>
              </a:solidFill>
            </a:endParaRPr>
          </a:p>
        </p:txBody>
      </p:sp>
      <p:graphicFrame>
        <p:nvGraphicFramePr>
          <p:cNvPr id="22" name="Chart 21"/>
          <p:cNvGraphicFramePr/>
          <p:nvPr/>
        </p:nvGraphicFramePr>
        <p:xfrm>
          <a:off x="539552" y="1700808"/>
          <a:ext cx="807104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990601" y="1600200"/>
            <a:ext cx="1222734" cy="412695"/>
          </a:xfrm>
          <a:prstGeom prst="rect">
            <a:avLst/>
          </a:prstGeom>
        </p:spPr>
        <p:txBody>
          <a:bodyPr wrap="square" lIns="91431" tIns="45717" rIns="91431" bIns="45717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Billion USD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5801" y="6200000"/>
            <a:ext cx="1048667" cy="261604"/>
          </a:xfrm>
          <a:prstGeom prst="rect">
            <a:avLst/>
          </a:prstGeom>
        </p:spPr>
        <p:txBody>
          <a:bodyPr wrap="none" lIns="91431" tIns="45717" rIns="91431" bIns="45717">
            <a:spAutoFit/>
          </a:bodyPr>
          <a:lstStyle/>
          <a:p>
            <a:r>
              <a:rPr lang="en-US" sz="1100" b="1" i="1" dirty="0" smtClean="0">
                <a:latin typeface="Arial" pitchFamily="34" charset="0"/>
                <a:cs typeface="Arial" pitchFamily="34" charset="0"/>
              </a:rPr>
              <a:t>Source: CBE</a:t>
            </a:r>
            <a:endParaRPr lang="en-US" sz="1100" i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777096490"/>
              </p:ext>
            </p:extLst>
          </p:nvPr>
        </p:nvGraphicFramePr>
        <p:xfrm>
          <a:off x="1066800" y="1676400"/>
          <a:ext cx="7620000" cy="436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C00000"/>
                </a:solidFill>
              </a:rPr>
              <a:t>Net Foreign Direct Investment</a:t>
            </a:r>
            <a:endParaRPr lang="en-US" sz="2200" b="1" dirty="0">
              <a:solidFill>
                <a:srgbClr val="C00000"/>
              </a:solidFill>
            </a:endParaRPr>
          </a:p>
        </p:txBody>
      </p:sp>
      <p:pic>
        <p:nvPicPr>
          <p:cNvPr id="18" name="Picture 17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7D4EB-73C0-496D-B1E0-E9D6E73F21B1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00034" y="857232"/>
            <a:ext cx="8215370" cy="0"/>
          </a:xfrm>
          <a:prstGeom prst="line">
            <a:avLst/>
          </a:prstGeom>
          <a:ln w="349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00034" y="928670"/>
            <a:ext cx="8215370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00034" y="6429396"/>
            <a:ext cx="821537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6"/>
          <p:cNvSpPr txBox="1">
            <a:spLocks/>
          </p:cNvSpPr>
          <p:nvPr/>
        </p:nvSpPr>
        <p:spPr>
          <a:xfrm>
            <a:off x="5000628" y="3200400"/>
            <a:ext cx="371477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itle 5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24" cy="512744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C00000"/>
                </a:solidFill>
              </a:rPr>
              <a:t>Greek Investment  in Egypt</a:t>
            </a:r>
            <a:endParaRPr lang="en-US" sz="2200" b="1" dirty="0">
              <a:solidFill>
                <a:srgbClr val="C00000"/>
              </a:solidFill>
            </a:endParaRPr>
          </a:p>
        </p:txBody>
      </p:sp>
      <p:pic>
        <p:nvPicPr>
          <p:cNvPr id="19" name="Picture 18" descr="GAFI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80588" y="277503"/>
            <a:ext cx="406212" cy="440153"/>
          </a:xfrm>
          <a:prstGeom prst="roundRect">
            <a:avLst/>
          </a:prstGeom>
        </p:spPr>
      </p:pic>
      <p:graphicFrame>
        <p:nvGraphicFramePr>
          <p:cNvPr id="14" name="Object 3"/>
          <p:cNvGraphicFramePr>
            <a:graphicFrameLocks noChangeAspect="1"/>
          </p:cNvGraphicFramePr>
          <p:nvPr/>
        </p:nvGraphicFramePr>
        <p:xfrm>
          <a:off x="4638675" y="3505201"/>
          <a:ext cx="42799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Chart" r:id="rId6" imgW="4276725" imgH="2390775" progId="Excel.Sheet.8">
                  <p:embed/>
                </p:oleObj>
              </mc:Choice>
              <mc:Fallback>
                <p:oleObj name="Chart" r:id="rId6" imgW="4276725" imgH="2390775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8675" y="3505201"/>
                        <a:ext cx="4279900" cy="2667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395288" y="1143000"/>
            <a:ext cx="8099425" cy="1535805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1450" indent="-171450" algn="just" rtl="0">
              <a:lnSpc>
                <a:spcPct val="130000"/>
              </a:lnSpc>
              <a:spcBef>
                <a:spcPct val="50000"/>
              </a:spcBef>
              <a:buClr>
                <a:srgbClr val="A50021"/>
              </a:buClr>
            </a:pPr>
            <a:r>
              <a:rPr lang="en-US" sz="1400" b="1" u="sng" dirty="0">
                <a:solidFill>
                  <a:srgbClr val="CC0000"/>
                </a:solidFill>
              </a:rPr>
              <a:t>From January 1970 till </a:t>
            </a:r>
            <a:r>
              <a:rPr lang="en-US" sz="1400" b="1" u="sng" dirty="0" smtClean="0">
                <a:solidFill>
                  <a:srgbClr val="CC0000"/>
                </a:solidFill>
              </a:rPr>
              <a:t>Apr. 2015:</a:t>
            </a:r>
            <a:endParaRPr lang="en-US" sz="1400" b="1" u="sng" dirty="0">
              <a:solidFill>
                <a:srgbClr val="CC0000"/>
              </a:solidFill>
            </a:endParaRPr>
          </a:p>
          <a:p>
            <a:pPr marL="171450" indent="-171450" algn="just" rtl="0">
              <a:lnSpc>
                <a:spcPct val="130000"/>
              </a:lnSpc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n-US" sz="1400" dirty="0"/>
              <a:t>Total </a:t>
            </a:r>
            <a:r>
              <a:rPr lang="en-US" sz="1400" dirty="0">
                <a:solidFill>
                  <a:srgbClr val="080808"/>
                </a:solidFill>
              </a:rPr>
              <a:t>Greek </a:t>
            </a:r>
            <a:r>
              <a:rPr lang="en-US" sz="1400" dirty="0"/>
              <a:t>participation in the issued capital is USD </a:t>
            </a:r>
            <a:r>
              <a:rPr lang="en-US" sz="1400" b="1" dirty="0" smtClean="0"/>
              <a:t>613.33</a:t>
            </a:r>
            <a:r>
              <a:rPr lang="en-US" sz="1400" dirty="0" smtClean="0">
                <a:solidFill>
                  <a:srgbClr val="080808"/>
                </a:solidFill>
              </a:rPr>
              <a:t> </a:t>
            </a:r>
            <a:r>
              <a:rPr lang="en-US" sz="1400" dirty="0"/>
              <a:t>million</a:t>
            </a:r>
          </a:p>
          <a:p>
            <a:pPr marL="171450" indent="-171450" algn="just" rtl="0">
              <a:lnSpc>
                <a:spcPct val="130000"/>
              </a:lnSpc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n-US" sz="1400" dirty="0"/>
              <a:t>Total number of established companies is </a:t>
            </a:r>
            <a:r>
              <a:rPr lang="en-US" sz="1400" dirty="0" smtClean="0"/>
              <a:t>148 </a:t>
            </a:r>
            <a:r>
              <a:rPr lang="en-US" sz="1400" dirty="0"/>
              <a:t>companies</a:t>
            </a:r>
          </a:p>
          <a:p>
            <a:pPr marL="171450" indent="-171450" algn="just" rtl="0">
              <a:lnSpc>
                <a:spcPct val="130000"/>
              </a:lnSpc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n-US" sz="1400" dirty="0">
                <a:solidFill>
                  <a:srgbClr val="080808"/>
                </a:solidFill>
              </a:rPr>
              <a:t>Greece is ranked the </a:t>
            </a:r>
            <a:r>
              <a:rPr lang="en-US" sz="1400" dirty="0" smtClean="0">
                <a:solidFill>
                  <a:srgbClr val="080808"/>
                </a:solidFill>
              </a:rPr>
              <a:t>20 </a:t>
            </a:r>
            <a:r>
              <a:rPr lang="en-US" sz="1400" dirty="0">
                <a:solidFill>
                  <a:srgbClr val="080808"/>
                </a:solidFill>
              </a:rPr>
              <a:t>among the countries investing in Egypt</a:t>
            </a:r>
          </a:p>
        </p:txBody>
      </p:sp>
      <p:graphicFrame>
        <p:nvGraphicFramePr>
          <p:cNvPr id="21" name="Object 17"/>
          <p:cNvGraphicFramePr>
            <a:graphicFrameLocks noChangeAspect="1"/>
          </p:cNvGraphicFramePr>
          <p:nvPr/>
        </p:nvGraphicFramePr>
        <p:xfrm>
          <a:off x="384175" y="3505201"/>
          <a:ext cx="4279900" cy="274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Worksheet" r:id="rId9" imgW="4276649" imgH="2552700" progId="Excel.Sheet.8">
                  <p:embed/>
                </p:oleObj>
              </mc:Choice>
              <mc:Fallback>
                <p:oleObj name="Worksheet" r:id="rId9" imgW="4276649" imgH="2552700" progId="Excel.Sheet.8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175" y="3505201"/>
                        <a:ext cx="4279900" cy="274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611188" y="2971800"/>
            <a:ext cx="3673475" cy="312737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sz="1200" b="1" i="1"/>
              <a:t>Greek Investment Development in Egypt</a:t>
            </a:r>
          </a:p>
        </p:txBody>
      </p:sp>
      <p:sp>
        <p:nvSpPr>
          <p:cNvPr id="23" name="Text Box 37"/>
          <p:cNvSpPr txBox="1">
            <a:spLocks noChangeArrowheads="1"/>
          </p:cNvSpPr>
          <p:nvPr/>
        </p:nvSpPr>
        <p:spPr bwMode="auto">
          <a:xfrm>
            <a:off x="4932363" y="2971800"/>
            <a:ext cx="3408362" cy="293687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sz="1200" b="1" i="1"/>
              <a:t>Greek Investment by Sector</a:t>
            </a:r>
          </a:p>
        </p:txBody>
      </p:sp>
      <p:sp>
        <p:nvSpPr>
          <p:cNvPr id="24" name="Text Box 22"/>
          <p:cNvSpPr txBox="1">
            <a:spLocks noChangeArrowheads="1"/>
          </p:cNvSpPr>
          <p:nvPr/>
        </p:nvSpPr>
        <p:spPr bwMode="auto">
          <a:xfrm>
            <a:off x="557213" y="6172200"/>
            <a:ext cx="2790825" cy="274638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1200" b="1" dirty="0">
                <a:solidFill>
                  <a:srgbClr val="CC0000"/>
                </a:solidFill>
              </a:rPr>
              <a:t>Source:</a:t>
            </a:r>
            <a:r>
              <a:rPr lang="en-US" sz="1200" b="1" dirty="0"/>
              <a:t> GAFI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3109</TotalTime>
  <Words>772</Words>
  <Application>Microsoft Office PowerPoint</Application>
  <PresentationFormat>On-screen Show (4:3)</PresentationFormat>
  <Paragraphs>170</Paragraphs>
  <Slides>14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Chart</vt:lpstr>
      <vt:lpstr>Worksheet</vt:lpstr>
      <vt:lpstr>PowerPoint Presentation</vt:lpstr>
      <vt:lpstr>Content</vt:lpstr>
      <vt:lpstr>Political Challenges</vt:lpstr>
      <vt:lpstr>Economic Challenges</vt:lpstr>
      <vt:lpstr>Signs of Economic Recovery</vt:lpstr>
      <vt:lpstr>Signs of Economic Recovery</vt:lpstr>
      <vt:lpstr>Targeted Sectors Real Growth Rate</vt:lpstr>
      <vt:lpstr>Net Foreign Direct Investment</vt:lpstr>
      <vt:lpstr>Greek Investment  in Egypt</vt:lpstr>
      <vt:lpstr>Total Greek FDI inflows to Egypt</vt:lpstr>
      <vt:lpstr>Trade volume between Egypt and Greece</vt:lpstr>
      <vt:lpstr>Why Egypt</vt:lpstr>
      <vt:lpstr>Egyptian Economic Development Conference (EEDC)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Supported by commitment to the roadmap,….</dc:title>
  <dc:creator>Dina</dc:creator>
  <cp:lastModifiedBy>User</cp:lastModifiedBy>
  <cp:revision>312</cp:revision>
  <dcterms:created xsi:type="dcterms:W3CDTF">2014-03-10T08:14:59Z</dcterms:created>
  <dcterms:modified xsi:type="dcterms:W3CDTF">2015-06-04T05:38:44Z</dcterms:modified>
</cp:coreProperties>
</file>