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317" r:id="rId3"/>
    <p:sldId id="308" r:id="rId4"/>
    <p:sldId id="320" r:id="rId5"/>
    <p:sldId id="305" r:id="rId6"/>
    <p:sldId id="306" r:id="rId7"/>
    <p:sldId id="307" r:id="rId8"/>
    <p:sldId id="309" r:id="rId9"/>
    <p:sldId id="314" r:id="rId10"/>
    <p:sldId id="300" r:id="rId11"/>
    <p:sldId id="315" r:id="rId12"/>
    <p:sldId id="316" r:id="rId13"/>
    <p:sldId id="301" r:id="rId14"/>
    <p:sldId id="302" r:id="rId15"/>
    <p:sldId id="303" r:id="rId16"/>
    <p:sldId id="321" r:id="rId17"/>
    <p:sldId id="322" r:id="rId18"/>
    <p:sldId id="323" r:id="rId19"/>
    <p:sldId id="324" r:id="rId20"/>
    <p:sldId id="319" r:id="rId21"/>
    <p:sldId id="332" r:id="rId22"/>
    <p:sldId id="325" r:id="rId23"/>
    <p:sldId id="318" r:id="rId24"/>
    <p:sldId id="304" r:id="rId25"/>
    <p:sldId id="310" r:id="rId26"/>
    <p:sldId id="311" r:id="rId27"/>
    <p:sldId id="312" r:id="rId28"/>
    <p:sldId id="339" r:id="rId29"/>
    <p:sldId id="338" r:id="rId30"/>
    <p:sldId id="333" r:id="rId31"/>
    <p:sldId id="330" r:id="rId32"/>
    <p:sldId id="334" r:id="rId33"/>
    <p:sldId id="326" r:id="rId34"/>
    <p:sldId id="335" r:id="rId35"/>
    <p:sldId id="336" r:id="rId36"/>
    <p:sldId id="337" r:id="rId37"/>
    <p:sldId id="331" r:id="rId38"/>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3" autoAdjust="0"/>
    <p:restoredTop sz="94660"/>
  </p:normalViewPr>
  <p:slideViewPr>
    <p:cSldViewPr>
      <p:cViewPr>
        <p:scale>
          <a:sx n="77" d="100"/>
          <a:sy n="77" d="100"/>
        </p:scale>
        <p:origin x="-1074" y="13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7247F93-A672-4571-845C-B937B99E9E6F}" type="datetimeFigureOut">
              <a:rPr lang="en-US" smtClean="0"/>
              <a:pPr/>
              <a:t>5/27/2015</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5CB997AA-0E74-4A44-ADF6-085CE2DAD329}" type="slidenum">
              <a:rPr lang="en-US" smtClean="0"/>
              <a:pPr/>
              <a:t>‹#›</a:t>
            </a:fld>
            <a:endParaRPr lang="en-US"/>
          </a:p>
        </p:txBody>
      </p:sp>
    </p:spTree>
    <p:extLst>
      <p:ext uri="{BB962C8B-B14F-4D97-AF65-F5344CB8AC3E}">
        <p14:creationId xmlns:p14="http://schemas.microsoft.com/office/powerpoint/2010/main" val="1175007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B997AA-0E74-4A44-ADF6-085CE2DAD329}" type="slidenum">
              <a:rPr lang="en-US" smtClean="0"/>
              <a:pPr/>
              <a:t>37</a:t>
            </a:fld>
            <a:endParaRPr lang="en-US"/>
          </a:p>
        </p:txBody>
      </p:sp>
    </p:spTree>
    <p:extLst>
      <p:ext uri="{BB962C8B-B14F-4D97-AF65-F5344CB8AC3E}">
        <p14:creationId xmlns:p14="http://schemas.microsoft.com/office/powerpoint/2010/main" val="2553645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5/27/2015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5/27/2015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5/27/2015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5/27/2015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5/27/2015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omniglot.com/soundfiles/korean/thanks1_kr.mp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2281880"/>
          </a:xfrm>
        </p:spPr>
        <p:txBody>
          <a:bodyPr>
            <a:normAutofit fontScale="90000"/>
          </a:bodyPr>
          <a:lstStyle/>
          <a:p>
            <a:pPr algn="ctr"/>
            <a:r>
              <a:rPr lang="en-US" sz="2400" b="1" dirty="0" smtClean="0">
                <a:effectLst>
                  <a:outerShdw blurRad="38100" dist="38100" dir="2700000" algn="tl">
                    <a:srgbClr val="000000">
                      <a:alpha val="43137"/>
                    </a:srgbClr>
                  </a:outerShdw>
                </a:effectLst>
                <a:latin typeface="Calibri" pitchFamily="34" charset="0"/>
                <a:cs typeface="Calibri" pitchFamily="34" charset="0"/>
              </a:rPr>
              <a:t/>
            </a:r>
            <a:br>
              <a:rPr lang="en-US" sz="2400" b="1" dirty="0" smtClean="0">
                <a:effectLst>
                  <a:outerShdw blurRad="38100" dist="38100" dir="2700000" algn="tl">
                    <a:srgbClr val="000000">
                      <a:alpha val="43137"/>
                    </a:srgbClr>
                  </a:outerShdw>
                </a:effectLst>
                <a:latin typeface="Calibri" pitchFamily="34" charset="0"/>
                <a:cs typeface="Calibri" pitchFamily="34" charset="0"/>
              </a:rPr>
            </a:br>
            <a:r>
              <a:rPr lang="en-US" sz="2400" dirty="0">
                <a:effectLst>
                  <a:outerShdw blurRad="38100" dist="38100" dir="2700000" algn="tl">
                    <a:srgbClr val="000000">
                      <a:alpha val="43137"/>
                    </a:srgbClr>
                  </a:outerShdw>
                </a:effectLst>
                <a:latin typeface="Calibri" pitchFamily="34" charset="0"/>
                <a:cs typeface="Calibri" pitchFamily="34" charset="0"/>
              </a:rPr>
              <a:t/>
            </a:r>
            <a:br>
              <a:rPr lang="en-US" sz="2400" dirty="0">
                <a:effectLst>
                  <a:outerShdw blurRad="38100" dist="38100" dir="2700000" algn="tl">
                    <a:srgbClr val="000000">
                      <a:alpha val="43137"/>
                    </a:srgbClr>
                  </a:outerShdw>
                </a:effectLst>
                <a:latin typeface="Calibri" pitchFamily="34" charset="0"/>
                <a:cs typeface="Calibri" pitchFamily="34" charset="0"/>
              </a:rPr>
            </a:br>
            <a:r>
              <a:rPr lang="en-US" sz="2400" dirty="0" smtClean="0">
                <a:effectLst>
                  <a:outerShdw blurRad="38100" dist="38100" dir="2700000" algn="tl">
                    <a:srgbClr val="000000">
                      <a:alpha val="43137"/>
                    </a:srgbClr>
                  </a:outerShdw>
                </a:effectLst>
                <a:latin typeface="Calibri" pitchFamily="34" charset="0"/>
                <a:cs typeface="Calibri" pitchFamily="34" charset="0"/>
              </a:rPr>
              <a:t/>
            </a:r>
            <a:br>
              <a:rPr lang="en-US" sz="2400" dirty="0" smtClean="0">
                <a:effectLst>
                  <a:outerShdw blurRad="38100" dist="38100" dir="2700000" algn="tl">
                    <a:srgbClr val="000000">
                      <a:alpha val="43137"/>
                    </a:srgbClr>
                  </a:outerShdw>
                </a:effectLst>
                <a:latin typeface="Calibri" pitchFamily="34" charset="0"/>
                <a:cs typeface="Calibri" pitchFamily="34" charset="0"/>
              </a:rPr>
            </a:br>
            <a:r>
              <a:rPr lang="en-US" sz="2400" dirty="0">
                <a:effectLst>
                  <a:outerShdw blurRad="38100" dist="38100" dir="2700000" algn="tl">
                    <a:srgbClr val="000000">
                      <a:alpha val="43137"/>
                    </a:srgbClr>
                  </a:outerShdw>
                </a:effectLst>
                <a:latin typeface="Calibri" pitchFamily="34" charset="0"/>
                <a:cs typeface="Calibri" pitchFamily="34" charset="0"/>
              </a:rPr>
              <a:t/>
            </a:r>
            <a:br>
              <a:rPr lang="en-US" sz="2400" dirty="0">
                <a:effectLst>
                  <a:outerShdw blurRad="38100" dist="38100" dir="2700000" algn="tl">
                    <a:srgbClr val="000000">
                      <a:alpha val="43137"/>
                    </a:srgbClr>
                  </a:outerShdw>
                </a:effectLst>
                <a:latin typeface="Calibri" pitchFamily="34" charset="0"/>
                <a:cs typeface="Calibri" pitchFamily="34" charset="0"/>
              </a:rPr>
            </a:br>
            <a:r>
              <a:rPr lang="en-US" sz="2800" dirty="0" smtClean="0"/>
              <a:t>“The Legal and Investment Environment in Jordan"</a:t>
            </a:r>
            <a:r>
              <a:rPr lang="en-US" sz="2400" dirty="0" smtClean="0">
                <a:effectLst>
                  <a:outerShdw blurRad="38100" dist="38100" dir="2700000" algn="tl">
                    <a:srgbClr val="000000">
                      <a:alpha val="43137"/>
                    </a:srgbClr>
                  </a:outerShdw>
                </a:effectLst>
                <a:latin typeface="Calibri" pitchFamily="34" charset="0"/>
                <a:cs typeface="Calibri" pitchFamily="34" charset="0"/>
              </a:rPr>
              <a:t/>
            </a:r>
            <a:br>
              <a:rPr lang="en-US" sz="2400" dirty="0" smtClean="0">
                <a:effectLst>
                  <a:outerShdw blurRad="38100" dist="38100" dir="2700000" algn="tl">
                    <a:srgbClr val="000000">
                      <a:alpha val="43137"/>
                    </a:srgbClr>
                  </a:outerShdw>
                </a:effectLst>
                <a:latin typeface="Calibri" pitchFamily="34" charset="0"/>
                <a:cs typeface="Calibri" pitchFamily="34" charset="0"/>
              </a:rPr>
            </a:br>
            <a:r>
              <a:rPr lang="en-US" sz="2400" dirty="0" smtClean="0">
                <a:effectLst>
                  <a:outerShdw blurRad="38100" dist="38100" dir="2700000" algn="tl">
                    <a:srgbClr val="000000">
                      <a:alpha val="43137"/>
                    </a:srgbClr>
                  </a:outerShdw>
                </a:effectLst>
                <a:latin typeface="Calibri" pitchFamily="34" charset="0"/>
                <a:cs typeface="Calibri" pitchFamily="34" charset="0"/>
              </a:rPr>
              <a:t/>
            </a:r>
            <a:br>
              <a:rPr lang="en-US" sz="2400" dirty="0" smtClean="0">
                <a:effectLst>
                  <a:outerShdw blurRad="38100" dist="38100" dir="2700000" algn="tl">
                    <a:srgbClr val="000000">
                      <a:alpha val="43137"/>
                    </a:srgbClr>
                  </a:outerShdw>
                </a:effectLst>
                <a:latin typeface="Calibri" pitchFamily="34" charset="0"/>
                <a:cs typeface="Calibri" pitchFamily="34" charset="0"/>
              </a:rPr>
            </a:br>
            <a:r>
              <a:rPr lang="en-US" sz="2000" dirty="0" smtClean="0">
                <a:solidFill>
                  <a:schemeClr val="tx1"/>
                </a:solidFill>
              </a:rPr>
              <a:t>Thursday June 4</a:t>
            </a:r>
            <a:r>
              <a:rPr lang="en-US" sz="2000" dirty="0" smtClean="0"/>
              <a:t>, 2015</a:t>
            </a:r>
            <a:r>
              <a:rPr lang="en-US" dirty="0" smtClean="0"/>
              <a:t/>
            </a:r>
            <a:br>
              <a:rPr lang="en-US" dirty="0" smtClean="0"/>
            </a:br>
            <a:endParaRPr lang="en-US" dirty="0"/>
          </a:p>
        </p:txBody>
      </p:sp>
      <p:sp>
        <p:nvSpPr>
          <p:cNvPr id="3" name="Subtitle 2"/>
          <p:cNvSpPr>
            <a:spLocks noGrp="1"/>
          </p:cNvSpPr>
          <p:nvPr>
            <p:ph type="subTitle" idx="1"/>
          </p:nvPr>
        </p:nvSpPr>
        <p:spPr>
          <a:xfrm>
            <a:off x="1371600" y="3048000"/>
            <a:ext cx="6400800" cy="2286000"/>
          </a:xfrm>
        </p:spPr>
        <p:txBody>
          <a:bodyPr>
            <a:normAutofit/>
          </a:bodyPr>
          <a:lstStyle/>
          <a:p>
            <a:pPr algn="ctr"/>
            <a:endParaRPr lang="en-US" sz="2000" dirty="0" smtClean="0">
              <a:latin typeface="Calibri" pitchFamily="34" charset="0"/>
              <a:cs typeface="Calibri" pitchFamily="34" charset="0"/>
            </a:endParaRPr>
          </a:p>
          <a:p>
            <a:pPr algn="ctr"/>
            <a:r>
              <a:rPr lang="en-US" sz="2000" dirty="0" smtClean="0">
                <a:latin typeface="Calibri" pitchFamily="34" charset="0"/>
                <a:cs typeface="Calibri" pitchFamily="34" charset="0"/>
              </a:rPr>
              <a:t>Omar M.H. Aljazy, PhD</a:t>
            </a:r>
          </a:p>
          <a:p>
            <a:endParaRPr lang="en-US" dirty="0" smtClean="0"/>
          </a:p>
          <a:p>
            <a:endParaRPr lang="en-US" dirty="0" smtClean="0"/>
          </a:p>
          <a:p>
            <a:pPr algn="ctr"/>
            <a:endParaRPr lang="en-US" sz="1600" dirty="0" smtClean="0"/>
          </a:p>
          <a:p>
            <a:pPr algn="ctr"/>
            <a:r>
              <a:rPr lang="en-US" sz="1400" dirty="0" smtClean="0">
                <a:latin typeface="Calibri" pitchFamily="34" charset="0"/>
                <a:cs typeface="Calibri" pitchFamily="34" charset="0"/>
              </a:rPr>
              <a:t>www.aljazylaw.com</a:t>
            </a:r>
          </a:p>
        </p:txBody>
      </p:sp>
      <p:pic>
        <p:nvPicPr>
          <p:cNvPr id="7" name="Picture 2"/>
          <p:cNvPicPr>
            <a:picLocks noChangeAspect="1" noChangeArrowheads="1"/>
          </p:cNvPicPr>
          <p:nvPr/>
        </p:nvPicPr>
        <p:blipFill>
          <a:blip r:embed="rId2" cstate="print"/>
          <a:srcRect/>
          <a:stretch>
            <a:fillRect/>
          </a:stretch>
        </p:blipFill>
        <p:spPr bwMode="auto">
          <a:xfrm>
            <a:off x="3505200" y="3810000"/>
            <a:ext cx="1981200" cy="990600"/>
          </a:xfrm>
          <a:prstGeom prst="rect">
            <a:avLst/>
          </a:prstGeom>
          <a:noFill/>
          <a:ln w="9525">
            <a:noFill/>
            <a:miter lim="800000"/>
            <a:headEnd/>
            <a:tailEnd/>
          </a:ln>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1756" y="837291"/>
            <a:ext cx="1428087" cy="914401"/>
          </a:xfrm>
          <a:prstGeom prst="rect">
            <a:avLst/>
          </a:prstGeom>
        </p:spPr>
      </p:pic>
      <p:sp>
        <p:nvSpPr>
          <p:cNvPr id="9" name="TextBox 8"/>
          <p:cNvSpPr txBox="1"/>
          <p:nvPr/>
        </p:nvSpPr>
        <p:spPr>
          <a:xfrm>
            <a:off x="1995320" y="376019"/>
            <a:ext cx="5000957" cy="400110"/>
          </a:xfrm>
          <a:prstGeom prst="rect">
            <a:avLst/>
          </a:prstGeom>
          <a:noFill/>
        </p:spPr>
        <p:txBody>
          <a:bodyPr wrap="square" rtlCol="0">
            <a:spAutoFit/>
          </a:bodyPr>
          <a:lstStyle/>
          <a:p>
            <a:r>
              <a:rPr lang="en-US" sz="2000" dirty="0" smtClean="0"/>
              <a:t>4</a:t>
            </a:r>
            <a:r>
              <a:rPr lang="en-US" sz="2000" baseline="30000" dirty="0" smtClean="0"/>
              <a:t>th</a:t>
            </a:r>
            <a:r>
              <a:rPr lang="en-US" sz="2000" dirty="0" smtClean="0"/>
              <a:t> ARAB-HELLENIC ECONOMIC FORUM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914400"/>
            <a:ext cx="8686800" cy="5092700"/>
          </a:xfrm>
        </p:spPr>
        <p:txBody>
          <a:bodyPr>
            <a:noAutofit/>
          </a:bodyPr>
          <a:lstStyle/>
          <a:p>
            <a:pPr algn="just">
              <a:spcBef>
                <a:spcPts val="0"/>
              </a:spcBef>
            </a:pPr>
            <a:r>
              <a:rPr lang="en-US" sz="1800" dirty="0" smtClean="0">
                <a:latin typeface="Calibri" pitchFamily="34" charset="0"/>
              </a:rPr>
              <a:t>Jordan's most senior executive power rests with the King although Jordan is a constitutional monarchy with a representative government.</a:t>
            </a:r>
          </a:p>
          <a:p>
            <a:pPr algn="just">
              <a:spcBef>
                <a:spcPts val="0"/>
              </a:spcBef>
              <a:buNone/>
            </a:pPr>
            <a:r>
              <a:rPr lang="en-US" sz="1800" dirty="0" smtClean="0">
                <a:latin typeface="Calibri" pitchFamily="34" charset="0"/>
              </a:rPr>
              <a:t> </a:t>
            </a:r>
          </a:p>
          <a:p>
            <a:pPr algn="just">
              <a:spcBef>
                <a:spcPts val="0"/>
              </a:spcBef>
            </a:pPr>
            <a:r>
              <a:rPr lang="en-US" sz="1800" dirty="0" smtClean="0">
                <a:latin typeface="Calibri" pitchFamily="34" charset="0"/>
              </a:rPr>
              <a:t>Jordan as a constitutional monarchy bases its laws on the constitution promulgated on January 8, 1952. The King signs and executes all laws. The constitution provides for three categories of courts: civil, religious, and special. </a:t>
            </a:r>
          </a:p>
          <a:p>
            <a:pPr algn="just">
              <a:spcBef>
                <a:spcPts val="0"/>
              </a:spcBef>
            </a:pPr>
            <a:endParaRPr lang="en-US" sz="1800" dirty="0" smtClean="0">
              <a:latin typeface="Calibri" pitchFamily="34" charset="0"/>
            </a:endParaRPr>
          </a:p>
          <a:p>
            <a:pPr algn="just">
              <a:spcBef>
                <a:spcPts val="0"/>
              </a:spcBef>
            </a:pPr>
            <a:r>
              <a:rPr lang="en-US" sz="1800" dirty="0" smtClean="0">
                <a:latin typeface="Calibri" pitchFamily="34" charset="0"/>
              </a:rPr>
              <a:t>Administratively, Jordan is divided into twelve (12) governorates, each headed by a governor appointed by the Cabinet of Ministers. They are the sole representatives with authority for all government departments and development projects in their respective regions. </a:t>
            </a:r>
          </a:p>
          <a:p>
            <a:pPr algn="just">
              <a:buNone/>
            </a:pPr>
            <a:endParaRPr lang="en-US" sz="1800" dirty="0" smtClean="0">
              <a:latin typeface="Calibri" pitchFamily="34" charset="0"/>
            </a:endParaRPr>
          </a:p>
          <a:p>
            <a:pPr algn="just"/>
            <a:r>
              <a:rPr lang="en-US" sz="1800" dirty="0" smtClean="0">
                <a:latin typeface="Calibri" pitchFamily="34" charset="0"/>
              </a:rPr>
              <a:t>The religious courts include </a:t>
            </a:r>
            <a:r>
              <a:rPr lang="en-US" sz="1800" dirty="0" err="1" smtClean="0">
                <a:latin typeface="Calibri" pitchFamily="34" charset="0"/>
              </a:rPr>
              <a:t>shari’a</a:t>
            </a:r>
            <a:r>
              <a:rPr lang="en-US" sz="1800" dirty="0" smtClean="0">
                <a:latin typeface="Calibri" pitchFamily="34" charset="0"/>
              </a:rPr>
              <a:t> (Islamic law) courts and the tribunals of other religious communities, namely those of the Christian minority. Religious courts have both primary and appellate courts and deal only with matters involving civil law such as marriage, divorce, inheritance and child custody. </a:t>
            </a:r>
            <a:r>
              <a:rPr lang="en-US" sz="1800" dirty="0" err="1" smtClean="0">
                <a:latin typeface="Calibri" pitchFamily="34" charset="0"/>
              </a:rPr>
              <a:t>Shari’a</a:t>
            </a:r>
            <a:r>
              <a:rPr lang="en-US" sz="1800" dirty="0" smtClean="0">
                <a:latin typeface="Calibri" pitchFamily="34" charset="0"/>
              </a:rPr>
              <a:t> courts also have jurisdiction over matters pertaining to the Islamic </a:t>
            </a:r>
            <a:r>
              <a:rPr lang="en-US" sz="1800" dirty="0" err="1" smtClean="0">
                <a:latin typeface="Calibri" pitchFamily="34" charset="0"/>
              </a:rPr>
              <a:t>waqfs</a:t>
            </a:r>
            <a:r>
              <a:rPr lang="en-US" sz="1800" dirty="0" smtClean="0">
                <a:latin typeface="Calibri" pitchFamily="34" charset="0"/>
              </a:rPr>
              <a:t>. In cases involving parties of different religions, regular courts have jurisdiction. </a:t>
            </a:r>
          </a:p>
          <a:p>
            <a:pPr algn="just"/>
            <a:endParaRPr lang="en-US" sz="1600" dirty="0" smtClean="0">
              <a:latin typeface="Calibri" pitchFamily="34" charset="0"/>
            </a:endParaRPr>
          </a:p>
        </p:txBody>
      </p:sp>
      <p:sp>
        <p:nvSpPr>
          <p:cNvPr id="3" name="Title 2"/>
          <p:cNvSpPr>
            <a:spLocks noGrp="1"/>
          </p:cNvSpPr>
          <p:nvPr>
            <p:ph type="title" idx="4294967295"/>
          </p:nvPr>
        </p:nvSpPr>
        <p:spPr>
          <a:xfrm>
            <a:off x="0" y="274638"/>
            <a:ext cx="8229600" cy="1143000"/>
          </a:xfrm>
        </p:spPr>
        <p:txBody>
          <a:bodyPr>
            <a:normAutofit fontScale="90000"/>
          </a:bodyPr>
          <a:lstStyle/>
          <a:p>
            <a:pPr>
              <a:buFont typeface="Wingdings" pitchFamily="2" charset="2"/>
              <a:buChar char="v"/>
            </a:pPr>
            <a:r>
              <a:rPr lang="en-US" sz="3600" dirty="0" smtClean="0"/>
              <a:t> Legal Environment: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a:bodyPr>
          <a:lstStyle/>
          <a:p>
            <a:pPr algn="just"/>
            <a:r>
              <a:rPr lang="en-US" sz="1700" dirty="0" smtClean="0">
                <a:latin typeface="Calibri" pitchFamily="34" charset="0"/>
              </a:rPr>
              <a:t>The government has long recognized the need for establishing business-enabling structures with strong investment incentives. The major aim is developing effective regulatory framework that activates the role of the private sector, increases the volume of domestic investment, and attracts inward international investment. A wide-ranging legislative package has been drafted and introduced to foster a more efficient and transparent business environment.</a:t>
            </a:r>
          </a:p>
          <a:p>
            <a:pPr>
              <a:buNone/>
            </a:pPr>
            <a:endParaRPr lang="en-US" dirty="0"/>
          </a:p>
        </p:txBody>
      </p:sp>
      <p:sp>
        <p:nvSpPr>
          <p:cNvPr id="3" name="Title 2"/>
          <p:cNvSpPr>
            <a:spLocks noGrp="1"/>
          </p:cNvSpPr>
          <p:nvPr>
            <p:ph type="title"/>
          </p:nvPr>
        </p:nvSpPr>
        <p:spPr>
          <a:xfrm>
            <a:off x="457200" y="533400"/>
            <a:ext cx="8229600" cy="381000"/>
          </a:xfrm>
        </p:spPr>
        <p:txBody>
          <a:bodyPr>
            <a:normAutofit fontScale="90000"/>
          </a:bodyPr>
          <a:lstStyle/>
          <a:p>
            <a:pPr>
              <a:buFont typeface="Wingdings" pitchFamily="2" charset="2"/>
              <a:buChar char="v"/>
            </a:pPr>
            <a:r>
              <a:rPr lang="en-US" sz="3600" dirty="0" smtClean="0"/>
              <a:t> The Legal System</a:t>
            </a:r>
            <a:r>
              <a:rPr lang="en-US" dirty="0" smtClean="0"/>
              <a:t/>
            </a:r>
            <a:br>
              <a:rPr lang="en-US" dirty="0" smtClean="0"/>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10477982"/>
              </p:ext>
            </p:extLst>
          </p:nvPr>
        </p:nvGraphicFramePr>
        <p:xfrm>
          <a:off x="1219200" y="2743200"/>
          <a:ext cx="6324600" cy="3261360"/>
        </p:xfrm>
        <a:graphic>
          <a:graphicData uri="http://schemas.openxmlformats.org/drawingml/2006/table">
            <a:tbl>
              <a:tblPr firstRow="1" bandRow="1">
                <a:tableStyleId>{5C22544A-7EE6-4342-B048-85BDC9FD1C3A}</a:tableStyleId>
              </a:tblPr>
              <a:tblGrid>
                <a:gridCol w="3162300"/>
                <a:gridCol w="3162300"/>
              </a:tblGrid>
              <a:tr h="0">
                <a:tc gridSpan="2">
                  <a:txBody>
                    <a:bodyPr/>
                    <a:lstStyle/>
                    <a:p>
                      <a:pPr algn="ctr"/>
                      <a:r>
                        <a:rPr lang="en-US" sz="1600" b="1" dirty="0" smtClean="0">
                          <a:latin typeface="Calibri" pitchFamily="34" charset="0"/>
                        </a:rPr>
                        <a:t>Major laws regulating the business and investment  environment in Jordan</a:t>
                      </a:r>
                      <a:endParaRPr lang="en-US" sz="1600" dirty="0">
                        <a:latin typeface="Calibri" pitchFamily="34" charset="0"/>
                      </a:endParaRPr>
                    </a:p>
                  </a:txBody>
                  <a:tcPr/>
                </a:tc>
                <a:tc hMerge="1">
                  <a:txBody>
                    <a:bodyPr/>
                    <a:lstStyle/>
                    <a:p>
                      <a:endParaRPr lang="en-US"/>
                    </a:p>
                  </a:txBody>
                  <a:tcPr/>
                </a:tc>
              </a:tr>
              <a:tr h="0">
                <a:tc>
                  <a:txBody>
                    <a:bodyPr/>
                    <a:lstStyle/>
                    <a:p>
                      <a:pPr algn="ctr"/>
                      <a:r>
                        <a:rPr lang="en-US" sz="1400" dirty="0" smtClean="0">
                          <a:latin typeface="Calibri" pitchFamily="34" charset="0"/>
                        </a:rPr>
                        <a:t>Investment law No.</a:t>
                      </a:r>
                      <a:r>
                        <a:rPr lang="ar-JO" sz="1400" dirty="0" smtClean="0">
                          <a:latin typeface="Calibri" pitchFamily="34" charset="0"/>
                        </a:rPr>
                        <a:t>30</a:t>
                      </a:r>
                      <a:r>
                        <a:rPr lang="en-US" sz="1400" dirty="0" smtClean="0">
                          <a:latin typeface="Calibri" pitchFamily="34" charset="0"/>
                        </a:rPr>
                        <a:t> of </a:t>
                      </a:r>
                      <a:r>
                        <a:rPr lang="ar-JO" sz="1400" dirty="0" smtClean="0">
                          <a:latin typeface="Calibri" pitchFamily="34" charset="0"/>
                        </a:rPr>
                        <a:t>2014</a:t>
                      </a:r>
                      <a:endParaRPr lang="en-US" sz="1400" dirty="0">
                        <a:latin typeface="Calibri" pitchFamily="34" charset="0"/>
                      </a:endParaRPr>
                    </a:p>
                  </a:txBody>
                  <a:tcPr/>
                </a:tc>
                <a:tc>
                  <a:txBody>
                    <a:bodyPr/>
                    <a:lstStyle/>
                    <a:p>
                      <a:pPr algn="ctr"/>
                      <a:r>
                        <a:rPr lang="en-US" sz="1400" dirty="0" smtClean="0">
                          <a:latin typeface="Calibri" pitchFamily="34" charset="0"/>
                        </a:rPr>
                        <a:t>The Privatization Law No. 25 of 2000</a:t>
                      </a:r>
                      <a:endParaRPr lang="en-US" sz="1400" dirty="0">
                        <a:latin typeface="Calibri" pitchFamily="34" charset="0"/>
                      </a:endParaRPr>
                    </a:p>
                  </a:txBody>
                  <a:tcPr/>
                </a:tc>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kern="1200" dirty="0" smtClean="0">
                          <a:solidFill>
                            <a:schemeClr val="dk1"/>
                          </a:solidFill>
                          <a:latin typeface="Calibri" pitchFamily="34" charset="0"/>
                          <a:ea typeface="+mn-ea"/>
                          <a:cs typeface="+mn-cs"/>
                        </a:rPr>
                        <a:t>Trade Names Law No. 9 of 2006</a:t>
                      </a:r>
                    </a:p>
                    <a:p>
                      <a:pPr marL="0" algn="ctr" rtl="0" eaLnBrk="1" latinLnBrk="0" hangingPunct="1"/>
                      <a:endParaRPr kumimoji="0" lang="en-US" sz="1400" kern="1200" dirty="0" smtClean="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Enterprise Development Law No 71 of 2003</a:t>
                      </a:r>
                    </a:p>
                  </a:txBody>
                  <a:tcPr/>
                </a:tc>
              </a:tr>
              <a:tr h="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Electronic Transactions Law No. 85 of 2001</a:t>
                      </a:r>
                    </a:p>
                  </a:txBody>
                  <a:tcPr/>
                </a:tc>
                <a:tc>
                  <a:txBody>
                    <a:bodyPr/>
                    <a:lstStyle/>
                    <a:p>
                      <a:pPr algn="ctr"/>
                      <a:r>
                        <a:rPr kumimoji="0" lang="en-US" sz="1400" kern="1200" dirty="0" smtClean="0">
                          <a:solidFill>
                            <a:schemeClr val="dk1"/>
                          </a:solidFill>
                          <a:latin typeface="Calibri" pitchFamily="34" charset="0"/>
                          <a:ea typeface="+mn-ea"/>
                          <a:cs typeface="+mn-cs"/>
                        </a:rPr>
                        <a:t>The Standards and Metrology Law No. 22 of 2000</a:t>
                      </a:r>
                    </a:p>
                  </a:txBody>
                  <a:tcPr/>
                </a:tc>
              </a:tr>
              <a:tr h="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Securities Law No. 76 of 2002</a:t>
                      </a:r>
                    </a:p>
                  </a:txBody>
                  <a:tcPr/>
                </a:tc>
                <a:tc>
                  <a:txBody>
                    <a:bodyPr/>
                    <a:lstStyle/>
                    <a:p>
                      <a:pPr algn="ctr"/>
                      <a:r>
                        <a:rPr kumimoji="0" lang="en-US" sz="1400" kern="1200" dirty="0" smtClean="0">
                          <a:solidFill>
                            <a:schemeClr val="dk1"/>
                          </a:solidFill>
                          <a:latin typeface="Calibri" pitchFamily="34" charset="0"/>
                          <a:ea typeface="+mn-ea"/>
                          <a:cs typeface="+mn-cs"/>
                        </a:rPr>
                        <a:t>Companies Law No. 22 of 1997</a:t>
                      </a:r>
                    </a:p>
                  </a:txBody>
                  <a:tcPr/>
                </a:tc>
              </a:tr>
              <a:tr h="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Trade Secretes and Unfair Competition Law No.15 of 2000</a:t>
                      </a:r>
                    </a:p>
                  </a:txBody>
                  <a:tcPr/>
                </a:tc>
                <a:tc>
                  <a:txBody>
                    <a:bodyPr/>
                    <a:lstStyle/>
                    <a:p>
                      <a:pPr algn="ctr"/>
                      <a:r>
                        <a:rPr kumimoji="0" lang="en-US" sz="1400" kern="1200" dirty="0" smtClean="0">
                          <a:solidFill>
                            <a:schemeClr val="dk1"/>
                          </a:solidFill>
                          <a:latin typeface="Calibri" pitchFamily="34" charset="0"/>
                          <a:ea typeface="+mn-ea"/>
                          <a:cs typeface="+mn-cs"/>
                        </a:rPr>
                        <a:t>Commercial Agents and Intermediates Law No.28 of 2001</a:t>
                      </a:r>
                    </a:p>
                  </a:txBody>
                  <a:tcPr/>
                </a:tc>
              </a:tr>
              <a:tr h="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Industry and Trade Law No. 18 of 1998</a:t>
                      </a:r>
                    </a:p>
                  </a:txBody>
                  <a:tcPr/>
                </a:tc>
                <a:tc>
                  <a:txBody>
                    <a:bodyPr/>
                    <a:lstStyle/>
                    <a:p>
                      <a:pPr algn="ctr"/>
                      <a:r>
                        <a:rPr kumimoji="0" lang="en-US" sz="1400" kern="1200" dirty="0" smtClean="0">
                          <a:solidFill>
                            <a:schemeClr val="dk1"/>
                          </a:solidFill>
                          <a:latin typeface="Calibri" pitchFamily="34" charset="0"/>
                          <a:ea typeface="+mn-ea"/>
                          <a:cs typeface="+mn-cs"/>
                        </a:rPr>
                        <a:t>The Import and Export Law No. 21 of 2001</a:t>
                      </a: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22935170"/>
              </p:ext>
            </p:extLst>
          </p:nvPr>
        </p:nvGraphicFramePr>
        <p:xfrm>
          <a:off x="457200" y="457200"/>
          <a:ext cx="8229600" cy="5334000"/>
        </p:xfrm>
        <a:graphic>
          <a:graphicData uri="http://schemas.openxmlformats.org/drawingml/2006/table">
            <a:tbl>
              <a:tblPr firstRow="1" bandRow="1">
                <a:tableStyleId>{5C22544A-7EE6-4342-B048-85BDC9FD1C3A}</a:tableStyleId>
              </a:tblPr>
              <a:tblGrid>
                <a:gridCol w="4191000"/>
                <a:gridCol w="4038600"/>
              </a:tblGrid>
              <a:tr h="370840">
                <a:tc>
                  <a:txBody>
                    <a:bodyPr/>
                    <a:lstStyle/>
                    <a:p>
                      <a:pPr algn="ctr"/>
                      <a:r>
                        <a:rPr kumimoji="0" lang="en-US" sz="1400" b="0" kern="1200" dirty="0" smtClean="0">
                          <a:solidFill>
                            <a:schemeClr val="dk1"/>
                          </a:solidFill>
                          <a:latin typeface="Calibri" pitchFamily="34" charset="0"/>
                          <a:ea typeface="+mn-ea"/>
                          <a:cs typeface="+mn-cs"/>
                        </a:rPr>
                        <a:t>Sales Tax Law No. 6 of 1994</a:t>
                      </a:r>
                    </a:p>
                  </a:txBody>
                  <a:tcPr>
                    <a:solidFill>
                      <a:schemeClr val="accent1">
                        <a:lumMod val="20000"/>
                        <a:lumOff val="80000"/>
                      </a:schemeClr>
                    </a:solidFill>
                  </a:tcPr>
                </a:tc>
                <a:tc>
                  <a:txBody>
                    <a:bodyPr/>
                    <a:lstStyle/>
                    <a:p>
                      <a:pPr algn="ctr"/>
                      <a:r>
                        <a:rPr kumimoji="0" lang="en-US" sz="1400" b="0" kern="1200" dirty="0" smtClean="0">
                          <a:solidFill>
                            <a:schemeClr val="dk1"/>
                          </a:solidFill>
                          <a:latin typeface="Calibri" pitchFamily="34" charset="0"/>
                          <a:ea typeface="+mn-ea"/>
                          <a:cs typeface="+mn-cs"/>
                        </a:rPr>
                        <a:t>The Banking Law No.28 of 2000</a:t>
                      </a:r>
                    </a:p>
                  </a:txBody>
                  <a:tcPr>
                    <a:solidFill>
                      <a:schemeClr val="accent1">
                        <a:lumMod val="20000"/>
                        <a:lumOff val="80000"/>
                      </a:schemeClr>
                    </a:solidFill>
                  </a:tcPr>
                </a:tc>
              </a:tr>
              <a:tr h="370840">
                <a:tc>
                  <a:txBody>
                    <a:bodyPr/>
                    <a:lstStyle/>
                    <a:p>
                      <a:pPr algn="ctr"/>
                      <a:r>
                        <a:rPr kumimoji="0" lang="en-US" sz="1400" kern="1200" dirty="0" smtClean="0">
                          <a:solidFill>
                            <a:schemeClr val="dk1"/>
                          </a:solidFill>
                          <a:latin typeface="Calibri" pitchFamily="34" charset="0"/>
                          <a:ea typeface="+mn-ea"/>
                          <a:cs typeface="+mn-cs"/>
                        </a:rPr>
                        <a:t>Professional Licenses Law No. 28 of 1999</a:t>
                      </a:r>
                    </a:p>
                  </a:txBody>
                  <a:tcPr/>
                </a:tc>
                <a:tc>
                  <a:txBody>
                    <a:bodyPr/>
                    <a:lstStyle/>
                    <a:p>
                      <a:pPr algn="ctr"/>
                      <a:r>
                        <a:rPr kumimoji="0" lang="en-US" sz="1400" kern="1200" dirty="0" smtClean="0">
                          <a:solidFill>
                            <a:schemeClr val="dk1"/>
                          </a:solidFill>
                          <a:latin typeface="Calibri" pitchFamily="34" charset="0"/>
                          <a:ea typeface="+mn-ea"/>
                          <a:cs typeface="+mn-cs"/>
                        </a:rPr>
                        <a:t>The National Production Protection Law No. 21 of 2004</a:t>
                      </a:r>
                    </a:p>
                  </a:txBody>
                  <a:tcPr/>
                </a:tc>
              </a:tr>
              <a:tr h="370840">
                <a:tc>
                  <a:txBody>
                    <a:bodyPr/>
                    <a:lstStyle/>
                    <a:p>
                      <a:pPr algn="ctr"/>
                      <a:r>
                        <a:rPr kumimoji="0" lang="en-US" sz="1400" kern="1200" dirty="0" smtClean="0">
                          <a:solidFill>
                            <a:schemeClr val="dk1"/>
                          </a:solidFill>
                          <a:latin typeface="Calibri" pitchFamily="34" charset="0"/>
                          <a:ea typeface="+mn-ea"/>
                          <a:cs typeface="+mn-cs"/>
                        </a:rPr>
                        <a:t>Arbitration Law No. 31 of 2001</a:t>
                      </a:r>
                    </a:p>
                  </a:txBody>
                  <a:tcPr/>
                </a:tc>
                <a:tc>
                  <a:txBody>
                    <a:bodyPr/>
                    <a:lstStyle/>
                    <a:p>
                      <a:pPr algn="ctr"/>
                      <a:r>
                        <a:rPr kumimoji="0" lang="en-US" sz="1400" kern="1200" dirty="0" smtClean="0">
                          <a:solidFill>
                            <a:schemeClr val="dk1"/>
                          </a:solidFill>
                          <a:latin typeface="Calibri" pitchFamily="34" charset="0"/>
                          <a:ea typeface="+mn-ea"/>
                          <a:cs typeface="+mn-cs"/>
                        </a:rPr>
                        <a:t>Competition Law No. 33 for 2004</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Law of Leasing and Selling Immovable Properties to Non-Jordanians and juristic personsNo.47 of 2006</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Law for Endorsing the United Nations Agreement for Anti Corruption No. 28 of 2004</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Free Zones Corporation Law No. 32 of 1984</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Credit Information Law No. 15 of 2010</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Custom Law No.20 of 1998</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Social Security Law No.1 of 2014</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Income Tax Law No. 34 of 2014</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Labor Law No. 8 of 1996</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Environment Protection Law No.52 of 2006</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Patent Law No. 32 of 1999 and its amendments.</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Law of Unfair Competition and Trade Secrets No. 15 of 2000</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Trademarks law No. 33 of 1952 and its amendments.</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Geographical Indications Law No. 8 of 2000.</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Protection of layout designs of Integrated Circuits No. 10 of 2000</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Copyright Law No 22 of 1992 and its Amendments</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Industrial Designs and Models Law No. 14 of 2000</a:t>
                      </a:r>
                    </a:p>
                  </a:txBody>
                  <a:tcPr/>
                </a:tc>
              </a:tr>
              <a:tr h="370840">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The Protection of New varieties of Plants Law No. 24 of 2000</a:t>
                      </a:r>
                    </a:p>
                  </a:txBody>
                  <a:tcPr/>
                </a:tc>
                <a:tc>
                  <a:txBody>
                    <a:bodyPr/>
                    <a:lstStyle/>
                    <a:p>
                      <a:pPr marL="0" algn="ctr" rtl="0" eaLnBrk="1" latinLnBrk="0" hangingPunct="1"/>
                      <a:r>
                        <a:rPr kumimoji="0" lang="en-US" sz="1400" kern="1200" dirty="0" smtClean="0">
                          <a:solidFill>
                            <a:schemeClr val="dk1"/>
                          </a:solidFill>
                          <a:latin typeface="Calibri" pitchFamily="34" charset="0"/>
                          <a:ea typeface="+mn-ea"/>
                          <a:cs typeface="+mn-cs"/>
                        </a:rPr>
                        <a:t>Goods Marks Law No. 19 of 1953</a:t>
                      </a: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a:buFont typeface="Wingdings" pitchFamily="2" charset="2"/>
              <a:buChar char="v"/>
            </a:pPr>
            <a:r>
              <a:rPr lang="en-US" sz="3200" dirty="0" smtClean="0"/>
              <a:t>Business Structures:</a:t>
            </a:r>
            <a:endParaRPr lang="en-US" sz="3200" dirty="0"/>
          </a:p>
        </p:txBody>
      </p:sp>
      <p:sp>
        <p:nvSpPr>
          <p:cNvPr id="3" name="Content Placeholder 2"/>
          <p:cNvSpPr>
            <a:spLocks noGrp="1"/>
          </p:cNvSpPr>
          <p:nvPr>
            <p:ph idx="1"/>
          </p:nvPr>
        </p:nvSpPr>
        <p:spPr>
          <a:xfrm>
            <a:off x="457200" y="990600"/>
            <a:ext cx="8229600" cy="5016691"/>
          </a:xfrm>
        </p:spPr>
        <p:txBody>
          <a:bodyPr>
            <a:normAutofit/>
          </a:bodyPr>
          <a:lstStyle/>
          <a:p>
            <a:pPr algn="just"/>
            <a:r>
              <a:rPr lang="en-US" sz="1600" dirty="0" smtClean="0">
                <a:latin typeface="Calibri" pitchFamily="34" charset="0"/>
              </a:rPr>
              <a:t>Under Jordanian Companies Law No. 22 of 1997 (the “Law”) different types of companies offer different advantages and have different requirements and conditions for both registration and operation. The following are the types of companies: </a:t>
            </a:r>
          </a:p>
          <a:p>
            <a:pPr algn="just">
              <a:buNone/>
            </a:pPr>
            <a:r>
              <a:rPr lang="en-US" sz="1600" dirty="0" smtClean="0">
                <a:latin typeface="Calibri" pitchFamily="34" charset="0"/>
              </a:rPr>
              <a:t>	1- General Partnership </a:t>
            </a:r>
          </a:p>
          <a:p>
            <a:pPr algn="just">
              <a:buNone/>
            </a:pPr>
            <a:r>
              <a:rPr lang="en-US" sz="1600" dirty="0" smtClean="0">
                <a:latin typeface="Calibri" pitchFamily="34" charset="0"/>
              </a:rPr>
              <a:t>	2- Limited Liability 	</a:t>
            </a:r>
          </a:p>
          <a:p>
            <a:pPr algn="just">
              <a:buNone/>
            </a:pPr>
            <a:r>
              <a:rPr lang="en-US" sz="1600" dirty="0" smtClean="0">
                <a:latin typeface="Calibri" pitchFamily="34" charset="0"/>
              </a:rPr>
              <a:t>	3- Limited Liability in Shares </a:t>
            </a:r>
          </a:p>
          <a:p>
            <a:pPr algn="just">
              <a:buNone/>
            </a:pPr>
            <a:r>
              <a:rPr lang="en-US" sz="1600" dirty="0" smtClean="0">
                <a:latin typeface="Calibri" pitchFamily="34" charset="0"/>
              </a:rPr>
              <a:t>	4- Public Shareholding </a:t>
            </a:r>
          </a:p>
          <a:p>
            <a:pPr algn="just">
              <a:buNone/>
            </a:pPr>
            <a:r>
              <a:rPr lang="en-US" sz="1600" dirty="0" smtClean="0">
                <a:latin typeface="Calibri" pitchFamily="34" charset="0"/>
              </a:rPr>
              <a:t>	5- Private Shareholding Companies </a:t>
            </a:r>
          </a:p>
          <a:p>
            <a:pPr algn="just">
              <a:buNone/>
            </a:pPr>
            <a:r>
              <a:rPr lang="en-US" sz="1600" dirty="0" smtClean="0">
                <a:latin typeface="Calibri" pitchFamily="34" charset="0"/>
              </a:rPr>
              <a:t>	6- Foreign Company </a:t>
            </a:r>
          </a:p>
          <a:p>
            <a:pPr algn="just">
              <a:buNone/>
            </a:pPr>
            <a:endParaRPr lang="en-US" sz="1600" dirty="0" smtClean="0">
              <a:latin typeface="Calibri" pitchFamily="34" charset="0"/>
            </a:endParaRPr>
          </a:p>
          <a:p>
            <a:pPr algn="just"/>
            <a:r>
              <a:rPr lang="en-US" sz="1600" dirty="0" smtClean="0">
                <a:latin typeface="Calibri" pitchFamily="34" charset="0"/>
              </a:rPr>
              <a:t>Types of Company: Within each company ―type‖, the ―class‖ of company must also be specified. Each class of company has its own set of conditions. The classes of company permissible by law are as follows: </a:t>
            </a:r>
          </a:p>
          <a:p>
            <a:pPr algn="just">
              <a:buFont typeface="Wingdings" pitchFamily="2" charset="2"/>
              <a:buChar char="§"/>
            </a:pPr>
            <a:r>
              <a:rPr lang="en-US" sz="1600" dirty="0" smtClean="0">
                <a:latin typeface="Calibri" pitchFamily="34" charset="0"/>
              </a:rPr>
              <a:t>Regular </a:t>
            </a:r>
          </a:p>
          <a:p>
            <a:pPr algn="just">
              <a:buFont typeface="Wingdings" pitchFamily="2" charset="2"/>
              <a:buChar char="§"/>
            </a:pPr>
            <a:r>
              <a:rPr lang="en-US" sz="1600" dirty="0" smtClean="0">
                <a:latin typeface="Calibri" pitchFamily="34" charset="0"/>
              </a:rPr>
              <a:t>Civil </a:t>
            </a:r>
          </a:p>
          <a:p>
            <a:pPr algn="just">
              <a:buFont typeface="Wingdings" pitchFamily="2" charset="2"/>
              <a:buChar char="§"/>
            </a:pPr>
            <a:r>
              <a:rPr lang="en-US" sz="1600" dirty="0" smtClean="0">
                <a:latin typeface="Calibri" pitchFamily="34" charset="0"/>
              </a:rPr>
              <a:t>Offshore </a:t>
            </a:r>
          </a:p>
          <a:p>
            <a:pPr algn="just">
              <a:buFont typeface="Wingdings" pitchFamily="2" charset="2"/>
              <a:buChar char="§"/>
            </a:pPr>
            <a:r>
              <a:rPr lang="en-US" sz="1600" dirty="0" smtClean="0">
                <a:latin typeface="Calibri" pitchFamily="34" charset="0"/>
              </a:rPr>
              <a:t>Non-Profit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5617720"/>
              </p:ext>
            </p:extLst>
          </p:nvPr>
        </p:nvGraphicFramePr>
        <p:xfrm>
          <a:off x="457200" y="914400"/>
          <a:ext cx="8229600" cy="4876800"/>
        </p:xfrm>
        <a:graphic>
          <a:graphicData uri="http://schemas.openxmlformats.org/drawingml/2006/table">
            <a:tbl>
              <a:tblPr firstRow="1" bandRow="1">
                <a:effectLst/>
                <a:tableStyleId>{5C22544A-7EE6-4342-B048-85BDC9FD1C3A}</a:tableStyleId>
              </a:tblPr>
              <a:tblGrid>
                <a:gridCol w="2057400"/>
                <a:gridCol w="2057400"/>
                <a:gridCol w="2057400"/>
                <a:gridCol w="2057400"/>
              </a:tblGrid>
              <a:tr h="370840">
                <a:tc>
                  <a:txBody>
                    <a:bodyPr/>
                    <a:lstStyle/>
                    <a:p>
                      <a:pPr algn="ctr"/>
                      <a:r>
                        <a:rPr kumimoji="0" lang="en-US" sz="1600" b="1" kern="1200" dirty="0" smtClean="0">
                          <a:solidFill>
                            <a:schemeClr val="lt1"/>
                          </a:solidFill>
                          <a:latin typeface="Calibri" pitchFamily="34" charset="0"/>
                          <a:ea typeface="+mn-ea"/>
                          <a:cs typeface="+mn-cs"/>
                        </a:rPr>
                        <a:t>Criteria </a:t>
                      </a:r>
                      <a:endParaRPr lang="en-US" sz="1600" dirty="0">
                        <a:latin typeface="Calibri" pitchFamily="34" charset="0"/>
                      </a:endParaRPr>
                    </a:p>
                  </a:txBody>
                  <a:tcPr/>
                </a:tc>
                <a:tc>
                  <a:txBody>
                    <a:bodyPr/>
                    <a:lstStyle/>
                    <a:p>
                      <a:pPr algn="ctr"/>
                      <a:r>
                        <a:rPr kumimoji="0" lang="en-US" sz="1600" b="1" kern="1200" dirty="0" smtClean="0">
                          <a:solidFill>
                            <a:schemeClr val="lt1"/>
                          </a:solidFill>
                          <a:latin typeface="Calibri" pitchFamily="34" charset="0"/>
                          <a:ea typeface="+mn-ea"/>
                          <a:cs typeface="+mn-cs"/>
                        </a:rPr>
                        <a:t>Private Shareholding Company</a:t>
                      </a:r>
                      <a:endParaRPr lang="en-US" sz="1600" dirty="0">
                        <a:latin typeface="Calibri" pitchFamily="34" charset="0"/>
                      </a:endParaRPr>
                    </a:p>
                  </a:txBody>
                  <a:tcPr/>
                </a:tc>
                <a:tc>
                  <a:txBody>
                    <a:bodyPr/>
                    <a:lstStyle/>
                    <a:p>
                      <a:pPr algn="ctr"/>
                      <a:r>
                        <a:rPr kumimoji="0" lang="en-US" sz="1600" b="1" kern="1200" dirty="0" smtClean="0">
                          <a:solidFill>
                            <a:schemeClr val="lt1"/>
                          </a:solidFill>
                          <a:latin typeface="Calibri" pitchFamily="34" charset="0"/>
                          <a:ea typeface="+mn-ea"/>
                          <a:cs typeface="+mn-cs"/>
                        </a:rPr>
                        <a:t>Public Shareholding Company</a:t>
                      </a:r>
                      <a:endParaRPr lang="en-US" sz="1600" b="0" dirty="0">
                        <a:latin typeface="Calibri" pitchFamily="34" charset="0"/>
                      </a:endParaRPr>
                    </a:p>
                  </a:txBody>
                  <a:tcPr/>
                </a:tc>
                <a:tc>
                  <a:txBody>
                    <a:bodyPr/>
                    <a:lstStyle/>
                    <a:p>
                      <a:pPr algn="ctr"/>
                      <a:r>
                        <a:rPr kumimoji="0" lang="en-US" sz="1600" b="1" kern="1200" dirty="0" smtClean="0">
                          <a:solidFill>
                            <a:schemeClr val="lt1"/>
                          </a:solidFill>
                          <a:latin typeface="Calibri" pitchFamily="34" charset="0"/>
                          <a:ea typeface="+mn-ea"/>
                          <a:cs typeface="+mn-cs"/>
                        </a:rPr>
                        <a:t>Limited Liability Company</a:t>
                      </a:r>
                      <a:endParaRPr lang="en-US" sz="1600" dirty="0">
                        <a:latin typeface="Calibri" pitchFamily="34" charset="0"/>
                      </a:endParaRPr>
                    </a:p>
                  </a:txBody>
                  <a:tcPr/>
                </a:tc>
              </a:tr>
              <a:tr h="370840">
                <a:tc>
                  <a:txBody>
                    <a:bodyPr/>
                    <a:lstStyle/>
                    <a:p>
                      <a:pPr algn="ctr"/>
                      <a:r>
                        <a:rPr kumimoji="0" lang="en-US" sz="1400" b="1" kern="1200" dirty="0" smtClean="0">
                          <a:solidFill>
                            <a:schemeClr val="dk1"/>
                          </a:solidFill>
                          <a:latin typeface="Calibri" pitchFamily="34" charset="0"/>
                          <a:ea typeface="+mn-ea"/>
                          <a:cs typeface="+mn-cs"/>
                        </a:rPr>
                        <a:t>Company's legal nature</a:t>
                      </a:r>
                    </a:p>
                  </a:txBody>
                  <a:tcPr/>
                </a:tc>
                <a:tc>
                  <a:txBody>
                    <a:bodyPr/>
                    <a:lstStyle/>
                    <a:p>
                      <a:pPr algn="l"/>
                      <a:r>
                        <a:rPr kumimoji="0" lang="en-US" sz="1400" kern="1200" dirty="0" smtClean="0">
                          <a:solidFill>
                            <a:schemeClr val="dk1"/>
                          </a:solidFill>
                          <a:latin typeface="Calibri" pitchFamily="34" charset="0"/>
                          <a:ea typeface="+mn-ea"/>
                          <a:cs typeface="+mn-cs"/>
                        </a:rPr>
                        <a:t>Dominated by consent whereby most of the rules are complementary allowing for flexible modifications.</a:t>
                      </a:r>
                      <a:endParaRPr lang="en-US" sz="1400" dirty="0">
                        <a:latin typeface="Calibri" pitchFamily="34" charset="0"/>
                      </a:endParaRPr>
                    </a:p>
                  </a:txBody>
                  <a:tcPr/>
                </a:tc>
                <a:tc>
                  <a:txBody>
                    <a:bodyPr/>
                    <a:lstStyle/>
                    <a:p>
                      <a:pPr algn="l"/>
                      <a:r>
                        <a:rPr kumimoji="0" lang="en-US" sz="1400" kern="1200" dirty="0" smtClean="0">
                          <a:solidFill>
                            <a:schemeClr val="dk1"/>
                          </a:solidFill>
                          <a:latin typeface="Calibri" pitchFamily="34" charset="0"/>
                          <a:ea typeface="+mn-ea"/>
                          <a:cs typeface="+mn-cs"/>
                        </a:rPr>
                        <a:t>Is of regulatory nature, demonstrated through mandatory rules which can not be altered.</a:t>
                      </a:r>
                      <a:endParaRPr lang="en-US" sz="1400" b="0" dirty="0">
                        <a:latin typeface="Calibri" pitchFamily="34" charset="0"/>
                      </a:endParaRPr>
                    </a:p>
                  </a:txBody>
                  <a:tcPr/>
                </a:tc>
                <a:tc>
                  <a:txBody>
                    <a:bodyPr/>
                    <a:lstStyle/>
                    <a:p>
                      <a:pPr marL="0" marR="0" algn="justLow" rtl="0">
                        <a:spcBef>
                          <a:spcPts val="0"/>
                        </a:spcBef>
                        <a:spcAft>
                          <a:spcPts val="0"/>
                        </a:spcAft>
                      </a:pPr>
                      <a:r>
                        <a:rPr lang="en-US" sz="1400" dirty="0">
                          <a:latin typeface="Calibri" pitchFamily="34" charset="0"/>
                          <a:ea typeface="Times New Roman"/>
                          <a:cs typeface="Arial"/>
                        </a:rPr>
                        <a:t> Mixed nature, of capital companies and person companies.</a:t>
                      </a:r>
                    </a:p>
                  </a:txBody>
                  <a:tcPr marL="68580" marR="68580" marT="0" marB="0"/>
                </a:tc>
              </a:tr>
              <a:tr h="370840">
                <a:tc>
                  <a:txBody>
                    <a:bodyPr/>
                    <a:lstStyle/>
                    <a:p>
                      <a:pPr algn="ctr"/>
                      <a:r>
                        <a:rPr kumimoji="0" lang="en-US" sz="1400" b="1" kern="1200" dirty="0" smtClean="0">
                          <a:solidFill>
                            <a:schemeClr val="dk1"/>
                          </a:solidFill>
                          <a:latin typeface="Calibri" pitchFamily="34" charset="0"/>
                          <a:ea typeface="+mn-ea"/>
                          <a:cs typeface="+mn-cs"/>
                        </a:rPr>
                        <a:t>Formation</a:t>
                      </a:r>
                    </a:p>
                  </a:txBody>
                  <a:tcPr/>
                </a:tc>
                <a:tc>
                  <a:txBody>
                    <a:bodyPr/>
                    <a:lstStyle/>
                    <a:p>
                      <a:pPr algn="l"/>
                      <a:r>
                        <a:rPr kumimoji="0" lang="en-US" sz="1400" kern="1200" dirty="0" smtClean="0">
                          <a:solidFill>
                            <a:schemeClr val="dk1"/>
                          </a:solidFill>
                          <a:latin typeface="Calibri" pitchFamily="34" charset="0"/>
                          <a:ea typeface="Times New Roman"/>
                          <a:cs typeface="Arial"/>
                        </a:rPr>
                        <a:t>Article (65 a) </a:t>
                      </a:r>
                      <a:r>
                        <a:rPr kumimoji="0" lang="en-US" sz="1400" kern="1200" dirty="0" err="1" smtClean="0">
                          <a:solidFill>
                            <a:schemeClr val="dk1"/>
                          </a:solidFill>
                          <a:latin typeface="Calibri" pitchFamily="34" charset="0"/>
                          <a:ea typeface="Times New Roman"/>
                          <a:cs typeface="Arial"/>
                        </a:rPr>
                        <a:t>bis</a:t>
                      </a:r>
                      <a:r>
                        <a:rPr kumimoji="0" lang="en-US" sz="1400" kern="1200" dirty="0" smtClean="0">
                          <a:solidFill>
                            <a:schemeClr val="dk1"/>
                          </a:solidFill>
                          <a:latin typeface="Calibri" pitchFamily="34" charset="0"/>
                          <a:ea typeface="Times New Roman"/>
                          <a:cs typeface="Arial"/>
                        </a:rPr>
                        <a:t> of the Companies Law.</a:t>
                      </a:r>
                      <a:endParaRPr kumimoji="0" lang="en-US" sz="1400" kern="1200" dirty="0">
                        <a:solidFill>
                          <a:schemeClr val="dk1"/>
                        </a:solidFill>
                        <a:latin typeface="Calibri" pitchFamily="34" charset="0"/>
                        <a:ea typeface="Times New Roman"/>
                        <a:cs typeface="Arial"/>
                      </a:endParaRPr>
                    </a:p>
                  </a:txBody>
                  <a:tcPr/>
                </a:tc>
                <a:tc>
                  <a:txBody>
                    <a:bodyPr/>
                    <a:lstStyle/>
                    <a:p>
                      <a:pPr algn="l"/>
                      <a:r>
                        <a:rPr kumimoji="0" lang="en-US" sz="1400" kern="1200" dirty="0" smtClean="0">
                          <a:solidFill>
                            <a:schemeClr val="dk1"/>
                          </a:solidFill>
                          <a:latin typeface="Calibri" pitchFamily="34" charset="0"/>
                          <a:ea typeface="Times New Roman"/>
                          <a:cs typeface="Arial"/>
                        </a:rPr>
                        <a:t>Articles (90, </a:t>
                      </a:r>
                      <a:r>
                        <a:rPr kumimoji="0" lang="en-US" sz="1400" kern="1200" dirty="0" err="1" smtClean="0">
                          <a:solidFill>
                            <a:schemeClr val="dk1"/>
                          </a:solidFill>
                          <a:latin typeface="Calibri" pitchFamily="34" charset="0"/>
                          <a:ea typeface="Times New Roman"/>
                          <a:cs typeface="Arial"/>
                        </a:rPr>
                        <a:t>a,b</a:t>
                      </a:r>
                      <a:r>
                        <a:rPr kumimoji="0" lang="en-US" sz="1400" kern="1200" dirty="0" smtClean="0">
                          <a:solidFill>
                            <a:schemeClr val="dk1"/>
                          </a:solidFill>
                          <a:latin typeface="Calibri" pitchFamily="34" charset="0"/>
                          <a:ea typeface="Times New Roman"/>
                          <a:cs typeface="Arial"/>
                        </a:rPr>
                        <a:t>) </a:t>
                      </a:r>
                      <a:r>
                        <a:rPr kumimoji="0" lang="en-US" sz="1400" kern="1200" dirty="0" smtClean="0">
                          <a:solidFill>
                            <a:schemeClr val="dk1"/>
                          </a:solidFill>
                          <a:latin typeface="Calibri" pitchFamily="34" charset="0"/>
                          <a:ea typeface="Times New Roman"/>
                          <a:cs typeface="Arial"/>
                        </a:rPr>
                        <a:t>of the Companies Law.</a:t>
                      </a:r>
                    </a:p>
                  </a:txBody>
                  <a:tcPr/>
                </a:tc>
                <a:tc>
                  <a:txBody>
                    <a:bodyPr/>
                    <a:lstStyle/>
                    <a:p>
                      <a:pPr marL="0" marR="0" algn="justLow" rtl="0">
                        <a:spcBef>
                          <a:spcPts val="0"/>
                        </a:spcBef>
                        <a:spcAft>
                          <a:spcPts val="0"/>
                        </a:spcAft>
                      </a:pPr>
                      <a:r>
                        <a:rPr kumimoji="0" lang="en-US" sz="1400" kern="1200" dirty="0" smtClean="0">
                          <a:solidFill>
                            <a:schemeClr val="dk1"/>
                          </a:solidFill>
                          <a:latin typeface="Calibri" pitchFamily="34" charset="0"/>
                          <a:ea typeface="Times New Roman"/>
                          <a:cs typeface="Arial"/>
                        </a:rPr>
                        <a:t>Article of the Companies Law </a:t>
                      </a:r>
                      <a:r>
                        <a:rPr kumimoji="0" lang="en-US" sz="1400" kern="1200" dirty="0" smtClean="0">
                          <a:solidFill>
                            <a:schemeClr val="dk1"/>
                          </a:solidFill>
                          <a:latin typeface="Calibri" pitchFamily="34" charset="0"/>
                          <a:ea typeface="Times New Roman"/>
                          <a:cs typeface="Arial"/>
                        </a:rPr>
                        <a:t>(53).</a:t>
                      </a:r>
                      <a:endParaRPr kumimoji="0" lang="en-US" sz="1400" kern="1200" dirty="0" smtClean="0">
                        <a:solidFill>
                          <a:schemeClr val="dk1"/>
                        </a:solidFill>
                        <a:latin typeface="Calibri" pitchFamily="34" charset="0"/>
                        <a:ea typeface="Times New Roman"/>
                        <a:cs typeface="Arial"/>
                      </a:endParaRPr>
                    </a:p>
                  </a:txBody>
                  <a:tcPr marL="68580" marR="68580" marT="0" marB="0"/>
                </a:tc>
              </a:tr>
              <a:tr h="370840">
                <a:tc>
                  <a:txBody>
                    <a:bodyPr/>
                    <a:lstStyle/>
                    <a:p>
                      <a:pPr algn="ctr"/>
                      <a:r>
                        <a:rPr kumimoji="0" lang="en-US" sz="1400" b="1" kern="1200" dirty="0" smtClean="0">
                          <a:solidFill>
                            <a:schemeClr val="dk1"/>
                          </a:solidFill>
                          <a:latin typeface="Calibri" pitchFamily="34" charset="0"/>
                          <a:ea typeface="+mn-ea"/>
                          <a:cs typeface="+mn-cs"/>
                        </a:rPr>
                        <a:t>Company's Capital</a:t>
                      </a:r>
                    </a:p>
                  </a:txBody>
                  <a:tcPr/>
                </a:tc>
                <a:tc>
                  <a:txBody>
                    <a:bodyPr/>
                    <a:lstStyle/>
                    <a:p>
                      <a:pPr algn="l"/>
                      <a:r>
                        <a:rPr kumimoji="0" lang="en-US" sz="1400" kern="1200" dirty="0" smtClean="0">
                          <a:solidFill>
                            <a:schemeClr val="dk1"/>
                          </a:solidFill>
                          <a:latin typeface="Calibri" pitchFamily="34" charset="0"/>
                          <a:ea typeface="Times New Roman"/>
                          <a:cs typeface="Arial"/>
                        </a:rPr>
                        <a:t>Article (66 a) </a:t>
                      </a:r>
                      <a:r>
                        <a:rPr kumimoji="0" lang="en-US" sz="1400" kern="1200" dirty="0" err="1" smtClean="0">
                          <a:solidFill>
                            <a:schemeClr val="dk1"/>
                          </a:solidFill>
                          <a:latin typeface="Calibri" pitchFamily="34" charset="0"/>
                          <a:ea typeface="Times New Roman"/>
                          <a:cs typeface="Arial"/>
                        </a:rPr>
                        <a:t>bis</a:t>
                      </a:r>
                      <a:r>
                        <a:rPr kumimoji="0" lang="en-US" sz="1400" kern="1200" dirty="0" smtClean="0">
                          <a:solidFill>
                            <a:schemeClr val="dk1"/>
                          </a:solidFill>
                          <a:latin typeface="Calibri" pitchFamily="34" charset="0"/>
                          <a:ea typeface="Times New Roman"/>
                          <a:cs typeface="Arial"/>
                        </a:rPr>
                        <a:t> of the Companies Law.</a:t>
                      </a:r>
                      <a:endParaRPr kumimoji="0" lang="en-US" sz="1400" kern="1200" dirty="0">
                        <a:solidFill>
                          <a:schemeClr val="dk1"/>
                        </a:solidFill>
                        <a:latin typeface="Calibri" pitchFamily="34" charset="0"/>
                        <a:ea typeface="Times New Roman"/>
                        <a:cs typeface="Arial"/>
                      </a:endParaRPr>
                    </a:p>
                  </a:txBody>
                  <a:tcPr/>
                </a:tc>
                <a:tc>
                  <a:txBody>
                    <a:bodyPr/>
                    <a:lstStyle/>
                    <a:p>
                      <a:pPr algn="l"/>
                      <a:r>
                        <a:rPr kumimoji="0" lang="en-US" sz="1400" kern="1200" dirty="0" smtClean="0">
                          <a:solidFill>
                            <a:schemeClr val="dk1"/>
                          </a:solidFill>
                          <a:latin typeface="Calibri" pitchFamily="34" charset="0"/>
                          <a:ea typeface="+mn-ea"/>
                          <a:cs typeface="+mn-cs"/>
                        </a:rPr>
                        <a:t>Article (95 a) of the Companies Law.</a:t>
                      </a:r>
                    </a:p>
                  </a:txBody>
                  <a:tcPr/>
                </a:tc>
                <a:tc>
                  <a:txBody>
                    <a:bodyPr/>
                    <a:lstStyle/>
                    <a:p>
                      <a:pPr marL="0" marR="0" algn="justLow" rtl="0">
                        <a:spcBef>
                          <a:spcPts val="0"/>
                        </a:spcBef>
                        <a:spcAft>
                          <a:spcPts val="0"/>
                        </a:spcAft>
                      </a:pPr>
                      <a:r>
                        <a:rPr kumimoji="0" lang="en-US" sz="1400" kern="1200" dirty="0" smtClean="0">
                          <a:solidFill>
                            <a:schemeClr val="dk1"/>
                          </a:solidFill>
                          <a:latin typeface="Calibri" pitchFamily="34" charset="0"/>
                          <a:ea typeface="+mn-ea"/>
                          <a:cs typeface="+mn-cs"/>
                        </a:rPr>
                        <a:t>No less than 1.000 JDs divided into indivisible shares of equal value of not less than one Jordanian Dinar each.</a:t>
                      </a:r>
                    </a:p>
                  </a:txBody>
                  <a:tcPr marL="68580" marR="68580" marT="0" marB="0"/>
                </a:tc>
              </a:tr>
              <a:tr h="370840">
                <a:tc>
                  <a:txBody>
                    <a:bodyPr/>
                    <a:lstStyle/>
                    <a:p>
                      <a:pPr algn="ctr"/>
                      <a:r>
                        <a:rPr kumimoji="0" lang="en-US" sz="1400" b="1" kern="1200" dirty="0" smtClean="0">
                          <a:solidFill>
                            <a:schemeClr val="dk1"/>
                          </a:solidFill>
                          <a:latin typeface="Calibri" pitchFamily="34" charset="0"/>
                          <a:ea typeface="+mn-ea"/>
                          <a:cs typeface="+mn-cs"/>
                        </a:rPr>
                        <a:t>Issue and Exchange of Stocks and Shares</a:t>
                      </a:r>
                    </a:p>
                  </a:txBody>
                  <a:tcPr/>
                </a:tc>
                <a:tc>
                  <a:txBody>
                    <a:bodyPr/>
                    <a:lstStyle/>
                    <a:p>
                      <a:pPr algn="l"/>
                      <a:r>
                        <a:rPr kumimoji="0" lang="en-US" sz="1400" kern="1200" dirty="0" smtClean="0">
                          <a:solidFill>
                            <a:schemeClr val="dk1"/>
                          </a:solidFill>
                          <a:latin typeface="Calibri" pitchFamily="34" charset="0"/>
                          <a:ea typeface="+mn-ea"/>
                          <a:cs typeface="+mn-cs"/>
                        </a:rPr>
                        <a:t>Article (66 c) </a:t>
                      </a:r>
                      <a:r>
                        <a:rPr kumimoji="0" lang="en-US" sz="1400" kern="1200" dirty="0" err="1" smtClean="0">
                          <a:solidFill>
                            <a:schemeClr val="dk1"/>
                          </a:solidFill>
                          <a:latin typeface="Calibri" pitchFamily="34" charset="0"/>
                          <a:ea typeface="+mn-ea"/>
                          <a:cs typeface="+mn-cs"/>
                        </a:rPr>
                        <a:t>bis</a:t>
                      </a:r>
                      <a:r>
                        <a:rPr kumimoji="0" lang="en-US" sz="1400" kern="1200" dirty="0" smtClean="0">
                          <a:solidFill>
                            <a:schemeClr val="dk1"/>
                          </a:solidFill>
                          <a:latin typeface="Calibri" pitchFamily="34" charset="0"/>
                          <a:ea typeface="+mn-ea"/>
                          <a:cs typeface="+mn-cs"/>
                        </a:rPr>
                        <a:t> of the Companies Law. </a:t>
                      </a:r>
                      <a:endParaRPr kumimoji="0" lang="en-US" sz="1400" kern="1200" dirty="0">
                        <a:solidFill>
                          <a:schemeClr val="dk1"/>
                        </a:solidFill>
                        <a:latin typeface="Calibri" pitchFamily="34" charset="0"/>
                        <a:ea typeface="+mn-ea"/>
                        <a:cs typeface="+mn-cs"/>
                      </a:endParaRPr>
                    </a:p>
                  </a:txBody>
                  <a:tcPr/>
                </a:tc>
                <a:tc>
                  <a:txBody>
                    <a:bodyPr/>
                    <a:lstStyle/>
                    <a:p>
                      <a:pPr algn="l"/>
                      <a:r>
                        <a:rPr kumimoji="0" lang="en-US" sz="1400" kern="1200" dirty="0" smtClean="0">
                          <a:solidFill>
                            <a:schemeClr val="dk1"/>
                          </a:solidFill>
                          <a:latin typeface="Calibri" pitchFamily="34" charset="0"/>
                          <a:ea typeface="+mn-ea"/>
                          <a:cs typeface="+mn-cs"/>
                        </a:rPr>
                        <a:t>Article (98 </a:t>
                      </a:r>
                      <a:r>
                        <a:rPr kumimoji="0" lang="en-US" sz="1400" kern="1200" dirty="0" err="1" smtClean="0">
                          <a:solidFill>
                            <a:schemeClr val="dk1"/>
                          </a:solidFill>
                          <a:latin typeface="Calibri" pitchFamily="34" charset="0"/>
                          <a:ea typeface="+mn-ea"/>
                          <a:cs typeface="+mn-cs"/>
                        </a:rPr>
                        <a:t>c,e</a:t>
                      </a:r>
                      <a:r>
                        <a:rPr kumimoji="0" lang="en-US" sz="1400" kern="1200" dirty="0" smtClean="0">
                          <a:solidFill>
                            <a:schemeClr val="dk1"/>
                          </a:solidFill>
                          <a:latin typeface="Calibri" pitchFamily="34" charset="0"/>
                          <a:ea typeface="+mn-ea"/>
                          <a:cs typeface="+mn-cs"/>
                        </a:rPr>
                        <a:t>) </a:t>
                      </a:r>
                      <a:r>
                        <a:rPr kumimoji="0" lang="en-US" sz="1400" kern="1200" dirty="0" smtClean="0">
                          <a:solidFill>
                            <a:schemeClr val="dk1"/>
                          </a:solidFill>
                          <a:latin typeface="Calibri" pitchFamily="34" charset="0"/>
                          <a:ea typeface="+mn-ea"/>
                          <a:cs typeface="+mn-cs"/>
                        </a:rPr>
                        <a:t>of the Companies Law.</a:t>
                      </a:r>
                    </a:p>
                  </a:txBody>
                  <a:tcPr/>
                </a:tc>
                <a:tc>
                  <a:txBody>
                    <a:bodyPr/>
                    <a:lstStyle/>
                    <a:p>
                      <a:pPr marL="0" marR="0" algn="justLow" rtl="0">
                        <a:spcBef>
                          <a:spcPts val="0"/>
                        </a:spcBef>
                        <a:spcAft>
                          <a:spcPts val="0"/>
                        </a:spcAft>
                      </a:pPr>
                      <a:r>
                        <a:rPr kumimoji="0" lang="en-US" sz="1400" kern="1200" dirty="0" smtClean="0">
                          <a:solidFill>
                            <a:schemeClr val="dk1"/>
                          </a:solidFill>
                          <a:latin typeface="Calibri" pitchFamily="34" charset="0"/>
                          <a:ea typeface="+mn-ea"/>
                          <a:cs typeface="+mn-cs"/>
                        </a:rPr>
                        <a:t>Article (54 b) of the Companies Law.</a:t>
                      </a:r>
                    </a:p>
                  </a:txBody>
                  <a:tcPr marL="68580" marR="68580" marT="0" marB="0"/>
                </a:tc>
              </a:tr>
              <a:tr h="370840">
                <a:tc>
                  <a:txBody>
                    <a:bodyPr/>
                    <a:lstStyle/>
                    <a:p>
                      <a:pPr algn="ctr"/>
                      <a:r>
                        <a:rPr kumimoji="0" lang="en-US" sz="1400" b="1" kern="1200" dirty="0" smtClean="0">
                          <a:solidFill>
                            <a:schemeClr val="dk1"/>
                          </a:solidFill>
                          <a:latin typeface="Calibri" pitchFamily="34" charset="0"/>
                          <a:ea typeface="+mn-ea"/>
                          <a:cs typeface="+mn-cs"/>
                        </a:rPr>
                        <a:t>Shares Types Issued</a:t>
                      </a:r>
                    </a:p>
                  </a:txBody>
                  <a:tcPr/>
                </a:tc>
                <a:tc>
                  <a:txBody>
                    <a:bodyPr/>
                    <a:lstStyle/>
                    <a:p>
                      <a:pPr algn="l"/>
                      <a:r>
                        <a:rPr kumimoji="0" lang="en-US" sz="1400" kern="1200" dirty="0" smtClean="0">
                          <a:solidFill>
                            <a:schemeClr val="dk1"/>
                          </a:solidFill>
                          <a:latin typeface="Calibri" pitchFamily="34" charset="0"/>
                          <a:ea typeface="+mn-ea"/>
                          <a:cs typeface="+mn-cs"/>
                        </a:rPr>
                        <a:t>Article (68) </a:t>
                      </a:r>
                      <a:r>
                        <a:rPr kumimoji="0" lang="en-US" sz="1400" kern="1200" dirty="0" err="1" smtClean="0">
                          <a:solidFill>
                            <a:schemeClr val="dk1"/>
                          </a:solidFill>
                          <a:latin typeface="Calibri" pitchFamily="34" charset="0"/>
                          <a:ea typeface="+mn-ea"/>
                          <a:cs typeface="+mn-cs"/>
                        </a:rPr>
                        <a:t>bis</a:t>
                      </a:r>
                      <a:r>
                        <a:rPr kumimoji="0" lang="en-US" sz="1400" kern="1200" dirty="0" smtClean="0">
                          <a:solidFill>
                            <a:schemeClr val="dk1"/>
                          </a:solidFill>
                          <a:latin typeface="Calibri" pitchFamily="34" charset="0"/>
                          <a:ea typeface="+mn-ea"/>
                          <a:cs typeface="+mn-cs"/>
                        </a:rPr>
                        <a:t> of the Companies Law .</a:t>
                      </a:r>
                      <a:endParaRPr kumimoji="0" lang="en-US" sz="1400" kern="1200" dirty="0">
                        <a:solidFill>
                          <a:schemeClr val="dk1"/>
                        </a:solidFill>
                        <a:latin typeface="Calibri" pitchFamily="34" charset="0"/>
                        <a:ea typeface="+mn-ea"/>
                        <a:cs typeface="+mn-cs"/>
                      </a:endParaRPr>
                    </a:p>
                  </a:txBody>
                  <a:tcPr/>
                </a:tc>
                <a:tc>
                  <a:txBody>
                    <a:bodyPr/>
                    <a:lstStyle/>
                    <a:p>
                      <a:pPr algn="l"/>
                      <a:r>
                        <a:rPr kumimoji="0" lang="en-US" sz="1400" kern="1200" dirty="0" smtClean="0">
                          <a:solidFill>
                            <a:schemeClr val="dk1"/>
                          </a:solidFill>
                          <a:latin typeface="Calibri" pitchFamily="34" charset="0"/>
                          <a:ea typeface="+mn-ea"/>
                          <a:cs typeface="+mn-cs"/>
                        </a:rPr>
                        <a:t>Article (95 f) of the Companies Law. </a:t>
                      </a:r>
                    </a:p>
                  </a:txBody>
                  <a:tcPr/>
                </a:tc>
                <a:tc>
                  <a:txBody>
                    <a:bodyPr/>
                    <a:lstStyle/>
                    <a:p>
                      <a:pPr marL="0" marR="0" algn="justLow" rtl="0">
                        <a:spcBef>
                          <a:spcPts val="0"/>
                        </a:spcBef>
                        <a:spcAft>
                          <a:spcPts val="0"/>
                        </a:spcAft>
                      </a:pPr>
                      <a:r>
                        <a:rPr kumimoji="0" lang="en-US" sz="1400" kern="1200" dirty="0" smtClean="0">
                          <a:solidFill>
                            <a:schemeClr val="dk1"/>
                          </a:solidFill>
                          <a:latin typeface="Calibri" pitchFamily="34" charset="0"/>
                          <a:ea typeface="+mn-ea"/>
                          <a:cs typeface="+mn-cs"/>
                        </a:rPr>
                        <a:t>Does not</a:t>
                      </a:r>
                      <a:r>
                        <a:rPr kumimoji="0" lang="en-US" sz="1400" kern="1200" baseline="0" dirty="0" smtClean="0">
                          <a:solidFill>
                            <a:schemeClr val="dk1"/>
                          </a:solidFill>
                          <a:latin typeface="Calibri" pitchFamily="34" charset="0"/>
                          <a:ea typeface="+mn-ea"/>
                          <a:cs typeface="+mn-cs"/>
                        </a:rPr>
                        <a:t> </a:t>
                      </a:r>
                      <a:r>
                        <a:rPr kumimoji="0" lang="en-US" sz="1400" kern="1200" dirty="0" smtClean="0">
                          <a:solidFill>
                            <a:schemeClr val="dk1"/>
                          </a:solidFill>
                          <a:latin typeface="Calibri" pitchFamily="34" charset="0"/>
                          <a:ea typeface="+mn-ea"/>
                          <a:cs typeface="+mn-cs"/>
                        </a:rPr>
                        <a:t>issue shares.</a:t>
                      </a:r>
                    </a:p>
                  </a:txBody>
                  <a:tcPr marL="68580" marR="68580" marT="0" marB="0"/>
                </a:tc>
              </a:tr>
              <a:tr h="370840">
                <a:tc>
                  <a:txBody>
                    <a:bodyPr/>
                    <a:lstStyle/>
                    <a:p>
                      <a:pPr algn="ctr"/>
                      <a:r>
                        <a:rPr kumimoji="0" lang="en-US" sz="1400" b="1" kern="1200" dirty="0" smtClean="0">
                          <a:solidFill>
                            <a:schemeClr val="dk1"/>
                          </a:solidFill>
                          <a:latin typeface="Calibri" pitchFamily="34" charset="0"/>
                          <a:ea typeface="+mn-ea"/>
                          <a:cs typeface="+mn-cs"/>
                        </a:rPr>
                        <a:t>Company's Management</a:t>
                      </a:r>
                    </a:p>
                  </a:txBody>
                  <a:tcPr/>
                </a:tc>
                <a:tc>
                  <a:txBody>
                    <a:bodyPr/>
                    <a:lstStyle/>
                    <a:p>
                      <a:pPr algn="l"/>
                      <a:r>
                        <a:rPr kumimoji="0" lang="en-US" sz="1400" kern="1200" dirty="0" smtClean="0">
                          <a:solidFill>
                            <a:schemeClr val="dk1"/>
                          </a:solidFill>
                          <a:latin typeface="Calibri" pitchFamily="34" charset="0"/>
                          <a:ea typeface="+mn-ea"/>
                          <a:cs typeface="+mn-cs"/>
                        </a:rPr>
                        <a:t>Article (72) </a:t>
                      </a:r>
                      <a:r>
                        <a:rPr kumimoji="0" lang="en-US" sz="1400" kern="1200" dirty="0" err="1" smtClean="0">
                          <a:solidFill>
                            <a:schemeClr val="dk1"/>
                          </a:solidFill>
                          <a:latin typeface="Calibri" pitchFamily="34" charset="0"/>
                          <a:ea typeface="+mn-ea"/>
                          <a:cs typeface="+mn-cs"/>
                        </a:rPr>
                        <a:t>bis</a:t>
                      </a:r>
                      <a:r>
                        <a:rPr kumimoji="0" lang="en-US" sz="1400" kern="1200" dirty="0" smtClean="0">
                          <a:solidFill>
                            <a:schemeClr val="dk1"/>
                          </a:solidFill>
                          <a:latin typeface="Calibri" pitchFamily="34" charset="0"/>
                          <a:ea typeface="+mn-ea"/>
                          <a:cs typeface="+mn-cs"/>
                        </a:rPr>
                        <a:t> of the Companies Law.</a:t>
                      </a:r>
                      <a:endParaRPr kumimoji="0" lang="en-US" sz="1400" kern="1200" dirty="0">
                        <a:solidFill>
                          <a:schemeClr val="dk1"/>
                        </a:solidFill>
                        <a:latin typeface="Calibri" pitchFamily="34" charset="0"/>
                        <a:ea typeface="+mn-ea"/>
                        <a:cs typeface="+mn-cs"/>
                      </a:endParaRPr>
                    </a:p>
                  </a:txBody>
                  <a:tcPr/>
                </a:tc>
                <a:tc>
                  <a:txBody>
                    <a:bodyPr/>
                    <a:lstStyle/>
                    <a:p>
                      <a:pPr algn="l"/>
                      <a:r>
                        <a:rPr kumimoji="0" lang="en-US" sz="1400" kern="1200" dirty="0" smtClean="0">
                          <a:solidFill>
                            <a:schemeClr val="dk1"/>
                          </a:solidFill>
                          <a:latin typeface="Calibri" pitchFamily="34" charset="0"/>
                          <a:ea typeface="+mn-ea"/>
                          <a:cs typeface="+mn-cs"/>
                        </a:rPr>
                        <a:t>Article (132 onwards) of the Companies Law.</a:t>
                      </a:r>
                    </a:p>
                  </a:txBody>
                  <a:tcPr/>
                </a:tc>
                <a:tc>
                  <a:txBody>
                    <a:bodyPr/>
                    <a:lstStyle/>
                    <a:p>
                      <a:pPr marL="0" marR="0" algn="justLow" rtl="0">
                        <a:spcBef>
                          <a:spcPts val="0"/>
                        </a:spcBef>
                        <a:spcAft>
                          <a:spcPts val="0"/>
                        </a:spcAft>
                      </a:pPr>
                      <a:r>
                        <a:rPr kumimoji="0" lang="en-US" sz="1400" kern="1200" dirty="0" smtClean="0">
                          <a:solidFill>
                            <a:schemeClr val="dk1"/>
                          </a:solidFill>
                          <a:latin typeface="Calibri" pitchFamily="34" charset="0"/>
                          <a:ea typeface="+mn-ea"/>
                          <a:cs typeface="+mn-cs"/>
                        </a:rPr>
                        <a:t>Article (60) of the Companies Law.</a:t>
                      </a:r>
                    </a:p>
                  </a:txBody>
                  <a:tcPr marL="68580" marR="68580" marT="0" marB="0"/>
                </a:tc>
              </a:tr>
            </a:tbl>
          </a:graphicData>
        </a:graphic>
      </p:graphicFrame>
      <p:sp>
        <p:nvSpPr>
          <p:cNvPr id="3" name="Title 2"/>
          <p:cNvSpPr>
            <a:spLocks noGrp="1"/>
          </p:cNvSpPr>
          <p:nvPr>
            <p:ph type="title"/>
          </p:nvPr>
        </p:nvSpPr>
        <p:spPr>
          <a:xfrm>
            <a:off x="457200" y="274638"/>
            <a:ext cx="8229600" cy="715962"/>
          </a:xfrm>
        </p:spPr>
        <p:txBody>
          <a:bodyPr>
            <a:normAutofit/>
          </a:bodyPr>
          <a:lstStyle/>
          <a:p>
            <a:pPr>
              <a:buFont typeface="Wingdings" pitchFamily="2" charset="2"/>
              <a:buChar char="v"/>
            </a:pPr>
            <a:r>
              <a:rPr lang="en-US" sz="3200" dirty="0" smtClean="0"/>
              <a:t> Companies Comparison Chart:</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20421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pPr algn="ctr"/>
                      <a:r>
                        <a:rPr kumimoji="0" lang="en-US" sz="1600" b="1" kern="1200" dirty="0" smtClean="0">
                          <a:solidFill>
                            <a:schemeClr val="lt1"/>
                          </a:solidFill>
                          <a:latin typeface="Calibri" pitchFamily="34" charset="0"/>
                          <a:ea typeface="+mn-ea"/>
                          <a:cs typeface="+mn-cs"/>
                        </a:rPr>
                        <a:t>Criteria </a:t>
                      </a:r>
                      <a:endParaRPr lang="en-US" sz="1600" dirty="0">
                        <a:latin typeface="Calibri" pitchFamily="34" charset="0"/>
                      </a:endParaRPr>
                    </a:p>
                  </a:txBody>
                  <a:tcPr/>
                </a:tc>
                <a:tc>
                  <a:txBody>
                    <a:bodyPr/>
                    <a:lstStyle/>
                    <a:p>
                      <a:pPr algn="ctr"/>
                      <a:r>
                        <a:rPr kumimoji="0" lang="en-US" sz="1600" b="1" kern="1200" dirty="0" smtClean="0">
                          <a:solidFill>
                            <a:schemeClr val="lt1"/>
                          </a:solidFill>
                          <a:latin typeface="Calibri" pitchFamily="34" charset="0"/>
                          <a:ea typeface="+mn-ea"/>
                          <a:cs typeface="+mn-cs"/>
                        </a:rPr>
                        <a:t>Private Shareholding Company</a:t>
                      </a:r>
                      <a:endParaRPr lang="en-US" sz="1600" dirty="0">
                        <a:latin typeface="Calibri" pitchFamily="34" charset="0"/>
                      </a:endParaRPr>
                    </a:p>
                  </a:txBody>
                  <a:tcPr/>
                </a:tc>
                <a:tc>
                  <a:txBody>
                    <a:bodyPr/>
                    <a:lstStyle/>
                    <a:p>
                      <a:pPr algn="ctr"/>
                      <a:r>
                        <a:rPr kumimoji="0" lang="en-US" sz="1600" b="1" kern="1200" dirty="0" smtClean="0">
                          <a:solidFill>
                            <a:schemeClr val="lt1"/>
                          </a:solidFill>
                          <a:latin typeface="Calibri" pitchFamily="34" charset="0"/>
                          <a:ea typeface="+mn-ea"/>
                          <a:cs typeface="+mn-cs"/>
                        </a:rPr>
                        <a:t>Public Shareholding Company</a:t>
                      </a:r>
                      <a:endParaRPr lang="en-US" sz="1600" b="0" dirty="0">
                        <a:latin typeface="Calibri" pitchFamily="34" charset="0"/>
                      </a:endParaRPr>
                    </a:p>
                  </a:txBody>
                  <a:tcPr/>
                </a:tc>
                <a:tc>
                  <a:txBody>
                    <a:bodyPr/>
                    <a:lstStyle/>
                    <a:p>
                      <a:pPr algn="ctr"/>
                      <a:r>
                        <a:rPr kumimoji="0" lang="en-US" sz="1600" b="1" kern="1200" dirty="0" smtClean="0">
                          <a:solidFill>
                            <a:schemeClr val="lt1"/>
                          </a:solidFill>
                          <a:latin typeface="Calibri" pitchFamily="34" charset="0"/>
                          <a:ea typeface="+mn-ea"/>
                          <a:cs typeface="+mn-cs"/>
                        </a:rPr>
                        <a:t>Limited Liability Company</a:t>
                      </a:r>
                      <a:endParaRPr lang="en-US" sz="1600" dirty="0">
                        <a:latin typeface="Calibri" pitchFamily="34" charset="0"/>
                      </a:endParaRPr>
                    </a:p>
                  </a:txBody>
                  <a:tcPr/>
                </a:tc>
              </a:tr>
              <a:tr h="370840">
                <a:tc>
                  <a:txBody>
                    <a:bodyPr/>
                    <a:lstStyle/>
                    <a:p>
                      <a:pPr algn="ctr"/>
                      <a:r>
                        <a:rPr kumimoji="0" lang="en-US" sz="1400" b="1" kern="1200" dirty="0" smtClean="0">
                          <a:solidFill>
                            <a:schemeClr val="dk1"/>
                          </a:solidFill>
                          <a:latin typeface="Calibri" pitchFamily="34" charset="0"/>
                          <a:ea typeface="+mn-ea"/>
                          <a:cs typeface="+mn-cs"/>
                        </a:rPr>
                        <a:t>The Legal Quorum for the General Assembly's Ordinary Meetings</a:t>
                      </a:r>
                      <a:endParaRPr kumimoji="0" lang="en-US" sz="1400" b="1" kern="1200" dirty="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Article (79 a) </a:t>
                      </a:r>
                      <a:r>
                        <a:rPr kumimoji="0" lang="en-US" sz="1400" kern="1200" dirty="0" err="1" smtClean="0">
                          <a:solidFill>
                            <a:schemeClr val="dk1"/>
                          </a:solidFill>
                          <a:latin typeface="Calibri" pitchFamily="34" charset="0"/>
                          <a:ea typeface="+mn-ea"/>
                          <a:cs typeface="+mn-cs"/>
                        </a:rPr>
                        <a:t>bis</a:t>
                      </a:r>
                      <a:r>
                        <a:rPr kumimoji="0" lang="en-US" sz="1400" kern="1200" dirty="0" smtClean="0">
                          <a:solidFill>
                            <a:schemeClr val="dk1"/>
                          </a:solidFill>
                          <a:latin typeface="Calibri" pitchFamily="34" charset="0"/>
                          <a:ea typeface="+mn-ea"/>
                          <a:cs typeface="+mn-cs"/>
                        </a:rPr>
                        <a:t> of the Companies Law.</a:t>
                      </a:r>
                      <a:endParaRPr kumimoji="0" lang="en-US" sz="1400" kern="1200" dirty="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Article (170) of the Companies Law.</a:t>
                      </a:r>
                      <a:endParaRPr kumimoji="0" lang="en-US" sz="1400" kern="1200" dirty="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Article (65 a) of the Companies Law.</a:t>
                      </a:r>
                      <a:endParaRPr kumimoji="0" lang="en-US" sz="1400" kern="1200" dirty="0">
                        <a:solidFill>
                          <a:schemeClr val="dk1"/>
                        </a:solidFill>
                        <a:latin typeface="Calibri" pitchFamily="34" charset="0"/>
                        <a:ea typeface="+mn-ea"/>
                        <a:cs typeface="+mn-cs"/>
                      </a:endParaRPr>
                    </a:p>
                  </a:txBody>
                  <a:tcPr/>
                </a:tc>
              </a:tr>
              <a:tr h="370840">
                <a:tc>
                  <a:txBody>
                    <a:bodyPr/>
                    <a:lstStyle/>
                    <a:p>
                      <a:pPr algn="ctr"/>
                      <a:r>
                        <a:rPr kumimoji="0" lang="en-US" sz="1400" b="1" kern="1200" dirty="0" smtClean="0">
                          <a:solidFill>
                            <a:schemeClr val="dk1"/>
                          </a:solidFill>
                          <a:latin typeface="Calibri" pitchFamily="34" charset="0"/>
                          <a:ea typeface="+mn-ea"/>
                          <a:cs typeface="+mn-cs"/>
                        </a:rPr>
                        <a:t>The Legal Quorum for the General Assembly's Extraordinary Meetings.</a:t>
                      </a:r>
                      <a:endParaRPr kumimoji="0" lang="en-US" sz="1400" b="1" kern="1200" dirty="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Article (79 b) </a:t>
                      </a:r>
                      <a:r>
                        <a:rPr kumimoji="0" lang="en-US" sz="1400" kern="1200" dirty="0" err="1" smtClean="0">
                          <a:solidFill>
                            <a:schemeClr val="dk1"/>
                          </a:solidFill>
                          <a:latin typeface="Calibri" pitchFamily="34" charset="0"/>
                          <a:ea typeface="+mn-ea"/>
                          <a:cs typeface="+mn-cs"/>
                        </a:rPr>
                        <a:t>bis</a:t>
                      </a:r>
                      <a:r>
                        <a:rPr kumimoji="0" lang="en-US" sz="1400" kern="1200" dirty="0" smtClean="0">
                          <a:solidFill>
                            <a:schemeClr val="dk1"/>
                          </a:solidFill>
                          <a:latin typeface="Calibri" pitchFamily="34" charset="0"/>
                          <a:ea typeface="+mn-ea"/>
                          <a:cs typeface="+mn-cs"/>
                        </a:rPr>
                        <a:t> of the Companies Law.</a:t>
                      </a:r>
                      <a:endParaRPr kumimoji="0" lang="en-US" sz="1400" kern="1200" dirty="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Article (173) of the Companies Law.</a:t>
                      </a:r>
                      <a:endParaRPr kumimoji="0" lang="en-US" sz="1400" kern="1200" dirty="0">
                        <a:solidFill>
                          <a:schemeClr val="dk1"/>
                        </a:solidFill>
                        <a:latin typeface="Calibri" pitchFamily="34" charset="0"/>
                        <a:ea typeface="+mn-ea"/>
                        <a:cs typeface="+mn-cs"/>
                      </a:endParaRPr>
                    </a:p>
                  </a:txBody>
                  <a:tcPr/>
                </a:tc>
                <a:tc>
                  <a:txBody>
                    <a:bodyPr/>
                    <a:lstStyle/>
                    <a:p>
                      <a:pPr algn="ctr"/>
                      <a:r>
                        <a:rPr kumimoji="0" lang="en-US" sz="1400" kern="1200" dirty="0" smtClean="0">
                          <a:solidFill>
                            <a:schemeClr val="dk1"/>
                          </a:solidFill>
                          <a:latin typeface="Calibri" pitchFamily="34" charset="0"/>
                          <a:ea typeface="+mn-ea"/>
                          <a:cs typeface="+mn-cs"/>
                        </a:rPr>
                        <a:t>Article (65 b) of the Companies Law.</a:t>
                      </a:r>
                      <a:endParaRPr kumimoji="0" lang="en-US" sz="1400" kern="1200" dirty="0">
                        <a:solidFill>
                          <a:schemeClr val="dk1"/>
                        </a:solidFill>
                        <a:latin typeface="Calibri" pitchFamily="34" charset="0"/>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953000"/>
          </a:xfrm>
        </p:spPr>
        <p:txBody>
          <a:bodyPr>
            <a:normAutofit fontScale="62500" lnSpcReduction="20000"/>
          </a:bodyPr>
          <a:lstStyle/>
          <a:p>
            <a:pPr>
              <a:buNone/>
            </a:pPr>
            <a:endParaRPr lang="en-US" dirty="0" smtClean="0"/>
          </a:p>
          <a:p>
            <a:pPr algn="just"/>
            <a:r>
              <a:rPr lang="en-US" sz="2900" dirty="0" smtClean="0">
                <a:latin typeface="Calibri" pitchFamily="34" charset="0"/>
              </a:rPr>
              <a:t>Regulation No. 54 was issued pursuant to Article(24) of the Investment Promotion Law No. (16) for the year 1995.</a:t>
            </a:r>
          </a:p>
          <a:p>
            <a:pPr algn="just"/>
            <a:r>
              <a:rPr lang="en-US" sz="2900" dirty="0" smtClean="0">
                <a:latin typeface="Calibri" pitchFamily="34" charset="0"/>
              </a:rPr>
              <a:t>This regulation regulate the ownership for non-Jordanian.</a:t>
            </a:r>
          </a:p>
          <a:p>
            <a:pPr algn="just"/>
            <a:endParaRPr lang="en-US" sz="2900" dirty="0" smtClean="0">
              <a:latin typeface="Calibri" pitchFamily="34" charset="0"/>
            </a:endParaRPr>
          </a:p>
          <a:p>
            <a:pPr algn="just"/>
            <a:r>
              <a:rPr lang="en-US" sz="2900" b="1" dirty="0" smtClean="0">
                <a:latin typeface="Calibri" pitchFamily="34" charset="0"/>
              </a:rPr>
              <a:t>Article (3):</a:t>
            </a:r>
          </a:p>
          <a:p>
            <a:pPr algn="just">
              <a:buNone/>
            </a:pPr>
            <a:r>
              <a:rPr lang="en-US" sz="2900" dirty="0" smtClean="0">
                <a:latin typeface="Calibri" pitchFamily="34" charset="0"/>
              </a:rPr>
              <a:t>The Non-Jordanian investor ownership shall not exceed (50%) fifty percent of the capital of any project in the following sectors and activities:</a:t>
            </a:r>
          </a:p>
          <a:p>
            <a:pPr algn="just">
              <a:buNone/>
            </a:pPr>
            <a:r>
              <a:rPr lang="en-US" sz="2900" dirty="0" smtClean="0">
                <a:latin typeface="Calibri" pitchFamily="34" charset="0"/>
              </a:rPr>
              <a:t>a. The Following commercial activities:</a:t>
            </a:r>
          </a:p>
          <a:p>
            <a:pPr algn="just">
              <a:buNone/>
            </a:pPr>
            <a:r>
              <a:rPr lang="en-US" sz="2900" dirty="0" smtClean="0">
                <a:latin typeface="Calibri" pitchFamily="34" charset="0"/>
              </a:rPr>
              <a:t>1. Purchase of goods and other movable tangibles for purposes of leasing or renting for re-leasing thereof, including machinery and equipment, transport vehicles and other transport equipment, rent a car, aircraft (without operator) and ships, excluding financial leasing services conducted by banks, financial companies and insurance companies.</a:t>
            </a:r>
          </a:p>
          <a:p>
            <a:pPr algn="just">
              <a:buNone/>
            </a:pPr>
            <a:r>
              <a:rPr lang="en-US" sz="2900" dirty="0" smtClean="0">
                <a:latin typeface="Calibri" pitchFamily="34" charset="0"/>
              </a:rPr>
              <a:t>2. Purchase of goods and other movable tangibles for purposes of selling with profits.</a:t>
            </a:r>
          </a:p>
          <a:p>
            <a:pPr algn="just">
              <a:buNone/>
            </a:pPr>
            <a:r>
              <a:rPr lang="en-US" sz="2900" dirty="0" smtClean="0">
                <a:latin typeface="Calibri" pitchFamily="34" charset="0"/>
              </a:rPr>
              <a:t>3. Wholesale trade and retailing.</a:t>
            </a:r>
          </a:p>
          <a:p>
            <a:pPr algn="just">
              <a:buNone/>
            </a:pPr>
            <a:r>
              <a:rPr lang="en-US" sz="2900" dirty="0" smtClean="0">
                <a:latin typeface="Calibri" pitchFamily="34" charset="0"/>
              </a:rPr>
              <a:t>4. Import and export excluding importation up till the Kingdom’s border outlets.</a:t>
            </a:r>
          </a:p>
          <a:p>
            <a:pPr algn="just">
              <a:buNone/>
            </a:pPr>
            <a:r>
              <a:rPr lang="en-US" sz="2900" dirty="0" smtClean="0">
                <a:latin typeface="Calibri" pitchFamily="34" charset="0"/>
              </a:rPr>
              <a:t>5. Distribution of goods and services within the Kingdom including distribution of audiovisual works.</a:t>
            </a:r>
            <a:endParaRPr lang="en-US" sz="2900" dirty="0">
              <a:latin typeface="Calibri" pitchFamily="34" charset="0"/>
            </a:endParaRPr>
          </a:p>
        </p:txBody>
      </p:sp>
      <p:sp>
        <p:nvSpPr>
          <p:cNvPr id="3" name="Title 2"/>
          <p:cNvSpPr>
            <a:spLocks noGrp="1"/>
          </p:cNvSpPr>
          <p:nvPr>
            <p:ph type="title"/>
          </p:nvPr>
        </p:nvSpPr>
        <p:spPr>
          <a:xfrm>
            <a:off x="457200" y="274638"/>
            <a:ext cx="8229600" cy="868362"/>
          </a:xfrm>
        </p:spPr>
        <p:txBody>
          <a:bodyPr>
            <a:normAutofit fontScale="90000"/>
          </a:bodyPr>
          <a:lstStyle/>
          <a:p>
            <a:pPr>
              <a:buFont typeface="Wingdings" pitchFamily="2" charset="2"/>
              <a:buChar char="v"/>
            </a:pPr>
            <a:r>
              <a:rPr lang="en-US" dirty="0" smtClean="0"/>
              <a:t> </a:t>
            </a:r>
            <a:r>
              <a:rPr lang="en-US" sz="3200" dirty="0" smtClean="0"/>
              <a:t>Regulating Non-Jordanian Investments Regulation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626291"/>
          </a:xfrm>
        </p:spPr>
        <p:txBody>
          <a:bodyPr>
            <a:noAutofit/>
          </a:bodyPr>
          <a:lstStyle/>
          <a:p>
            <a:pPr>
              <a:buNone/>
            </a:pPr>
            <a:r>
              <a:rPr lang="en-US" sz="1600" dirty="0" smtClean="0">
                <a:latin typeface="Calibri" pitchFamily="34" charset="0"/>
              </a:rPr>
              <a:t>6. Supply services excluding food catering that is not conducted by restaurants, cafes and cafeterias, without prejudice to the provisions of paragraph (B) of this Article</a:t>
            </a:r>
          </a:p>
          <a:p>
            <a:pPr>
              <a:buNone/>
            </a:pPr>
            <a:r>
              <a:rPr lang="en-US" sz="1600" dirty="0" smtClean="0">
                <a:latin typeface="Calibri" pitchFamily="34" charset="0"/>
              </a:rPr>
              <a:t>b. The Following services:</a:t>
            </a:r>
          </a:p>
          <a:p>
            <a:pPr>
              <a:buNone/>
            </a:pPr>
            <a:r>
              <a:rPr lang="en-US" sz="1600" dirty="0" smtClean="0">
                <a:latin typeface="Calibri" pitchFamily="34" charset="0"/>
              </a:rPr>
              <a:t>1.  Engineering services, including all engineering categories, urban planning and landscape architectural services.</a:t>
            </a:r>
          </a:p>
          <a:p>
            <a:pPr>
              <a:buNone/>
            </a:pPr>
            <a:r>
              <a:rPr lang="en-US" sz="1600" dirty="0" smtClean="0">
                <a:latin typeface="Calibri" pitchFamily="34" charset="0"/>
              </a:rPr>
              <a:t>2.  Construction contracting including construction services and related services.</a:t>
            </a:r>
          </a:p>
          <a:p>
            <a:pPr>
              <a:buNone/>
            </a:pPr>
            <a:r>
              <a:rPr lang="en-US" sz="1600" dirty="0" smtClean="0">
                <a:latin typeface="Calibri" pitchFamily="34" charset="0"/>
              </a:rPr>
              <a:t>3.  Technical testing services concerning soil tests and geotechnical testing for construction purposes.</a:t>
            </a:r>
          </a:p>
          <a:p>
            <a:pPr>
              <a:buNone/>
            </a:pPr>
            <a:r>
              <a:rPr lang="en-US" sz="1600" dirty="0" smtClean="0">
                <a:latin typeface="Calibri" pitchFamily="34" charset="0"/>
              </a:rPr>
              <a:t>4.  Maintenance and repair services of land transport equipment.</a:t>
            </a:r>
          </a:p>
          <a:p>
            <a:pPr>
              <a:buNone/>
            </a:pPr>
            <a:r>
              <a:rPr lang="en-US" sz="1600" dirty="0" smtClean="0">
                <a:latin typeface="Calibri" pitchFamily="34" charset="0"/>
              </a:rPr>
              <a:t>5.  Maintenance and repair services of radio and television broadcast equipment.</a:t>
            </a:r>
          </a:p>
          <a:p>
            <a:pPr>
              <a:buNone/>
            </a:pPr>
            <a:r>
              <a:rPr lang="en-US" sz="1600" dirty="0" smtClean="0">
                <a:latin typeface="Calibri" pitchFamily="34" charset="0"/>
              </a:rPr>
              <a:t>6.  Photographic services including photocopying services and excluding motion picture and television photography services.</a:t>
            </a:r>
          </a:p>
          <a:p>
            <a:pPr>
              <a:buNone/>
            </a:pPr>
            <a:r>
              <a:rPr lang="en-US" sz="1600" dirty="0" smtClean="0">
                <a:latin typeface="Calibri" pitchFamily="34" charset="0"/>
              </a:rPr>
              <a:t>7.  Placement and supply services of personnel.</a:t>
            </a:r>
          </a:p>
          <a:p>
            <a:pPr>
              <a:buNone/>
            </a:pPr>
            <a:r>
              <a:rPr lang="en-US" sz="1600" dirty="0" smtClean="0">
                <a:latin typeface="Calibri" pitchFamily="34" charset="0"/>
              </a:rPr>
              <a:t>8.  Brokerage services excluding financial brokerage and intermediaries conducted by banks, financial companies and financial services companies.</a:t>
            </a:r>
          </a:p>
          <a:p>
            <a:pPr>
              <a:buNone/>
            </a:pPr>
            <a:r>
              <a:rPr lang="en-US" sz="1600" dirty="0" smtClean="0">
                <a:latin typeface="Calibri" pitchFamily="34" charset="0"/>
              </a:rPr>
              <a:t>9.  Advertising services including advertising agencies and firms.</a:t>
            </a:r>
          </a:p>
          <a:p>
            <a:pPr>
              <a:buNone/>
            </a:pPr>
            <a:r>
              <a:rPr lang="en-US" sz="1600" dirty="0" smtClean="0">
                <a:latin typeface="Calibri" pitchFamily="34" charset="0"/>
              </a:rPr>
              <a:t>10.  Commercial agents and intermediary services and insurance agents.</a:t>
            </a:r>
          </a:p>
          <a:p>
            <a:pPr>
              <a:buNone/>
            </a:pPr>
            <a:r>
              <a:rPr lang="en-US" sz="1600" dirty="0" smtClean="0">
                <a:latin typeface="Calibri" pitchFamily="34" charset="0"/>
              </a:rPr>
              <a:t>11.  Money exchange services excluding those provided through financial companies.</a:t>
            </a:r>
          </a:p>
          <a:p>
            <a:pPr>
              <a:buNone/>
            </a:pPr>
            <a:r>
              <a:rPr lang="en-US" sz="1600" dirty="0" smtClean="0">
                <a:latin typeface="Calibri" pitchFamily="34" charset="0"/>
              </a:rPr>
              <a:t>12.  Restaurants, cafes and cafeterias excluding those that are provided within hotels, motels, and on board of ships and trains.</a:t>
            </a:r>
            <a:endParaRPr lang="en-US" sz="1600" dirty="0">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397691"/>
          </a:xfrm>
        </p:spPr>
        <p:txBody>
          <a:bodyPr>
            <a:normAutofit/>
          </a:bodyPr>
          <a:lstStyle/>
          <a:p>
            <a:pPr algn="just">
              <a:buNone/>
            </a:pPr>
            <a:r>
              <a:rPr lang="en-US" sz="1600" dirty="0" smtClean="0">
                <a:latin typeface="Calibri" pitchFamily="34" charset="0"/>
              </a:rPr>
              <a:t>13.  Travel Agencies and tour operators services (tourist and travel bureaus).</a:t>
            </a:r>
          </a:p>
          <a:p>
            <a:pPr algn="just">
              <a:buNone/>
            </a:pPr>
            <a:r>
              <a:rPr lang="en-US" sz="1600" dirty="0" smtClean="0">
                <a:latin typeface="Calibri" pitchFamily="34" charset="0"/>
              </a:rPr>
              <a:t>c. The following transport services:</a:t>
            </a:r>
          </a:p>
          <a:p>
            <a:pPr algn="just">
              <a:buNone/>
            </a:pPr>
            <a:r>
              <a:rPr lang="en-US" sz="1600" dirty="0" smtClean="0">
                <a:latin typeface="Calibri" pitchFamily="34" charset="0"/>
              </a:rPr>
              <a:t>1. Maritime transport and auxiliary services, including:</a:t>
            </a:r>
          </a:p>
          <a:p>
            <a:pPr algn="just">
              <a:buNone/>
            </a:pPr>
            <a:r>
              <a:rPr lang="en-US" sz="1600" dirty="0" smtClean="0">
                <a:latin typeface="Calibri" pitchFamily="34" charset="0"/>
              </a:rPr>
              <a:t>-Passenger and freight transportation excluding transportation over ships owned by non-Jordanians.</a:t>
            </a:r>
          </a:p>
          <a:p>
            <a:pPr algn="just">
              <a:buNone/>
            </a:pPr>
            <a:r>
              <a:rPr lang="en-US" sz="1600" dirty="0" smtClean="0">
                <a:latin typeface="Calibri" pitchFamily="34" charset="0"/>
              </a:rPr>
              <a:t>-Maritime survey and inspection.</a:t>
            </a:r>
          </a:p>
          <a:p>
            <a:pPr algn="just">
              <a:buNone/>
            </a:pPr>
            <a:r>
              <a:rPr lang="en-US" sz="1600" dirty="0" smtClean="0">
                <a:latin typeface="Calibri" pitchFamily="34" charset="0"/>
              </a:rPr>
              <a:t>-Maritime freight forwarding.</a:t>
            </a:r>
          </a:p>
          <a:p>
            <a:pPr algn="just">
              <a:buNone/>
            </a:pPr>
            <a:r>
              <a:rPr lang="en-US" sz="1600" dirty="0" smtClean="0">
                <a:latin typeface="Calibri" pitchFamily="34" charset="0"/>
              </a:rPr>
              <a:t>-Shipping agents’ services.</a:t>
            </a:r>
          </a:p>
          <a:p>
            <a:pPr algn="just">
              <a:buNone/>
            </a:pPr>
            <a:r>
              <a:rPr lang="en-US" sz="1600" dirty="0" smtClean="0">
                <a:latin typeface="Calibri" pitchFamily="34" charset="0"/>
              </a:rPr>
              <a:t>-Ships chandlers</a:t>
            </a:r>
          </a:p>
          <a:p>
            <a:pPr algn="just">
              <a:buNone/>
            </a:pPr>
            <a:r>
              <a:rPr lang="en-US" sz="1600" dirty="0" smtClean="0">
                <a:latin typeface="Calibri" pitchFamily="34" charset="0"/>
              </a:rPr>
              <a:t>-Ships brokers.</a:t>
            </a:r>
          </a:p>
          <a:p>
            <a:pPr algn="just">
              <a:buNone/>
            </a:pPr>
            <a:r>
              <a:rPr lang="en-US" sz="1600" dirty="0" smtClean="0">
                <a:latin typeface="Calibri" pitchFamily="34" charset="0"/>
              </a:rPr>
              <a:t>-Ships management services.</a:t>
            </a:r>
          </a:p>
          <a:p>
            <a:pPr algn="just">
              <a:buNone/>
            </a:pPr>
            <a:r>
              <a:rPr lang="en-US" sz="1600" dirty="0" smtClean="0">
                <a:latin typeface="Calibri" pitchFamily="34" charset="0"/>
              </a:rPr>
              <a:t>4. Road transport services, including:</a:t>
            </a:r>
          </a:p>
          <a:p>
            <a:pPr algn="just">
              <a:buNone/>
            </a:pPr>
            <a:r>
              <a:rPr lang="en-US" sz="1600" dirty="0" smtClean="0">
                <a:latin typeface="Calibri" pitchFamily="34" charset="0"/>
              </a:rPr>
              <a:t>-Specialized tourist transportation services.</a:t>
            </a:r>
          </a:p>
          <a:p>
            <a:pPr algn="just">
              <a:buNone/>
            </a:pPr>
            <a:r>
              <a:rPr lang="en-US" sz="1600" dirty="0" smtClean="0">
                <a:latin typeface="Calibri" pitchFamily="34" charset="0"/>
              </a:rPr>
              <a:t>-Supporting services of road transport such as bus station services, parking services, services related to operating subways, bridges and highways</a:t>
            </a:r>
          </a:p>
          <a:p>
            <a:pPr algn="just">
              <a:buNone/>
            </a:pPr>
            <a:r>
              <a:rPr lang="en-US" sz="1600" dirty="0" smtClean="0">
                <a:latin typeface="Calibri" pitchFamily="34" charset="0"/>
              </a:rPr>
              <a:t>-Auxiliary services to road transport including cargo handling services, storage and warehousing services, freight transport agency services, inspection services, packing and unpacking services and freight forwarders services.</a:t>
            </a:r>
            <a:endParaRPr lang="en-US" sz="1600"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normAutofit/>
          </a:bodyPr>
          <a:lstStyle/>
          <a:p>
            <a:pPr>
              <a:buNone/>
            </a:pPr>
            <a:r>
              <a:rPr lang="en-US" sz="1800" dirty="0" smtClean="0">
                <a:latin typeface="Calibri" pitchFamily="34" charset="0"/>
              </a:rPr>
              <a:t>d. Clearance services in cases where such clearance is linked to any of the services provided for in Paragraph(c) of this Article.</a:t>
            </a:r>
          </a:p>
          <a:p>
            <a:pPr>
              <a:buNone/>
            </a:pPr>
            <a:endParaRPr lang="en-US" sz="1800" dirty="0" smtClean="0">
              <a:latin typeface="Calibri" pitchFamily="34" charset="0"/>
            </a:endParaRPr>
          </a:p>
          <a:p>
            <a:r>
              <a:rPr lang="en-US" sz="1800" b="1" dirty="0" smtClean="0">
                <a:latin typeface="Calibri" pitchFamily="34" charset="0"/>
              </a:rPr>
              <a:t>Article (4) </a:t>
            </a:r>
          </a:p>
          <a:p>
            <a:pPr>
              <a:buNone/>
            </a:pPr>
            <a:r>
              <a:rPr lang="en-US" sz="1800" dirty="0" smtClean="0">
                <a:latin typeface="Calibri" pitchFamily="34" charset="0"/>
              </a:rPr>
              <a:t>The Non-Jordanian investor ownership shall not exceed (49%) forty nine percent of the capital of any project in the following sectors and activities:</a:t>
            </a:r>
          </a:p>
          <a:p>
            <a:pPr>
              <a:buNone/>
            </a:pPr>
            <a:endParaRPr lang="en-US" sz="1800" dirty="0" smtClean="0">
              <a:latin typeface="Calibri" pitchFamily="34" charset="0"/>
            </a:endParaRPr>
          </a:p>
          <a:p>
            <a:r>
              <a:rPr lang="en-US" sz="1800" b="1" dirty="0" smtClean="0">
                <a:latin typeface="Calibri" pitchFamily="34" charset="0"/>
              </a:rPr>
              <a:t>Article(7)</a:t>
            </a:r>
          </a:p>
          <a:p>
            <a:pPr>
              <a:buNone/>
            </a:pPr>
            <a:r>
              <a:rPr lang="en-US" sz="1800" dirty="0" smtClean="0">
                <a:latin typeface="Calibri" pitchFamily="34" charset="0"/>
              </a:rPr>
              <a:t>Subject to the provisions of this Regulation, the non-Jordanian investment shall not be less than (JD50,000) or the equivalence thereof, with the exception of participating in public share holding companies.</a:t>
            </a:r>
          </a:p>
          <a:p>
            <a:pPr>
              <a:buNone/>
            </a:pPr>
            <a:endParaRPr lang="en-US" sz="1800" dirty="0" smtClean="0"/>
          </a:p>
          <a:p>
            <a:r>
              <a:rPr lang="en-US" sz="1800" b="1" dirty="0" smtClean="0">
                <a:latin typeface="Calibri" pitchFamily="34" charset="0"/>
              </a:rPr>
              <a:t>Article(8)</a:t>
            </a:r>
          </a:p>
          <a:p>
            <a:pPr>
              <a:buNone/>
            </a:pPr>
            <a:r>
              <a:rPr lang="en-US" sz="1800" dirty="0" smtClean="0">
                <a:latin typeface="Calibri" pitchFamily="34" charset="0"/>
              </a:rPr>
              <a:t>The Council of Ministers may upon the recommendation of the Higher Council for Investment Promotion permit the ownership or participation in big development projects that enjoy special importance for any non-Jordanian investor in higher percentages than is provided by this regulation and according to the percentage in the Council’s decision.</a:t>
            </a:r>
          </a:p>
          <a:p>
            <a:pPr>
              <a:buNone/>
            </a:pPr>
            <a:endParaRPr lang="en-US" sz="1800" dirty="0">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None/>
            </a:pPr>
            <a:endParaRPr lang="en-US" altLang="ko-KR" dirty="0" smtClean="0"/>
          </a:p>
          <a:p>
            <a:pPr algn="ctr">
              <a:buNone/>
            </a:pPr>
            <a:endParaRPr lang="en-US" altLang="ko-KR" dirty="0" smtClean="0"/>
          </a:p>
          <a:p>
            <a:pPr algn="ctr">
              <a:buNone/>
            </a:pPr>
            <a:r>
              <a:rPr lang="en-US" b="1" dirty="0" smtClean="0"/>
              <a:t>Good evening </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077200" cy="4800600"/>
          </a:xfrm>
        </p:spPr>
        <p:txBody>
          <a:bodyPr>
            <a:normAutofit fontScale="92500" lnSpcReduction="20000"/>
          </a:bodyPr>
          <a:lstStyle/>
          <a:p>
            <a:pPr algn="just"/>
            <a:endParaRPr lang="en-US" sz="3200" dirty="0" smtClean="0">
              <a:latin typeface="Calibri" pitchFamily="34" charset="0"/>
            </a:endParaRPr>
          </a:p>
          <a:p>
            <a:pPr algn="just"/>
            <a:r>
              <a:rPr lang="en-US" sz="2600" dirty="0" smtClean="0">
                <a:latin typeface="Calibri" pitchFamily="34" charset="0"/>
              </a:rPr>
              <a:t>Taxation can be considered as one of the most sensitive areas for the government and investors. It is important for the government because it is a primary source of domestic revenues and this fact should not be ignored by policy makers. As for investors, taxes can be an impediment to the success of businesses and can reduce profits. Thus, a successful tax system should strike a balance between its importance as a source of domestic revenues and its role in encouraging more investment.</a:t>
            </a:r>
          </a:p>
          <a:p>
            <a:pPr algn="just">
              <a:buNone/>
            </a:pPr>
            <a:endParaRPr lang="en-US" sz="2600" dirty="0" smtClean="0">
              <a:latin typeface="Calibri" pitchFamily="34" charset="0"/>
            </a:endParaRPr>
          </a:p>
          <a:p>
            <a:pPr algn="just"/>
            <a:r>
              <a:rPr lang="en-US" sz="2600" dirty="0" smtClean="0">
                <a:latin typeface="Calibri" pitchFamily="34" charset="0"/>
              </a:rPr>
              <a:t>The main Jordanian law dealing with taxes is the Income Tax Law, No. 57 of 1985. Several amendments have been issued since the law’s inception. In a major development, A new Income Tax  Law No. 34 of 2014 has been issued.</a:t>
            </a:r>
            <a:endParaRPr lang="en-US" sz="3200" dirty="0" smtClean="0">
              <a:latin typeface="Calibri" pitchFamily="34" charset="0"/>
            </a:endParaRPr>
          </a:p>
          <a:p>
            <a:pPr>
              <a:buNone/>
            </a:pPr>
            <a:endParaRPr lang="en-US" dirty="0"/>
          </a:p>
        </p:txBody>
      </p:sp>
      <p:sp>
        <p:nvSpPr>
          <p:cNvPr id="3" name="Title 2"/>
          <p:cNvSpPr>
            <a:spLocks noGrp="1"/>
          </p:cNvSpPr>
          <p:nvPr>
            <p:ph type="title"/>
          </p:nvPr>
        </p:nvSpPr>
        <p:spPr>
          <a:xfrm>
            <a:off x="457200" y="274638"/>
            <a:ext cx="8229600" cy="563562"/>
          </a:xfrm>
        </p:spPr>
        <p:txBody>
          <a:bodyPr>
            <a:normAutofit fontScale="90000"/>
          </a:bodyPr>
          <a:lstStyle/>
          <a:p>
            <a:pPr>
              <a:buFont typeface="Wingdings" pitchFamily="2" charset="2"/>
              <a:buChar char="v"/>
            </a:pPr>
            <a:r>
              <a:rPr lang="en-US" dirty="0" smtClean="0"/>
              <a:t> </a:t>
            </a:r>
            <a:r>
              <a:rPr lang="en-US" sz="3200" dirty="0" smtClean="0"/>
              <a:t>Tax System: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4800600"/>
          </a:xfrm>
        </p:spPr>
        <p:txBody>
          <a:bodyPr>
            <a:normAutofit fontScale="92500" lnSpcReduction="20000"/>
          </a:bodyPr>
          <a:lstStyle/>
          <a:p>
            <a:pPr algn="just"/>
            <a:r>
              <a:rPr lang="en-US" sz="2000" dirty="0" smtClean="0">
                <a:latin typeface="Calibri" pitchFamily="34" charset="0"/>
              </a:rPr>
              <a:t>According to law, income arising or deemed to be arising in Jordan shall be subject to tax. In order to determine a taxpayer's taxable income, all expenses wholly and exclusively made or incurred in the production of income during the year shall be deducted. Company expenditures on training, marketing, and research and development are tax exempt. Moreover, profits from the export of goods and services are totally exempted, with the exception of exports of phosphate, potash, fertilizers and other exports that are governed by trade protocols.</a:t>
            </a:r>
          </a:p>
          <a:p>
            <a:pPr algn="just"/>
            <a:endParaRPr lang="en-US" sz="2000" dirty="0" smtClean="0">
              <a:latin typeface="Calibri" pitchFamily="34" charset="0"/>
            </a:endParaRPr>
          </a:p>
          <a:p>
            <a:pPr algn="just"/>
            <a:r>
              <a:rPr lang="en-US" sz="2000" dirty="0" smtClean="0">
                <a:latin typeface="Calibri" pitchFamily="34" charset="0"/>
              </a:rPr>
              <a:t>Under the current law, taxpayers may determine their own fiscal year. Tax returns are to be filed with the Tax Department within four months after the end of the fiscal year. Taxpayers who pay their tax liability within the first month following the close of their fiscal year are entitled to a 6 percent discount on their taxes. Similarly, a 4 percent discount and 2 percent discount are available to taxpayers who pay their taxes during the second or third month, respectively, after the close of their fiscal year.</a:t>
            </a:r>
          </a:p>
          <a:p>
            <a:pPr algn="just">
              <a:buNone/>
            </a:pPr>
            <a:endParaRPr lang="en-US" sz="2000" dirty="0" smtClean="0">
              <a:latin typeface="Calibri" pitchFamily="34" charset="0"/>
            </a:endParaRPr>
          </a:p>
          <a:p>
            <a:pPr algn="just"/>
            <a:r>
              <a:rPr lang="en-US" sz="2000" dirty="0" smtClean="0">
                <a:latin typeface="Calibri" pitchFamily="34" charset="0"/>
              </a:rPr>
              <a:t>There are different types of taxes that affect people and businesses in Jordan. The table below briefly highlights the tax structure in Jordan.</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77500" lnSpcReduction="20000"/>
          </a:bodyPr>
          <a:lstStyle/>
          <a:p>
            <a:pPr algn="just"/>
            <a:r>
              <a:rPr lang="en-US" sz="2300" b="1" dirty="0" smtClean="0">
                <a:latin typeface="Calibri" pitchFamily="34" charset="0"/>
              </a:rPr>
              <a:t>The New Tax Law:</a:t>
            </a:r>
          </a:p>
          <a:p>
            <a:pPr algn="just">
              <a:buNone/>
            </a:pPr>
            <a:endParaRPr lang="en-US" sz="2300" b="1" dirty="0" smtClean="0">
              <a:latin typeface="Calibri" pitchFamily="34" charset="0"/>
            </a:endParaRPr>
          </a:p>
          <a:p>
            <a:pPr algn="just">
              <a:buNone/>
            </a:pPr>
            <a:r>
              <a:rPr lang="en-US" sz="2300" dirty="0" smtClean="0">
                <a:latin typeface="Calibri" pitchFamily="34" charset="0"/>
              </a:rPr>
              <a:t>	In 2014, a new income tax law has been issued by which nearly 85% of employees wages in the public and private sectors were exempted from income tax for those whose wages don't exceed 12,000 JD's/ year / person and 18,000 JD's for the main provider (for example: head of family) regardless of the number of family numbers.</a:t>
            </a:r>
          </a:p>
          <a:p>
            <a:pPr algn="just">
              <a:buFont typeface="Courier New" pitchFamily="49" charset="0"/>
              <a:buChar char="o"/>
            </a:pPr>
            <a:r>
              <a:rPr lang="en-US" sz="2300" dirty="0" smtClean="0">
                <a:latin typeface="Calibri" pitchFamily="34" charset="0"/>
              </a:rPr>
              <a:t>The tax percentages is 7% on any amount exceeds the first 12,000 and 14% on anything above that.</a:t>
            </a:r>
          </a:p>
          <a:p>
            <a:pPr algn="just">
              <a:buFont typeface="Courier New" pitchFamily="49" charset="0"/>
              <a:buChar char="o"/>
            </a:pPr>
            <a:r>
              <a:rPr lang="en-US" sz="2300" dirty="0" smtClean="0">
                <a:latin typeface="Calibri" pitchFamily="34" charset="0"/>
              </a:rPr>
              <a:t>As for the income corporate tax, the amount is as follows:</a:t>
            </a:r>
          </a:p>
          <a:p>
            <a:pPr algn="just">
              <a:buFont typeface="Wingdings" pitchFamily="2" charset="2"/>
              <a:buChar char="ü"/>
            </a:pPr>
            <a:r>
              <a:rPr lang="en-US" sz="2300" dirty="0" smtClean="0">
                <a:latin typeface="Calibri" pitchFamily="34" charset="0"/>
              </a:rPr>
              <a:t>35% on banks.</a:t>
            </a:r>
          </a:p>
          <a:p>
            <a:pPr algn="just">
              <a:buFont typeface="Wingdings" pitchFamily="2" charset="2"/>
              <a:buChar char="ü"/>
            </a:pPr>
            <a:r>
              <a:rPr lang="en-US" sz="2300" dirty="0" smtClean="0">
                <a:latin typeface="Calibri" pitchFamily="34" charset="0"/>
              </a:rPr>
              <a:t>24% on communication companies, mediation and financial exchange.</a:t>
            </a:r>
          </a:p>
          <a:p>
            <a:pPr algn="just">
              <a:buFont typeface="Wingdings" pitchFamily="2" charset="2"/>
              <a:buChar char="ü"/>
            </a:pPr>
            <a:r>
              <a:rPr lang="en-US" sz="2300" dirty="0" smtClean="0">
                <a:latin typeface="Calibri" pitchFamily="34" charset="0"/>
              </a:rPr>
              <a:t>14% on rest types of companies including industrial </a:t>
            </a:r>
            <a:r>
              <a:rPr lang="en-US" sz="2300" dirty="0">
                <a:latin typeface="Calibri" pitchFamily="34" charset="0"/>
              </a:rPr>
              <a:t>s</a:t>
            </a:r>
            <a:r>
              <a:rPr lang="en-US" sz="2300" dirty="0" smtClean="0">
                <a:latin typeface="Calibri" pitchFamily="34" charset="0"/>
              </a:rPr>
              <a:t>ector.</a:t>
            </a:r>
          </a:p>
          <a:p>
            <a:pPr algn="just"/>
            <a:endParaRPr lang="en-US" sz="2300" dirty="0" smtClean="0">
              <a:latin typeface="Calibri" pitchFamily="34" charset="0"/>
            </a:endParaRPr>
          </a:p>
          <a:p>
            <a:pPr algn="just"/>
            <a:r>
              <a:rPr lang="en-US" sz="2300" b="1" dirty="0" smtClean="0">
                <a:latin typeface="Calibri" pitchFamily="34" charset="0"/>
              </a:rPr>
              <a:t>Treaties For The Prevention Of Double Taxation:</a:t>
            </a:r>
          </a:p>
          <a:p>
            <a:pPr algn="just">
              <a:buFont typeface="Courier New" pitchFamily="49" charset="0"/>
              <a:buChar char="o"/>
            </a:pPr>
            <a:r>
              <a:rPr lang="en-US" sz="2300" b="1" dirty="0" smtClean="0">
                <a:latin typeface="Calibri" pitchFamily="34" charset="0"/>
              </a:rPr>
              <a:t>Arab Countries:</a:t>
            </a:r>
            <a:r>
              <a:rPr lang="en-US" sz="2300" dirty="0" smtClean="0">
                <a:latin typeface="Calibri" pitchFamily="34" charset="0"/>
              </a:rPr>
              <a:t> Algeria, Bahrain, Egypt, Kuwait, Lebanon, Morocco, Oman, Syria, Tunisia, and Yemen.</a:t>
            </a:r>
          </a:p>
          <a:p>
            <a:pPr algn="just">
              <a:buFont typeface="Courier New" pitchFamily="49" charset="0"/>
              <a:buChar char="o"/>
            </a:pPr>
            <a:r>
              <a:rPr lang="en-US" sz="2300" dirty="0" smtClean="0">
                <a:latin typeface="Calibri" pitchFamily="34" charset="0"/>
              </a:rPr>
              <a:t/>
            </a:r>
            <a:br>
              <a:rPr lang="en-US" sz="2300" dirty="0" smtClean="0">
                <a:latin typeface="Calibri" pitchFamily="34" charset="0"/>
              </a:rPr>
            </a:br>
            <a:r>
              <a:rPr lang="en-US" sz="2300" b="1" dirty="0" smtClean="0">
                <a:latin typeface="Calibri" pitchFamily="34" charset="0"/>
              </a:rPr>
              <a:t>Non-Arab Countries</a:t>
            </a:r>
            <a:r>
              <a:rPr lang="en-US" sz="2300" dirty="0" smtClean="0">
                <a:latin typeface="Calibri" pitchFamily="34" charset="0"/>
              </a:rPr>
              <a:t>: Azerbaijan, Bulgaria, Canada, Croatia, France, Holland, India, Indonesia, Iran, Malaysia, Pakistan,  Poland, Romania, South Korea, Turkey, United Kingdom and Ukraine.</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rmAutofit/>
          </a:bodyPr>
          <a:lstStyle/>
          <a:p>
            <a:pPr>
              <a:buNone/>
            </a:pPr>
            <a:r>
              <a:rPr lang="en-US" sz="1800" dirty="0" smtClean="0">
                <a:latin typeface="Calibri" pitchFamily="34" charset="0"/>
              </a:rPr>
              <a:t> </a:t>
            </a:r>
          </a:p>
          <a:p>
            <a:pPr>
              <a:buFont typeface="Wingdings" pitchFamily="2" charset="2"/>
              <a:buChar char="Ø"/>
            </a:pPr>
            <a:endParaRPr lang="en-US" sz="1800" dirty="0" smtClean="0">
              <a:latin typeface="Calibri" pitchFamily="34" charset="0"/>
            </a:endParaRPr>
          </a:p>
          <a:p>
            <a:pPr>
              <a:buNone/>
            </a:pPr>
            <a:endParaRPr lang="en-US" sz="1800" dirty="0" smtClean="0">
              <a:latin typeface="Calibri" pitchFamily="34" charset="0"/>
            </a:endParaRPr>
          </a:p>
        </p:txBody>
      </p:sp>
      <p:sp>
        <p:nvSpPr>
          <p:cNvPr id="3" name="Title 2"/>
          <p:cNvSpPr>
            <a:spLocks noGrp="1"/>
          </p:cNvSpPr>
          <p:nvPr>
            <p:ph type="title"/>
          </p:nvPr>
        </p:nvSpPr>
        <p:spPr>
          <a:xfrm>
            <a:off x="457200" y="274638"/>
            <a:ext cx="8229600" cy="792162"/>
          </a:xfrm>
        </p:spPr>
        <p:txBody>
          <a:bodyPr>
            <a:normAutofit fontScale="90000"/>
          </a:bodyPr>
          <a:lstStyle/>
          <a:p>
            <a:pPr>
              <a:buFont typeface="Wingdings" pitchFamily="2" charset="2"/>
              <a:buChar char="v"/>
            </a:pPr>
            <a:r>
              <a:rPr lang="en-US" sz="3200" dirty="0" smtClean="0"/>
              <a:t>Taxes under the Development Areas Law:</a:t>
            </a:r>
            <a:endParaRPr lang="en-US" sz="2900" dirty="0" smtClean="0"/>
          </a:p>
        </p:txBody>
      </p:sp>
      <p:graphicFrame>
        <p:nvGraphicFramePr>
          <p:cNvPr id="4" name="Table 3"/>
          <p:cNvGraphicFramePr>
            <a:graphicFrameLocks noGrp="1"/>
          </p:cNvGraphicFramePr>
          <p:nvPr/>
        </p:nvGraphicFramePr>
        <p:xfrm>
          <a:off x="685800" y="1295400"/>
          <a:ext cx="7543800" cy="4602480"/>
        </p:xfrm>
        <a:graphic>
          <a:graphicData uri="http://schemas.openxmlformats.org/drawingml/2006/table">
            <a:tbl>
              <a:tblPr firstRow="1" bandRow="1">
                <a:tableStyleId>{5C22544A-7EE6-4342-B048-85BDC9FD1C3A}</a:tableStyleId>
              </a:tblPr>
              <a:tblGrid>
                <a:gridCol w="2514600"/>
                <a:gridCol w="2514600"/>
                <a:gridCol w="2514600"/>
              </a:tblGrid>
              <a:tr h="0">
                <a:tc>
                  <a:txBody>
                    <a:bodyPr/>
                    <a:lstStyle/>
                    <a:p>
                      <a:r>
                        <a:rPr lang="en-US" sz="1600" dirty="0" smtClean="0">
                          <a:solidFill>
                            <a:schemeClr val="tx1"/>
                          </a:solidFill>
                          <a:latin typeface="Calibri" pitchFamily="34" charset="0"/>
                        </a:rPr>
                        <a:t>Income Tax</a:t>
                      </a:r>
                      <a:endParaRPr lang="en-US" sz="1600" dirty="0">
                        <a:solidFill>
                          <a:schemeClr val="tx1"/>
                        </a:solidFill>
                        <a:latin typeface="Calibri" pitchFamily="34" charset="0"/>
                      </a:endParaRPr>
                    </a:p>
                  </a:txBody>
                  <a:tcPr/>
                </a:tc>
                <a:tc>
                  <a:txBody>
                    <a:bodyPr/>
                    <a:lstStyle/>
                    <a:p>
                      <a:r>
                        <a:rPr lang="en-US" sz="1600" dirty="0" smtClean="0">
                          <a:solidFill>
                            <a:schemeClr val="tx1"/>
                          </a:solidFill>
                          <a:latin typeface="Calibri" pitchFamily="34" charset="0"/>
                        </a:rPr>
                        <a:t>5%</a:t>
                      </a:r>
                      <a:endParaRPr lang="en-US" sz="1600" dirty="0">
                        <a:solidFill>
                          <a:schemeClr val="tx1"/>
                        </a:solidFill>
                        <a:latin typeface="Calibri" pitchFamily="34" charset="0"/>
                      </a:endParaRPr>
                    </a:p>
                  </a:txBody>
                  <a:tcPr/>
                </a:tc>
                <a:tc>
                  <a:txBody>
                    <a:bodyPr/>
                    <a:lstStyle/>
                    <a:p>
                      <a:r>
                        <a:rPr lang="en-US" sz="1600" dirty="0" smtClean="0">
                          <a:solidFill>
                            <a:schemeClr val="tx1"/>
                          </a:solidFill>
                          <a:latin typeface="Calibri" pitchFamily="34" charset="0"/>
                        </a:rPr>
                        <a:t>On all taxable income from activities within the Area</a:t>
                      </a:r>
                      <a:endParaRPr lang="en-US" sz="1600" dirty="0">
                        <a:solidFill>
                          <a:schemeClr val="tx1"/>
                        </a:solidFill>
                        <a:latin typeface="Calibri" pitchFamily="34" charset="0"/>
                      </a:endParaRPr>
                    </a:p>
                  </a:txBody>
                  <a:tcPr/>
                </a:tc>
              </a:tr>
              <a:tr h="0">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Sales Tax</a:t>
                      </a:r>
                    </a:p>
                  </a:txBody>
                  <a:tcPr/>
                </a:tc>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0%</a:t>
                      </a:r>
                    </a:p>
                  </a:txBody>
                  <a:tcPr/>
                </a:tc>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On goods sold into (or within) the Development Area for use in economic activities</a:t>
                      </a:r>
                    </a:p>
                  </a:txBody>
                  <a:tcPr/>
                </a:tc>
              </a:tr>
              <a:tr h="0">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Import Duties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chemeClr val="tx1"/>
                          </a:solidFill>
                          <a:latin typeface="Calibri" pitchFamily="34" charset="0"/>
                          <a:ea typeface="+mn-ea"/>
                          <a:cs typeface="+mn-cs"/>
                        </a:rPr>
                        <a:t>0%</a:t>
                      </a:r>
                    </a:p>
                    <a:p>
                      <a:pPr marL="0" algn="l" rtl="0" eaLnBrk="1" latinLnBrk="0" hangingPunct="1"/>
                      <a:endParaRPr kumimoji="0" lang="en-US" sz="1600" b="1" kern="1200" dirty="0" smtClean="0">
                        <a:solidFill>
                          <a:schemeClr val="tx1"/>
                        </a:solidFill>
                        <a:latin typeface="Calibri" pitchFamily="34" charset="0"/>
                        <a:ea typeface="+mn-ea"/>
                        <a:cs typeface="+mn-cs"/>
                      </a:endParaRPr>
                    </a:p>
                  </a:txBody>
                  <a:tcPr/>
                </a:tc>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On all materials, instruments, machines, etc to be used in establishing, constructing and equipping an enterprise in the Area</a:t>
                      </a:r>
                    </a:p>
                  </a:txBody>
                  <a:tcPr/>
                </a:tc>
              </a:tr>
              <a:tr h="0">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Social Services Tax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smtClean="0">
                          <a:solidFill>
                            <a:schemeClr val="tx1"/>
                          </a:solidFill>
                          <a:latin typeface="Calibri" pitchFamily="34" charset="0"/>
                          <a:ea typeface="+mn-ea"/>
                          <a:cs typeface="+mn-cs"/>
                        </a:rPr>
                        <a:t>0%</a:t>
                      </a:r>
                      <a:endParaRPr kumimoji="0" lang="en-US" sz="1600" b="1" kern="1200" dirty="0" smtClean="0">
                        <a:solidFill>
                          <a:schemeClr val="tx1"/>
                        </a:solidFill>
                        <a:latin typeface="Calibri" pitchFamily="34" charset="0"/>
                        <a:ea typeface="+mn-ea"/>
                        <a:cs typeface="+mn-cs"/>
                      </a:endParaRPr>
                    </a:p>
                  </a:txBody>
                  <a:tcPr/>
                </a:tc>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On all income accrued within the Area or outside the Kingdom</a:t>
                      </a:r>
                    </a:p>
                  </a:txBody>
                  <a:tcPr/>
                </a:tc>
              </a:tr>
              <a:tr h="0">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Dividends Tax</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chemeClr val="tx1"/>
                          </a:solidFill>
                          <a:latin typeface="Calibri" pitchFamily="34" charset="0"/>
                          <a:ea typeface="+mn-ea"/>
                          <a:cs typeface="+mn-cs"/>
                        </a:rPr>
                        <a:t>0%</a:t>
                      </a:r>
                    </a:p>
                  </a:txBody>
                  <a:tcPr/>
                </a:tc>
                <a:tc>
                  <a:txBody>
                    <a:bodyPr/>
                    <a:lstStyle/>
                    <a:p>
                      <a:pPr marL="0" algn="l" rtl="0" eaLnBrk="1" latinLnBrk="0" hangingPunct="1"/>
                      <a:r>
                        <a:rPr kumimoji="0" lang="en-US" sz="1600" b="1" kern="1200" dirty="0" smtClean="0">
                          <a:solidFill>
                            <a:schemeClr val="tx1"/>
                          </a:solidFill>
                          <a:latin typeface="Calibri" pitchFamily="34" charset="0"/>
                          <a:ea typeface="+mn-ea"/>
                          <a:cs typeface="+mn-cs"/>
                        </a:rPr>
                        <a:t>On all income accrued within the Area or outside the Kingdom</a:t>
                      </a: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fontScale="92500" lnSpcReduction="10000"/>
          </a:bodyPr>
          <a:lstStyle/>
          <a:p>
            <a:pPr marL="624078" indent="-514350" algn="just">
              <a:buAutoNum type="romanUcPeriod"/>
            </a:pPr>
            <a:r>
              <a:rPr lang="en-US" sz="2000" b="1" dirty="0" smtClean="0">
                <a:latin typeface="Calibri" pitchFamily="34" charset="0"/>
              </a:rPr>
              <a:t>Hiring:</a:t>
            </a:r>
          </a:p>
          <a:p>
            <a:pPr algn="just"/>
            <a:r>
              <a:rPr lang="en-US" sz="2100" dirty="0" smtClean="0">
                <a:latin typeface="Calibri" pitchFamily="34" charset="0"/>
              </a:rPr>
              <a:t>Pursuant to the Jordanian Labor Law No. 8 of 1996  “the law ”Article 12 (A) and (b), employers are not allowed to hire any non-Jordanian employees unless they obtained the consent of the Minister of Labor or his delegate. Hiring foreign employees shall be limited to cases were the work requires an experience and efficiency that are not available from Jordanian employees or the available number of employees is not sufficient to meet the demand. Priority shall be given to the Arab experts, technicians, and employees. The non-Jordanian employers shall procure employment permission from the Minister or his delegate to that effect before calling upon or hiring the non-Jordanian employees. The hiring term shall be not more than one year renewable.</a:t>
            </a:r>
          </a:p>
          <a:p>
            <a:pPr algn="just"/>
            <a:r>
              <a:rPr lang="en-US" sz="2000" dirty="0" smtClean="0">
                <a:latin typeface="Calibri" pitchFamily="34" charset="0"/>
              </a:rPr>
              <a:t>In the case number 3705/2004, the Jordanian Court of Cassation decided that if the employer fails to obtain work permission from the Ministry for its employees, that shall not affect in any way the validity of the employment contract, and the employees will still be entitled to all their legal rights related to the employment contract.</a:t>
            </a:r>
          </a:p>
          <a:p>
            <a:endParaRPr lang="en-US" dirty="0"/>
          </a:p>
        </p:txBody>
      </p:sp>
      <p:sp>
        <p:nvSpPr>
          <p:cNvPr id="3" name="Title 2"/>
          <p:cNvSpPr>
            <a:spLocks noGrp="1"/>
          </p:cNvSpPr>
          <p:nvPr>
            <p:ph type="title"/>
          </p:nvPr>
        </p:nvSpPr>
        <p:spPr>
          <a:xfrm>
            <a:off x="457200" y="274638"/>
            <a:ext cx="8229600" cy="639762"/>
          </a:xfrm>
        </p:spPr>
        <p:txBody>
          <a:bodyPr>
            <a:normAutofit fontScale="90000"/>
          </a:bodyPr>
          <a:lstStyle/>
          <a:p>
            <a:pPr>
              <a:buFont typeface="Wingdings" pitchFamily="2" charset="2"/>
              <a:buChar char="v"/>
            </a:pPr>
            <a:r>
              <a:rPr lang="en-US" sz="2800" dirty="0" smtClean="0"/>
              <a:t>Labor and Employment</a:t>
            </a:r>
            <a:r>
              <a:rPr lang="en-US" dirty="0" smtClean="0"/>
              <a: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457200"/>
            <a:ext cx="8534400" cy="5550091"/>
          </a:xfrm>
        </p:spPr>
        <p:txBody>
          <a:bodyPr>
            <a:normAutofit fontScale="92500" lnSpcReduction="20000"/>
          </a:bodyPr>
          <a:lstStyle/>
          <a:p>
            <a:pPr marL="681228" indent="-571500">
              <a:buNone/>
            </a:pPr>
            <a:r>
              <a:rPr lang="en-US" sz="1900" b="1" dirty="0" smtClean="0">
                <a:latin typeface="Calibri" pitchFamily="34" charset="0"/>
              </a:rPr>
              <a:t>II. Use of Employment Contracts:</a:t>
            </a:r>
          </a:p>
          <a:p>
            <a:pPr marL="681228" indent="-571500" algn="just">
              <a:buNone/>
            </a:pPr>
            <a:endParaRPr lang="en-US" sz="1900" b="1" dirty="0" smtClean="0">
              <a:latin typeface="Calibri" pitchFamily="34" charset="0"/>
            </a:endParaRPr>
          </a:p>
          <a:p>
            <a:pPr algn="just"/>
            <a:r>
              <a:rPr lang="en-US" sz="2100" dirty="0" smtClean="0">
                <a:latin typeface="Calibri" pitchFamily="34" charset="0"/>
              </a:rPr>
              <a:t>According to the Jordanian Labor Law, the labor contract has to be written in Arabic language and shall be made in two copies; each party to the contract shall keep a copy of it. If the labor contract is not made in writing, the employee is entitled to use all legal means to prove his or her rights.  If the employee was hired for an unlimited period, he or she shall remain on duty until the service expires pursuant to the provisions of the current Labor Law. And if the employee was hired for a specific term or period, his or her recruitment shall be for such specified period and shall automatically expire upon the expiry of such period or term. If the parties continue with the labor contract after it has already expired, that should be legally considered as a renewal to the labor contract for an unlimited term as of the first hiring.</a:t>
            </a:r>
          </a:p>
          <a:p>
            <a:pPr marL="681228" indent="-571500" algn="just">
              <a:buNone/>
            </a:pPr>
            <a:endParaRPr lang="en-US" sz="1900" dirty="0" smtClean="0">
              <a:latin typeface="Calibri" pitchFamily="34" charset="0"/>
            </a:endParaRPr>
          </a:p>
          <a:p>
            <a:pPr algn="just"/>
            <a:r>
              <a:rPr lang="en-US" sz="2100" dirty="0" smtClean="0">
                <a:latin typeface="Calibri" pitchFamily="34" charset="0"/>
              </a:rPr>
              <a:t>Under the Jordanian Labor Law, an employee who is contracted to work as: ("on per item or piece of work produced basis") is deemed as being hired to work for an unlimited period or term. Employees who are performing contracting work are entitled to directly file a case against the project owner to claim their entitlements due on the contractor, and that such payable entitlements should not exceed the amount that the contractor is entitled to receive from the project owner at the time the case or claim is filed before the court.     </a:t>
            </a:r>
          </a:p>
          <a:p>
            <a:pPr marL="681228" indent="-571500" algn="just">
              <a:buNone/>
            </a:pPr>
            <a:endParaRPr lang="en-US" sz="1900" dirty="0" smtClean="0">
              <a:latin typeface="Calibri" pitchFamily="34" charset="0"/>
            </a:endParaRPr>
          </a:p>
          <a:p>
            <a:pPr marL="681228" indent="-571500">
              <a:buNone/>
            </a:pPr>
            <a:endParaRPr lang="en-US" sz="1900" b="1" dirty="0" smtClean="0">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533400"/>
            <a:ext cx="8229600" cy="5473891"/>
          </a:xfrm>
        </p:spPr>
        <p:txBody>
          <a:bodyPr>
            <a:normAutofit fontScale="77500" lnSpcReduction="20000"/>
          </a:bodyPr>
          <a:lstStyle/>
          <a:p>
            <a:pPr marL="681228" indent="-571500" algn="just">
              <a:buNone/>
            </a:pPr>
            <a:r>
              <a:rPr lang="en-US" sz="2300" b="1" dirty="0" smtClean="0">
                <a:latin typeface="Calibri" pitchFamily="34" charset="0"/>
              </a:rPr>
              <a:t>III. Employer or business owner change:</a:t>
            </a:r>
          </a:p>
          <a:p>
            <a:pPr algn="just">
              <a:lnSpc>
                <a:spcPct val="120000"/>
              </a:lnSpc>
            </a:pPr>
            <a:r>
              <a:rPr lang="en-US" sz="2200" dirty="0" smtClean="0">
                <a:latin typeface="Calibri" pitchFamily="34" charset="0"/>
              </a:rPr>
              <a:t>Regardless of employer or business owner change due to sale, inheritance, or merger, or for any other reason, the contract of labor stands, stays in force, and remains applicable. The original or former employer or business owner, along with the new employer, remain jointly liable for a period of six months in relation to performance of obligations resulting from the labor contract prior to the change of employer. After the expiry of six months, the new employer or business owner will be solely liable for any obligation resulting from the labor contract.  </a:t>
            </a:r>
          </a:p>
          <a:p>
            <a:pPr algn="just">
              <a:lnSpc>
                <a:spcPct val="80000"/>
              </a:lnSpc>
              <a:buNone/>
            </a:pPr>
            <a:r>
              <a:rPr lang="en-US" sz="2200" dirty="0" smtClean="0">
                <a:latin typeface="Calibri" pitchFamily="34" charset="0"/>
              </a:rPr>
              <a:t>   </a:t>
            </a:r>
          </a:p>
          <a:p>
            <a:pPr marL="681228" indent="-571500" algn="just">
              <a:buNone/>
            </a:pPr>
            <a:r>
              <a:rPr lang="en-US" sz="2300" b="1" dirty="0" smtClean="0">
                <a:latin typeface="Calibri" pitchFamily="34" charset="0"/>
              </a:rPr>
              <a:t>IV. Termination Issues:</a:t>
            </a:r>
          </a:p>
          <a:p>
            <a:pPr algn="just"/>
            <a:r>
              <a:rPr lang="en-US" sz="2200" dirty="0" smtClean="0">
                <a:latin typeface="Calibri" pitchFamily="34" charset="0"/>
              </a:rPr>
              <a:t>According to Article 21 of the Jordanian Labor Law the contract of labor can be terminated in the following ways:</a:t>
            </a:r>
          </a:p>
          <a:p>
            <a:pPr algn="just">
              <a:buNone/>
            </a:pPr>
            <a:r>
              <a:rPr lang="en-US" sz="2200" dirty="0" smtClean="0">
                <a:latin typeface="Calibri" pitchFamily="34" charset="0"/>
              </a:rPr>
              <a:t>•By mutual consent of the parties. </a:t>
            </a:r>
          </a:p>
          <a:p>
            <a:pPr algn="just">
              <a:buNone/>
            </a:pPr>
            <a:r>
              <a:rPr lang="en-US" sz="2200" dirty="0" smtClean="0">
                <a:latin typeface="Calibri" pitchFamily="34" charset="0"/>
              </a:rPr>
              <a:t>•If the period of the contract of labor expired, or the assigned work is completed.</a:t>
            </a:r>
          </a:p>
          <a:p>
            <a:pPr algn="just">
              <a:buNone/>
            </a:pPr>
            <a:r>
              <a:rPr lang="en-US" sz="2200" dirty="0" smtClean="0">
                <a:latin typeface="Calibri" pitchFamily="34" charset="0"/>
              </a:rPr>
              <a:t>•If the employee dies or suffers a sickness or a disability that rendered him or her incapable of doing the work, provided that such medical disability shall be proven by a medical report issued by the relevant and competent medical authority.     </a:t>
            </a:r>
          </a:p>
          <a:p>
            <a:pPr algn="just">
              <a:buNone/>
            </a:pPr>
            <a:endParaRPr lang="en-US" sz="2200" dirty="0" smtClean="0">
              <a:latin typeface="Calibri" pitchFamily="34" charset="0"/>
            </a:endParaRPr>
          </a:p>
          <a:p>
            <a:pPr algn="just"/>
            <a:r>
              <a:rPr lang="en-US" sz="2200" dirty="0" smtClean="0">
                <a:latin typeface="Calibri" pitchFamily="34" charset="0"/>
              </a:rPr>
              <a:t>According to Article 22 of the Jordanian Labor Law, the contract of labor does not expire upon the death of the employer unless the personality or the character of the employer is considered or forms a factor in the contract. </a:t>
            </a:r>
          </a:p>
          <a:p>
            <a:pPr marL="681228" indent="-571500">
              <a:buFont typeface="+mj-lt"/>
              <a:buAutoNum type="romanUcPeriod"/>
            </a:pPr>
            <a:endParaRPr lang="en-US" sz="1900" b="1" dirty="0" smtClean="0">
              <a:latin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fontScale="77500" lnSpcReduction="20000"/>
          </a:bodyPr>
          <a:lstStyle/>
          <a:p>
            <a:pPr>
              <a:buNone/>
            </a:pPr>
            <a:r>
              <a:rPr lang="en-US" sz="2300" b="1" dirty="0" smtClean="0">
                <a:latin typeface="Calibri" pitchFamily="34" charset="0"/>
              </a:rPr>
              <a:t>VI. Termination without notice:</a:t>
            </a:r>
          </a:p>
          <a:p>
            <a:endParaRPr lang="en-US" sz="1800" b="1" dirty="0" smtClean="0">
              <a:latin typeface="Calibri" pitchFamily="34" charset="0"/>
            </a:endParaRPr>
          </a:p>
          <a:p>
            <a:pPr algn="just">
              <a:buNone/>
            </a:pPr>
            <a:r>
              <a:rPr lang="en-US" sz="1800" dirty="0" smtClean="0"/>
              <a:t>According to Article 28 of the Jordanian Labor Law, the employer may dismiss the employee without notice in any of the following cases: </a:t>
            </a:r>
          </a:p>
          <a:p>
            <a:pPr algn="just">
              <a:buFont typeface="Wingdings" pitchFamily="2" charset="2"/>
              <a:buChar char="Ø"/>
            </a:pPr>
            <a:r>
              <a:rPr lang="en-US" sz="1800" dirty="0" smtClean="0"/>
              <a:t>If the employee, falsely, assumed the identity or the character of another person, or produced forged documents or certificates in order to obtain a personal benefit, for him- or herself, or to harm others.</a:t>
            </a:r>
          </a:p>
          <a:p>
            <a:pPr algn="just">
              <a:buFont typeface="Wingdings" pitchFamily="2" charset="2"/>
              <a:buChar char="Ø"/>
            </a:pPr>
            <a:r>
              <a:rPr lang="en-US" sz="1800" dirty="0" smtClean="0"/>
              <a:t>If the employee failed to perform his or her work duties as indicated in the contract of labor.</a:t>
            </a:r>
          </a:p>
          <a:p>
            <a:pPr algn="just">
              <a:buFont typeface="Wingdings" pitchFamily="2" charset="2"/>
              <a:buChar char="Ø"/>
            </a:pPr>
            <a:r>
              <a:rPr lang="en-US" sz="1800" dirty="0" smtClean="0"/>
              <a:t>If the employee committed a mistake or error that caused a gross material loss to the employer, provided that the employer shall inform the relevant authority or authorities about the incident within five days of knowing about its occurrence.</a:t>
            </a:r>
          </a:p>
          <a:p>
            <a:pPr algn="just">
              <a:buFont typeface="Wingdings" pitchFamily="2" charset="2"/>
              <a:buChar char="Ø"/>
            </a:pPr>
            <a:r>
              <a:rPr lang="en-US" sz="1800" dirty="0" smtClean="0"/>
              <a:t>If the employee breached the internal rules and regulations of the organization, including occupational health and safety regulations for workers and employers, provided that the employee previously had been warned twice in writing.</a:t>
            </a:r>
          </a:p>
          <a:p>
            <a:pPr algn="just">
              <a:buFont typeface="Wingdings" pitchFamily="2" charset="2"/>
              <a:buChar char="Ø"/>
            </a:pPr>
            <a:r>
              <a:rPr lang="en-US" sz="1800" dirty="0" smtClean="0"/>
              <a:t>If the employee was absent from work, without legitimate reason, for more than 20 discontinuous days in one year or more than 10 consecutive days, provided that, prior to termination, the employee has to be served a written warning sent by registered mail to the employee's address and published once in one of the local daily news papers.</a:t>
            </a:r>
          </a:p>
          <a:p>
            <a:pPr algn="just">
              <a:buFont typeface="Wingdings" pitchFamily="2" charset="2"/>
              <a:buChar char="Ø"/>
            </a:pPr>
            <a:r>
              <a:rPr lang="en-US" sz="1800" dirty="0" smtClean="0"/>
              <a:t>If the employee disclosed any work secrets.</a:t>
            </a:r>
          </a:p>
          <a:p>
            <a:pPr algn="just">
              <a:buFont typeface="Wingdings" pitchFamily="2" charset="2"/>
              <a:buChar char="Ø"/>
            </a:pPr>
            <a:r>
              <a:rPr lang="en-US" sz="1800" dirty="0" smtClean="0"/>
              <a:t>If the employee was convicted by a court of law with a felony or offence related to honor or public morals.</a:t>
            </a:r>
          </a:p>
          <a:p>
            <a:pPr algn="just">
              <a:buFont typeface="Wingdings" pitchFamily="2" charset="2"/>
              <a:buChar char="Ø"/>
            </a:pPr>
            <a:r>
              <a:rPr lang="en-US" sz="1800" dirty="0" smtClean="0"/>
              <a:t>If the employee was found in an obvious state of drunkenness or under the influence of a toxic drug or any narcotic substance during work that affects the brain, or committed an act that violates the public morals in the workplace.</a:t>
            </a:r>
          </a:p>
          <a:p>
            <a:pPr algn="just">
              <a:buFont typeface="Wingdings" pitchFamily="2" charset="2"/>
              <a:buChar char="Ø"/>
            </a:pPr>
            <a:r>
              <a:rPr lang="en-US" sz="1800" dirty="0" smtClean="0"/>
              <a:t>If the employee commits an assault (including a physical assault or an insult) against the employer, or a manager, or any of his or her superiors at work, or against another worker, or any other person during work or as a result of work performed. </a:t>
            </a:r>
          </a:p>
          <a:p>
            <a:endParaRPr lang="en-US" sz="1800" b="1" dirty="0" smtClean="0">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The government deals with the required </a:t>
            </a:r>
            <a:r>
              <a:rPr lang="en-US" dirty="0"/>
              <a:t>energy supply, for sustainable development, with the least cost and best quality through development and implementation of proper policies, legislation and programs</a:t>
            </a:r>
            <a:r>
              <a:rPr lang="en-US" dirty="0" smtClean="0"/>
              <a:t>.</a:t>
            </a:r>
          </a:p>
          <a:p>
            <a:r>
              <a:rPr lang="en-US" dirty="0" smtClean="0"/>
              <a:t>Diversify </a:t>
            </a:r>
            <a:r>
              <a:rPr lang="en-US" dirty="0"/>
              <a:t>the sources and kinds of energy.</a:t>
            </a:r>
          </a:p>
          <a:p>
            <a:r>
              <a:rPr lang="en-US" dirty="0" smtClean="0"/>
              <a:t>Develop </a:t>
            </a:r>
            <a:r>
              <a:rPr lang="en-US" dirty="0"/>
              <a:t>and utilize the local conventional and renewable sources of energy, oil, shale, and uranium.</a:t>
            </a:r>
          </a:p>
          <a:p>
            <a:r>
              <a:rPr lang="en-US" dirty="0" smtClean="0"/>
              <a:t>Liberalizing </a:t>
            </a:r>
            <a:r>
              <a:rPr lang="en-US" dirty="0"/>
              <a:t>the energy market and open it for the competition.</a:t>
            </a:r>
          </a:p>
          <a:p>
            <a:r>
              <a:rPr lang="en-US" dirty="0" smtClean="0"/>
              <a:t>Create </a:t>
            </a:r>
            <a:r>
              <a:rPr lang="en-US" dirty="0"/>
              <a:t>opportunities for the private sector and encourage this sector to invest in the infrastructure projects of the energy sector.</a:t>
            </a:r>
          </a:p>
          <a:p>
            <a:r>
              <a:rPr lang="en-US" dirty="0" smtClean="0"/>
              <a:t>Reinforce </a:t>
            </a:r>
            <a:r>
              <a:rPr lang="en-US" dirty="0"/>
              <a:t>the regional energy grid projects and maximize the benefits thereof.</a:t>
            </a:r>
          </a:p>
          <a:p>
            <a:r>
              <a:rPr lang="en-US" dirty="0" smtClean="0"/>
              <a:t>Rationalize </a:t>
            </a:r>
            <a:r>
              <a:rPr lang="en-US" dirty="0"/>
              <a:t>energy consumption in all the sector and improve their </a:t>
            </a:r>
            <a:r>
              <a:rPr lang="en-US" dirty="0" smtClean="0"/>
              <a:t>efficiency</a:t>
            </a:r>
          </a:p>
          <a:p>
            <a:r>
              <a:rPr lang="en-US" dirty="0" smtClean="0"/>
              <a:t>At the recent World Economic Forum 2015, </a:t>
            </a:r>
            <a:r>
              <a:rPr lang="en-US" dirty="0"/>
              <a:t>t</a:t>
            </a:r>
            <a:r>
              <a:rPr lang="en-US" dirty="0" smtClean="0"/>
              <a:t>he Government of Jordan plans </a:t>
            </a:r>
            <a:r>
              <a:rPr lang="en-US" dirty="0"/>
              <a:t>to increase the renewable energy ratio of the energy mix to 10 percent by 2020. </a:t>
            </a:r>
            <a:r>
              <a:rPr lang="en-US" dirty="0" smtClean="0"/>
              <a:t>In addition the Kingdom </a:t>
            </a:r>
            <a:r>
              <a:rPr lang="en-US" dirty="0"/>
              <a:t>is also investing in oil shale projects to diversify its energy resources.</a:t>
            </a:r>
            <a:endParaRPr lang="en-US" dirty="0"/>
          </a:p>
          <a:p>
            <a:endParaRPr lang="en-US" dirty="0"/>
          </a:p>
        </p:txBody>
      </p:sp>
      <p:sp>
        <p:nvSpPr>
          <p:cNvPr id="3" name="Title 2"/>
          <p:cNvSpPr>
            <a:spLocks noGrp="1"/>
          </p:cNvSpPr>
          <p:nvPr>
            <p:ph type="title"/>
          </p:nvPr>
        </p:nvSpPr>
        <p:spPr/>
        <p:txBody>
          <a:bodyPr/>
          <a:lstStyle/>
          <a:p>
            <a:pPr marL="571500" indent="-571500">
              <a:buFont typeface="Wingdings" panose="05000000000000000000" pitchFamily="2" charset="2"/>
              <a:buChar char="v"/>
            </a:pPr>
            <a:r>
              <a:rPr lang="en-US" dirty="0" smtClean="0"/>
              <a:t>Renewable Energy </a:t>
            </a:r>
            <a:endParaRPr lang="en-US" dirty="0"/>
          </a:p>
        </p:txBody>
      </p:sp>
    </p:spTree>
    <p:extLst>
      <p:ext uri="{BB962C8B-B14F-4D97-AF65-F5344CB8AC3E}">
        <p14:creationId xmlns:p14="http://schemas.microsoft.com/office/powerpoint/2010/main" val="2568109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Renewable Energy &amp; Energy Efficiency </a:t>
            </a:r>
            <a:r>
              <a:rPr lang="en-US" dirty="0" smtClean="0"/>
              <a:t>Law no. 13 of 2012</a:t>
            </a:r>
            <a:endParaRPr lang="en-US" dirty="0"/>
          </a:p>
          <a:p>
            <a:r>
              <a:rPr lang="en-US" dirty="0" smtClean="0"/>
              <a:t>General </a:t>
            </a:r>
            <a:r>
              <a:rPr lang="en-US" dirty="0"/>
              <a:t>Electricity </a:t>
            </a:r>
            <a:r>
              <a:rPr lang="en-US" dirty="0" smtClean="0"/>
              <a:t>Law no. 64 of 2002</a:t>
            </a:r>
            <a:endParaRPr lang="en-US" dirty="0"/>
          </a:p>
          <a:p>
            <a:r>
              <a:rPr lang="en-US" dirty="0" smtClean="0"/>
              <a:t>The </a:t>
            </a:r>
            <a:r>
              <a:rPr lang="en-US" dirty="0"/>
              <a:t>Bylaw on Regulating Procedures and Means of Conserving Energy and Improving Its </a:t>
            </a:r>
            <a:r>
              <a:rPr lang="en-US" dirty="0" smtClean="0"/>
              <a:t>Efficiency no. 73 of 2002</a:t>
            </a:r>
            <a:endParaRPr lang="en-US" dirty="0"/>
          </a:p>
          <a:p>
            <a:r>
              <a:rPr lang="en-US" dirty="0" smtClean="0"/>
              <a:t>The </a:t>
            </a:r>
            <a:r>
              <a:rPr lang="en-US" dirty="0"/>
              <a:t>Directive for the Costs of Connecting Renewable Energy Facility to the Distribution System for Direct Proposals and Competitive </a:t>
            </a:r>
            <a:r>
              <a:rPr lang="en-US" dirty="0" smtClean="0"/>
              <a:t>Tenders of 2012</a:t>
            </a:r>
            <a:endParaRPr lang="en-US" dirty="0"/>
          </a:p>
          <a:p>
            <a:r>
              <a:rPr lang="en-US" dirty="0"/>
              <a:t>The Directive Governing the Sale of Electrical Energy Generated from Renewable Energy </a:t>
            </a:r>
            <a:r>
              <a:rPr lang="en-US" dirty="0" smtClean="0"/>
              <a:t>Systems of 2012</a:t>
            </a:r>
            <a:endParaRPr lang="en-US" dirty="0"/>
          </a:p>
          <a:p>
            <a:r>
              <a:rPr lang="en-US" dirty="0" smtClean="0"/>
              <a:t>The </a:t>
            </a:r>
            <a:r>
              <a:rPr lang="en-US" dirty="0"/>
              <a:t>Reference Pricelist Record for The Calculation of Electrical Energy Purchase Prices from Renewable Energy </a:t>
            </a:r>
            <a:r>
              <a:rPr lang="en-US" dirty="0" smtClean="0"/>
              <a:t>Sources of 2012</a:t>
            </a:r>
            <a:endParaRPr lang="en-US" dirty="0"/>
          </a:p>
        </p:txBody>
      </p:sp>
      <p:sp>
        <p:nvSpPr>
          <p:cNvPr id="3" name="Title 2"/>
          <p:cNvSpPr>
            <a:spLocks noGrp="1"/>
          </p:cNvSpPr>
          <p:nvPr>
            <p:ph type="title"/>
          </p:nvPr>
        </p:nvSpPr>
        <p:spPr/>
        <p:txBody>
          <a:bodyPr>
            <a:normAutofit fontScale="90000"/>
          </a:bodyPr>
          <a:lstStyle/>
          <a:p>
            <a:pPr marL="571500" indent="-571500">
              <a:buFont typeface="Wingdings" panose="05000000000000000000" pitchFamily="2" charset="2"/>
              <a:buChar char="v"/>
            </a:pPr>
            <a:r>
              <a:rPr lang="en-US" sz="3100" b="0" dirty="0" smtClean="0">
                <a:effectLst/>
              </a:rPr>
              <a:t>Legislation related to Renewable Energy </a:t>
            </a:r>
            <a:r>
              <a:rPr lang="en-US" b="0" dirty="0">
                <a:effectLst/>
              </a:rPr>
              <a:t/>
            </a:r>
            <a:br>
              <a:rPr lang="en-US" b="0" dirty="0">
                <a:effectLst/>
              </a:rPr>
            </a:br>
            <a:endParaRPr lang="en-US" dirty="0"/>
          </a:p>
        </p:txBody>
      </p:sp>
    </p:spTree>
    <p:extLst>
      <p:ext uri="{BB962C8B-B14F-4D97-AF65-F5344CB8AC3E}">
        <p14:creationId xmlns:p14="http://schemas.microsoft.com/office/powerpoint/2010/main" val="4153844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rmAutofit/>
          </a:bodyPr>
          <a:lstStyle/>
          <a:p>
            <a:pPr algn="just"/>
            <a:r>
              <a:rPr lang="en-US" sz="1800" dirty="0" smtClean="0">
                <a:latin typeface="Calibri" pitchFamily="34" charset="0"/>
              </a:rPr>
              <a:t>Jordan is a Southwest Asian country, bordered by Syria to the north, Iraq to the northeast, Saudi Arabia to the east and south Palestine to the west.</a:t>
            </a:r>
          </a:p>
          <a:p>
            <a:pPr algn="just">
              <a:buNone/>
            </a:pPr>
            <a:endParaRPr lang="en-US" sz="1800" dirty="0" smtClean="0">
              <a:latin typeface="Calibri" pitchFamily="34" charset="0"/>
            </a:endParaRPr>
          </a:p>
          <a:p>
            <a:pPr algn="just"/>
            <a:r>
              <a:rPr lang="en-US" sz="1800" dirty="0" smtClean="0">
                <a:latin typeface="Calibri" pitchFamily="34" charset="0"/>
              </a:rPr>
              <a:t>All these border lines add up to 1,619 km (1,006 mi). Jordan has Mediterranean- style climate. It has a comprehensive and extensive communication network, which consists of a mixture of public and private ownership.</a:t>
            </a:r>
          </a:p>
          <a:p>
            <a:pPr algn="just"/>
            <a:endParaRPr lang="en-US" sz="1800" dirty="0" smtClean="0">
              <a:latin typeface="Calibri" pitchFamily="34" charset="0"/>
            </a:endParaRPr>
          </a:p>
          <a:p>
            <a:pPr algn="just"/>
            <a:r>
              <a:rPr lang="en-US" sz="1800" dirty="0" smtClean="0">
                <a:latin typeface="Calibri" pitchFamily="34" charset="0"/>
              </a:rPr>
              <a:t>A complete transportation network by land, water and air also provides easy and reliable access for goods and service to all parts of the country.</a:t>
            </a:r>
          </a:p>
          <a:p>
            <a:pPr algn="just"/>
            <a:endParaRPr lang="en-US" sz="1800" dirty="0" smtClean="0">
              <a:latin typeface="Calibri" pitchFamily="34" charset="0"/>
            </a:endParaRPr>
          </a:p>
          <a:p>
            <a:pPr algn="just"/>
            <a:r>
              <a:rPr lang="en-US" sz="1800" dirty="0" smtClean="0">
                <a:latin typeface="Calibri" pitchFamily="34" charset="0"/>
              </a:rPr>
              <a:t>Jordan’s official language is Arabic, but English is widely understood and used among most Jordanians.</a:t>
            </a:r>
          </a:p>
          <a:p>
            <a:pPr algn="just">
              <a:buNone/>
            </a:pPr>
            <a:r>
              <a:rPr lang="en-US" sz="1800" dirty="0" smtClean="0">
                <a:latin typeface="Calibri" pitchFamily="34" charset="0"/>
              </a:rPr>
              <a:t> </a:t>
            </a:r>
          </a:p>
        </p:txBody>
      </p:sp>
      <p:sp>
        <p:nvSpPr>
          <p:cNvPr id="3" name="Title 2"/>
          <p:cNvSpPr>
            <a:spLocks noGrp="1"/>
          </p:cNvSpPr>
          <p:nvPr>
            <p:ph type="title"/>
          </p:nvPr>
        </p:nvSpPr>
        <p:spPr>
          <a:xfrm>
            <a:off x="457200" y="274638"/>
            <a:ext cx="8229600" cy="792162"/>
          </a:xfrm>
        </p:spPr>
        <p:txBody>
          <a:bodyPr/>
          <a:lstStyle/>
          <a:p>
            <a:pPr>
              <a:buFont typeface="Wingdings" pitchFamily="2" charset="2"/>
              <a:buChar char="v"/>
            </a:pPr>
            <a:r>
              <a:rPr lang="en-US" sz="2900" dirty="0" smtClean="0"/>
              <a:t>Geography</a:t>
            </a:r>
            <a:r>
              <a:rPr lang="en-US" dirty="0" smtClean="0"/>
              <a:t>:</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711891"/>
          </a:xfrm>
        </p:spPr>
        <p:txBody>
          <a:bodyPr>
            <a:normAutofit/>
          </a:bodyPr>
          <a:lstStyle/>
          <a:p>
            <a:pPr algn="just"/>
            <a:r>
              <a:rPr lang="en-US" sz="1600" dirty="0" smtClean="0"/>
              <a:t>The Aqaba Special Economic Zone (ASEZ) was launched in 2001 as a duty-Free, low tax multi-sector development zone, encompasses the total Jordanian coastline (27 Km), the sea-ports of Jordan, and international airport and the historical city of Aqaba with a current population of over 100.000 people. </a:t>
            </a:r>
          </a:p>
          <a:p>
            <a:pPr algn="just">
              <a:buNone/>
            </a:pPr>
            <a:endParaRPr lang="en-US" sz="1600" dirty="0" smtClean="0"/>
          </a:p>
          <a:p>
            <a:pPr algn="just"/>
            <a:r>
              <a:rPr lang="en-US" sz="1600" dirty="0" smtClean="0"/>
              <a:t>ASEZ is regulated by the Aqaba Special Economic Zone Authority (ASEZA).</a:t>
            </a:r>
          </a:p>
          <a:p>
            <a:pPr algn="just">
              <a:buNone/>
            </a:pPr>
            <a:endParaRPr lang="en-US" sz="1600" dirty="0" smtClean="0"/>
          </a:p>
          <a:p>
            <a:pPr algn="just"/>
            <a:r>
              <a:rPr lang="en-US" sz="1600" dirty="0" smtClean="0"/>
              <a:t>ASEZ area is 375 Km2. </a:t>
            </a:r>
          </a:p>
          <a:p>
            <a:pPr algn="just">
              <a:buNone/>
            </a:pPr>
            <a:endParaRPr lang="en-US" sz="1600" dirty="0" smtClean="0"/>
          </a:p>
          <a:p>
            <a:pPr algn="just"/>
            <a:r>
              <a:rPr lang="en-US" sz="1600" dirty="0" smtClean="0"/>
              <a:t>ASEZ offers global investment opportunities ranging form tourism to recreational services, form professional services to multi- modal logistics, from value-added industries to light manufacturing. </a:t>
            </a:r>
          </a:p>
          <a:p>
            <a:pPr algn="just">
              <a:buNone/>
            </a:pPr>
            <a:endParaRPr lang="en-US" sz="1600" dirty="0" smtClean="0"/>
          </a:p>
          <a:p>
            <a:pPr algn="just"/>
            <a:r>
              <a:rPr lang="en-US" sz="1600" dirty="0" smtClean="0"/>
              <a:t> ASEZ, Jordan’s gateway to global commerce and premier tourist destination is strategically located at the crossroads of four countries and three continents.  </a:t>
            </a:r>
            <a:endParaRPr lang="en-US" sz="1600" dirty="0"/>
          </a:p>
        </p:txBody>
      </p:sp>
      <p:sp>
        <p:nvSpPr>
          <p:cNvPr id="3" name="Title 2"/>
          <p:cNvSpPr>
            <a:spLocks noGrp="1"/>
          </p:cNvSpPr>
          <p:nvPr>
            <p:ph type="title"/>
          </p:nvPr>
        </p:nvSpPr>
        <p:spPr/>
        <p:txBody>
          <a:bodyPr>
            <a:normAutofit/>
          </a:bodyPr>
          <a:lstStyle/>
          <a:p>
            <a:pPr>
              <a:buFont typeface="Wingdings" pitchFamily="2" charset="2"/>
              <a:buChar char="v"/>
            </a:pPr>
            <a:r>
              <a:rPr lang="en-US" sz="3300" dirty="0" smtClean="0"/>
              <a:t> </a:t>
            </a:r>
            <a:r>
              <a:rPr lang="en-US" sz="2500" dirty="0" smtClean="0"/>
              <a:t>Aqaba Special Economic Zone (ASEZ):</a:t>
            </a:r>
            <a:endParaRPr lang="en-US" sz="2500" dirty="0"/>
          </a:p>
        </p:txBody>
      </p:sp>
    </p:spTree>
    <p:extLst>
      <p:ext uri="{BB962C8B-B14F-4D97-AF65-F5344CB8AC3E}">
        <p14:creationId xmlns:p14="http://schemas.microsoft.com/office/powerpoint/2010/main" val="16516834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1600" dirty="0" smtClean="0"/>
              <a:t>ASEZ is regulated by (ASEZA), which is mandated with all authorities to manage, regulate and be the municipality for the ASEZ.</a:t>
            </a:r>
          </a:p>
          <a:p>
            <a:pPr algn="just"/>
            <a:r>
              <a:rPr lang="en-US" sz="1600" dirty="0" smtClean="0"/>
              <a:t>ASEZA is deeply committed to the objective of turning Aqaba into a competitive international investment location.</a:t>
            </a:r>
          </a:p>
          <a:p>
            <a:pPr algn="just"/>
            <a:r>
              <a:rPr lang="en-US" sz="1600" dirty="0" smtClean="0"/>
              <a:t>ASEZA offers a streamlined investment environment, encouraging private sector participation in all aspect of the Zone’s development and operations. </a:t>
            </a:r>
          </a:p>
          <a:p>
            <a:pPr algn="just"/>
            <a:r>
              <a:rPr lang="en-US" sz="1600" dirty="0" smtClean="0"/>
              <a:t>ASEZA adopted a comprehensive master Plan that encompasses development activities in the Zone for the promotion of portal, urban, toniest, commercial, academic and other investment sectors. </a:t>
            </a:r>
          </a:p>
          <a:p>
            <a:pPr algn="just"/>
            <a:r>
              <a:rPr lang="en-US" sz="1600" dirty="0" smtClean="0"/>
              <a:t>ASEZA is a service – oriented organization offering on e- stop assistance covering all investment needs. </a:t>
            </a:r>
          </a:p>
          <a:p>
            <a:pPr algn="just"/>
            <a:r>
              <a:rPr lang="en-US" sz="1600" dirty="0" smtClean="0"/>
              <a:t>   ASEZA is the Financially and administratively autonomous institution responsible for the management, regulation, and the development of the ASEZ. </a:t>
            </a:r>
          </a:p>
          <a:p>
            <a:endParaRPr lang="en-US" sz="1600" dirty="0" smtClean="0"/>
          </a:p>
          <a:p>
            <a:endParaRPr lang="en-US" sz="1600" dirty="0"/>
          </a:p>
        </p:txBody>
      </p:sp>
      <p:sp>
        <p:nvSpPr>
          <p:cNvPr id="3" name="Title 2"/>
          <p:cNvSpPr>
            <a:spLocks noGrp="1"/>
          </p:cNvSpPr>
          <p:nvPr>
            <p:ph type="title"/>
          </p:nvPr>
        </p:nvSpPr>
        <p:spPr>
          <a:xfrm>
            <a:off x="457200" y="274638"/>
            <a:ext cx="8458200" cy="1143000"/>
          </a:xfrm>
        </p:spPr>
        <p:txBody>
          <a:bodyPr>
            <a:normAutofit/>
          </a:bodyPr>
          <a:lstStyle/>
          <a:p>
            <a:pPr>
              <a:buFont typeface="Wingdings" pitchFamily="2" charset="2"/>
              <a:buChar char="v"/>
            </a:pPr>
            <a:r>
              <a:rPr lang="en-US" sz="3000" dirty="0" smtClean="0"/>
              <a:t> </a:t>
            </a:r>
            <a:r>
              <a:rPr lang="en-US" sz="2500" dirty="0" smtClean="0"/>
              <a:t>Aqaba </a:t>
            </a:r>
            <a:r>
              <a:rPr lang="en-US" sz="2500" dirty="0"/>
              <a:t>Special Economic </a:t>
            </a:r>
            <a:r>
              <a:rPr lang="en-US" sz="2500" dirty="0" smtClean="0"/>
              <a:t>Zone Authority  </a:t>
            </a:r>
            <a:r>
              <a:rPr lang="en-US" sz="2500" dirty="0"/>
              <a:t>(</a:t>
            </a:r>
            <a:r>
              <a:rPr lang="en-US" sz="2500" dirty="0" smtClean="0"/>
              <a:t>ASEZA):</a:t>
            </a:r>
            <a:endParaRPr lang="en-US" sz="2500" dirty="0"/>
          </a:p>
        </p:txBody>
      </p:sp>
    </p:spTree>
    <p:extLst>
      <p:ext uri="{BB962C8B-B14F-4D97-AF65-F5344CB8AC3E}">
        <p14:creationId xmlns:p14="http://schemas.microsoft.com/office/powerpoint/2010/main" val="15021630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1600" dirty="0"/>
              <a:t>5% Flat income tax on the net profit</a:t>
            </a:r>
          </a:p>
          <a:p>
            <a:pPr algn="just"/>
            <a:r>
              <a:rPr lang="en-US" sz="1600" dirty="0"/>
              <a:t>0% Sales Tax </a:t>
            </a:r>
            <a:endParaRPr lang="en-US" sz="1600" dirty="0" smtClean="0"/>
          </a:p>
          <a:p>
            <a:pPr algn="just"/>
            <a:r>
              <a:rPr lang="en-US" sz="1600" dirty="0" smtClean="0"/>
              <a:t>0</a:t>
            </a:r>
            <a:r>
              <a:rPr lang="en-US" sz="1600" dirty="0"/>
              <a:t>% Social Services Tax. </a:t>
            </a:r>
          </a:p>
          <a:p>
            <a:pPr algn="just"/>
            <a:r>
              <a:rPr lang="en-US" sz="1600" dirty="0"/>
              <a:t>0% Distributed dividends and profit tax</a:t>
            </a:r>
          </a:p>
          <a:p>
            <a:pPr algn="just"/>
            <a:r>
              <a:rPr lang="en-US" sz="1600" dirty="0"/>
              <a:t>0% Duty-Free import of goods in commercial quantities. </a:t>
            </a:r>
          </a:p>
          <a:p>
            <a:pPr algn="just"/>
            <a:r>
              <a:rPr lang="en-US" sz="1600" dirty="0"/>
              <a:t>0% Streamlined labor and immigration procedures through one – Stop-Shop</a:t>
            </a:r>
          </a:p>
          <a:p>
            <a:pPr algn="just"/>
            <a:r>
              <a:rPr lang="en-US" sz="1600" dirty="0"/>
              <a:t>100% foreign ownership</a:t>
            </a:r>
          </a:p>
          <a:p>
            <a:pPr algn="just"/>
            <a:r>
              <a:rPr lang="en-US" sz="1600" dirty="0"/>
              <a:t>70% foreign </a:t>
            </a:r>
            <a:r>
              <a:rPr lang="en-US" sz="1600" dirty="0" smtClean="0"/>
              <a:t>labor</a:t>
            </a:r>
            <a:r>
              <a:rPr lang="en-US" sz="1600" dirty="0"/>
              <a:t>.</a:t>
            </a:r>
          </a:p>
          <a:p>
            <a:pPr algn="just"/>
            <a:r>
              <a:rPr lang="en-US" sz="1600" dirty="0"/>
              <a:t>No Foreign equity restrictions on investment</a:t>
            </a:r>
          </a:p>
          <a:p>
            <a:pPr algn="just"/>
            <a:r>
              <a:rPr lang="en-US" sz="1600" dirty="0"/>
              <a:t>No. Foreign currency restrictions</a:t>
            </a:r>
          </a:p>
          <a:p>
            <a:pPr algn="just"/>
            <a:r>
              <a:rPr lang="en-US" sz="1600" dirty="0"/>
              <a:t>Availability of land for lease or sale</a:t>
            </a:r>
          </a:p>
          <a:p>
            <a:pPr algn="just"/>
            <a:r>
              <a:rPr lang="en-US" sz="1600" dirty="0"/>
              <a:t>100% Guarantees on rights and ownership      </a:t>
            </a:r>
          </a:p>
          <a:p>
            <a:pPr marL="109728" indent="0">
              <a:buNone/>
            </a:pPr>
            <a:endParaRPr lang="en-US" dirty="0"/>
          </a:p>
        </p:txBody>
      </p:sp>
      <p:sp>
        <p:nvSpPr>
          <p:cNvPr id="3" name="Title 2"/>
          <p:cNvSpPr>
            <a:spLocks noGrp="1"/>
          </p:cNvSpPr>
          <p:nvPr>
            <p:ph type="title"/>
          </p:nvPr>
        </p:nvSpPr>
        <p:spPr/>
        <p:txBody>
          <a:bodyPr>
            <a:normAutofit/>
          </a:bodyPr>
          <a:lstStyle/>
          <a:p>
            <a:pPr>
              <a:buFont typeface="Wingdings" pitchFamily="2" charset="2"/>
              <a:buChar char="v"/>
            </a:pPr>
            <a:r>
              <a:rPr lang="en-US" sz="3000" dirty="0" smtClean="0"/>
              <a:t> </a:t>
            </a:r>
            <a:r>
              <a:rPr lang="en-US" sz="2500" dirty="0" smtClean="0"/>
              <a:t>ASEZ’s Incentives: </a:t>
            </a:r>
            <a:endParaRPr lang="en-US" sz="2500" dirty="0"/>
          </a:p>
        </p:txBody>
      </p:sp>
    </p:spTree>
    <p:extLst>
      <p:ext uri="{BB962C8B-B14F-4D97-AF65-F5344CB8AC3E}">
        <p14:creationId xmlns:p14="http://schemas.microsoft.com/office/powerpoint/2010/main" val="31513931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buFont typeface="Wingdings" pitchFamily="2" charset="2"/>
              <a:buChar char="v"/>
            </a:pPr>
            <a:r>
              <a:rPr lang="en-US" sz="3200" dirty="0" smtClean="0"/>
              <a:t> </a:t>
            </a:r>
            <a:r>
              <a:rPr lang="en-US" sz="2500" dirty="0" smtClean="0"/>
              <a:t>Aqaba </a:t>
            </a:r>
            <a:r>
              <a:rPr lang="en-US" sz="2500" dirty="0"/>
              <a:t>Development </a:t>
            </a:r>
            <a:r>
              <a:rPr lang="en-US" sz="2500" dirty="0" smtClean="0"/>
              <a:t>Corporation: </a:t>
            </a:r>
            <a:endParaRPr lang="en-US" sz="2500" dirty="0"/>
          </a:p>
        </p:txBody>
      </p:sp>
      <p:sp>
        <p:nvSpPr>
          <p:cNvPr id="2" name="Content Placeholder 1"/>
          <p:cNvSpPr>
            <a:spLocks noGrp="1"/>
          </p:cNvSpPr>
          <p:nvPr>
            <p:ph sz="quarter" idx="2"/>
          </p:nvPr>
        </p:nvSpPr>
        <p:spPr/>
        <p:txBody>
          <a:bodyPr>
            <a:normAutofit fontScale="92500" lnSpcReduction="10000"/>
          </a:bodyPr>
          <a:lstStyle/>
          <a:p>
            <a:pPr algn="just"/>
            <a:r>
              <a:rPr lang="en-US" sz="1600" dirty="0"/>
              <a:t>ADC is owned 50% by the Government of Jordan &amp; 50% by Aqaba Special Economic Zone Authority.</a:t>
            </a:r>
          </a:p>
          <a:p>
            <a:pPr algn="just"/>
            <a:r>
              <a:rPr lang="en-US" sz="1600" dirty="0"/>
              <a:t>Owns &amp; manage the assists of the ports, airport and strategic lands.</a:t>
            </a:r>
          </a:p>
          <a:p>
            <a:pPr algn="just"/>
            <a:r>
              <a:rPr lang="en-US" sz="1600" dirty="0"/>
              <a:t>Mandated to develop ASEZ; build new infrastructure, utilities, superstructure, or expand existing ones.  </a:t>
            </a:r>
          </a:p>
          <a:p>
            <a:pPr algn="just"/>
            <a:r>
              <a:rPr lang="en-US" sz="1600" dirty="0"/>
              <a:t>Maximizing attraction of private sector developers/operators (PPPs). </a:t>
            </a:r>
          </a:p>
          <a:p>
            <a:pPr algn="just"/>
            <a:r>
              <a:rPr lang="en-US" sz="1600" dirty="0"/>
              <a:t>Providing Businesses with World Class Infrastructure &amp; Superstructure. </a:t>
            </a:r>
          </a:p>
          <a:p>
            <a:pPr algn="just"/>
            <a:r>
              <a:rPr lang="en-US" sz="1600" dirty="0"/>
              <a:t>Packing Real Estate Opportunities. </a:t>
            </a:r>
          </a:p>
          <a:p>
            <a:pPr algn="just"/>
            <a:r>
              <a:rPr lang="en-US" sz="1600" dirty="0"/>
              <a:t>Providing Businesses with Multi Modal Transport Facilities. </a:t>
            </a:r>
          </a:p>
          <a:p>
            <a:endParaRPr lang="en-US" sz="1600" dirty="0" smtClean="0"/>
          </a:p>
        </p:txBody>
      </p:sp>
      <p:sp>
        <p:nvSpPr>
          <p:cNvPr id="6" name="Content Placeholder 5"/>
          <p:cNvSpPr>
            <a:spLocks noGrp="1"/>
          </p:cNvSpPr>
          <p:nvPr>
            <p:ph sz="quarter" idx="4"/>
          </p:nvPr>
        </p:nvSpPr>
        <p:spPr/>
        <p:txBody>
          <a:bodyPr>
            <a:normAutofit fontScale="62500" lnSpcReduction="20000"/>
          </a:bodyPr>
          <a:lstStyle/>
          <a:p>
            <a:pPr algn="just"/>
            <a:r>
              <a:rPr lang="en-US" sz="2600" dirty="0"/>
              <a:t>Creating Critical Business &amp; Social Enablers. </a:t>
            </a:r>
          </a:p>
          <a:p>
            <a:pPr algn="just"/>
            <a:r>
              <a:rPr lang="en-US" sz="2600" dirty="0"/>
              <a:t>Subsidiaries Owned by ADC:</a:t>
            </a:r>
          </a:p>
          <a:p>
            <a:pPr marL="109728" indent="0" algn="just">
              <a:buNone/>
            </a:pPr>
            <a:r>
              <a:rPr lang="en-US" sz="2600" dirty="0"/>
              <a:t>Aqaba Airports Company (100%).</a:t>
            </a:r>
          </a:p>
          <a:p>
            <a:pPr marL="109728" indent="0" algn="just">
              <a:buNone/>
            </a:pPr>
            <a:r>
              <a:rPr lang="en-US" sz="2600" dirty="0"/>
              <a:t>Aqaba Container Terminal (50%). </a:t>
            </a:r>
          </a:p>
          <a:p>
            <a:pPr marL="109728" indent="0" algn="just">
              <a:buNone/>
            </a:pPr>
            <a:r>
              <a:rPr lang="en-US" sz="2600" dirty="0"/>
              <a:t>Aqaba International School (100%).</a:t>
            </a:r>
          </a:p>
          <a:p>
            <a:pPr marL="109728" indent="0" algn="just">
              <a:buNone/>
            </a:pPr>
            <a:r>
              <a:rPr lang="en-US" sz="2600" dirty="0"/>
              <a:t>Aqaba Water Company (15%). </a:t>
            </a:r>
          </a:p>
          <a:p>
            <a:pPr marL="109728" indent="0" algn="just">
              <a:buNone/>
            </a:pPr>
            <a:r>
              <a:rPr lang="en-US" sz="2600" dirty="0" err="1"/>
              <a:t>Mada’en</a:t>
            </a:r>
            <a:r>
              <a:rPr lang="en-US" sz="2600" dirty="0"/>
              <a:t> Aqaba Real </a:t>
            </a:r>
            <a:r>
              <a:rPr lang="en-US" sz="2600" dirty="0" smtClean="0"/>
              <a:t>Estate Development(48</a:t>
            </a:r>
            <a:r>
              <a:rPr lang="en-US" sz="2600" dirty="0"/>
              <a:t>%). </a:t>
            </a:r>
          </a:p>
          <a:p>
            <a:pPr marL="109728" indent="0" algn="just">
              <a:buNone/>
            </a:pPr>
            <a:r>
              <a:rPr lang="en-US" sz="2600" dirty="0"/>
              <a:t>Aqaba Ports Marine Services (30%). </a:t>
            </a:r>
          </a:p>
          <a:p>
            <a:pPr marL="109728" indent="0" algn="just">
              <a:buNone/>
            </a:pPr>
            <a:r>
              <a:rPr lang="en-US" sz="2600" dirty="0"/>
              <a:t>United </a:t>
            </a:r>
            <a:endParaRPr lang="en-US" sz="2600" dirty="0" smtClean="0"/>
          </a:p>
          <a:p>
            <a:pPr marL="109728" indent="0" algn="just">
              <a:buNone/>
            </a:pPr>
            <a:r>
              <a:rPr lang="en-US" sz="2600" dirty="0" smtClean="0"/>
              <a:t>Transportation </a:t>
            </a:r>
            <a:r>
              <a:rPr lang="en-US" sz="2600" dirty="0"/>
              <a:t>Company(15%) </a:t>
            </a:r>
            <a:endParaRPr lang="en-US" sz="2600" dirty="0" smtClean="0"/>
          </a:p>
          <a:p>
            <a:pPr marL="109728" indent="0" algn="just">
              <a:buNone/>
            </a:pPr>
            <a:r>
              <a:rPr lang="en-US" sz="2600" dirty="0" err="1" smtClean="0"/>
              <a:t>Saraya</a:t>
            </a:r>
            <a:r>
              <a:rPr lang="en-US" sz="2600" dirty="0" smtClean="0"/>
              <a:t> </a:t>
            </a:r>
            <a:r>
              <a:rPr lang="en-US" sz="2600" dirty="0"/>
              <a:t>Aqaba (5%).</a:t>
            </a:r>
          </a:p>
          <a:p>
            <a:pPr marL="109728" indent="0" algn="just">
              <a:buNone/>
            </a:pPr>
            <a:r>
              <a:rPr lang="en-US" sz="2600" dirty="0"/>
              <a:t>Aqaba National Real Estate Company (30%).</a:t>
            </a:r>
          </a:p>
          <a:p>
            <a:pPr algn="just"/>
            <a:r>
              <a:rPr lang="en-US" sz="2600" dirty="0"/>
              <a:t>Main Port Operator:</a:t>
            </a:r>
          </a:p>
          <a:p>
            <a:pPr marL="109728" indent="0" algn="just">
              <a:buNone/>
            </a:pPr>
            <a:r>
              <a:rPr lang="en-US" sz="2600" dirty="0"/>
              <a:t>Aqaba Ports Corporation</a:t>
            </a:r>
          </a:p>
          <a:p>
            <a:pPr algn="just"/>
            <a:r>
              <a:rPr lang="en-US" sz="2600" dirty="0"/>
              <a:t>ADC  also sponsor and funds:</a:t>
            </a:r>
          </a:p>
          <a:p>
            <a:pPr marL="109728" indent="0" algn="just">
              <a:buNone/>
            </a:pPr>
            <a:r>
              <a:rPr lang="en-US" sz="2600" dirty="0"/>
              <a:t>Royal Jordanian Falcons.</a:t>
            </a:r>
          </a:p>
          <a:p>
            <a:endParaRPr lang="en-US" dirty="0"/>
          </a:p>
        </p:txBody>
      </p:sp>
    </p:spTree>
    <p:extLst>
      <p:ext uri="{BB962C8B-B14F-4D97-AF65-F5344CB8AC3E}">
        <p14:creationId xmlns:p14="http://schemas.microsoft.com/office/powerpoint/2010/main" val="17496406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371600"/>
            <a:ext cx="8229600" cy="4635691"/>
          </a:xfrm>
        </p:spPr>
        <p:txBody>
          <a:bodyPr>
            <a:normAutofit/>
          </a:bodyPr>
          <a:lstStyle/>
          <a:p>
            <a:pPr algn="just"/>
            <a:r>
              <a:rPr lang="en-US" sz="2000" dirty="0" smtClean="0">
                <a:latin typeface="Calibri" pitchFamily="34" charset="0"/>
              </a:rPr>
              <a:t>Jordan enjoys an advanced legal system that has been undergoing substantial revision and modernization in recent years. Many of the old laws have been either amended or replaced to allow the country to follow other advanced countries in providing the best legal protection for the state and its citizens</a:t>
            </a:r>
            <a:r>
              <a:rPr lang="en-US" sz="2200" dirty="0" smtClean="0">
                <a:latin typeface="Calibri" pitchFamily="34" charset="0"/>
              </a:rPr>
              <a:t>.</a:t>
            </a:r>
          </a:p>
          <a:p>
            <a:pPr algn="just">
              <a:buNone/>
            </a:pPr>
            <a:endParaRPr lang="en-US" sz="2200" dirty="0" smtClean="0">
              <a:latin typeface="Calibri" pitchFamily="34" charset="0"/>
            </a:endParaRPr>
          </a:p>
          <a:p>
            <a:pPr algn="just"/>
            <a:r>
              <a:rPr lang="en-US" sz="2000" dirty="0" smtClean="0">
                <a:latin typeface="Calibri" pitchFamily="34" charset="0"/>
              </a:rPr>
              <a:t>In Jordan there are different ways to settle a dispute. The main means of dispute settlement involves referring the dispute to the Jordanian courts. However, it is still possible to get justice by referring disputes to other Alternative Dispute Resolution (ADR) mechanisms; the major ADRs in Jordan are arbitration and mediation.</a:t>
            </a:r>
          </a:p>
          <a:p>
            <a:pPr>
              <a:buNone/>
            </a:pPr>
            <a:endParaRPr lang="en-US" dirty="0"/>
          </a:p>
        </p:txBody>
      </p:sp>
      <p:sp>
        <p:nvSpPr>
          <p:cNvPr id="7" name="Title 6"/>
          <p:cNvSpPr>
            <a:spLocks noGrp="1"/>
          </p:cNvSpPr>
          <p:nvPr>
            <p:ph type="title"/>
          </p:nvPr>
        </p:nvSpPr>
        <p:spPr/>
        <p:txBody>
          <a:bodyPr>
            <a:normAutofit/>
          </a:bodyPr>
          <a:lstStyle/>
          <a:p>
            <a:pPr>
              <a:buFont typeface="Wingdings" pitchFamily="2" charset="2"/>
              <a:buChar char="v"/>
            </a:pPr>
            <a:r>
              <a:rPr lang="en-US" sz="2500" dirty="0" smtClean="0"/>
              <a:t> Dispute Resolution: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143000"/>
          <a:ext cx="8229600" cy="46075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gridSpan="4">
                  <a:txBody>
                    <a:bodyPr/>
                    <a:lstStyle/>
                    <a:p>
                      <a:pPr algn="ctr"/>
                      <a:r>
                        <a:rPr lang="en-US" sz="2000" b="1" dirty="0" smtClean="0">
                          <a:latin typeface="Calibri" pitchFamily="34" charset="0"/>
                        </a:rPr>
                        <a:t>Courts in Jordan</a:t>
                      </a:r>
                      <a:endParaRPr lang="en-US" sz="2000" dirty="0">
                        <a:latin typeface="Calibri" pitchFamily="34" charset="0"/>
                      </a:endParaRPr>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r>
              <a:tr h="370840">
                <a:tc>
                  <a:txBody>
                    <a:bodyPr/>
                    <a:lstStyle/>
                    <a:p>
                      <a:pPr algn="ctr"/>
                      <a:endParaRPr lang="en-US" dirty="0">
                        <a:latin typeface="Calibri" pitchFamily="34" charset="0"/>
                      </a:endParaRPr>
                    </a:p>
                  </a:txBody>
                  <a:tcPr/>
                </a:tc>
                <a:tc>
                  <a:txBody>
                    <a:bodyPr/>
                    <a:lstStyle/>
                    <a:p>
                      <a:pPr algn="ctr"/>
                      <a:r>
                        <a:rPr lang="en-US" dirty="0" smtClean="0">
                          <a:latin typeface="Calibri" pitchFamily="34" charset="0"/>
                        </a:rPr>
                        <a:t>Special Courts</a:t>
                      </a:r>
                      <a:endParaRPr lang="en-US" dirty="0">
                        <a:latin typeface="Calibri" pitchFamily="34" charset="0"/>
                      </a:endParaRPr>
                    </a:p>
                  </a:txBody>
                  <a:tcPr/>
                </a:tc>
                <a:tc>
                  <a:txBody>
                    <a:bodyPr/>
                    <a:lstStyle/>
                    <a:p>
                      <a:pPr algn="ctr"/>
                      <a:r>
                        <a:rPr lang="en-US" dirty="0" smtClean="0">
                          <a:latin typeface="Calibri" pitchFamily="34" charset="0"/>
                        </a:rPr>
                        <a:t>Civil Courts</a:t>
                      </a:r>
                      <a:endParaRPr lang="en-US" dirty="0">
                        <a:latin typeface="Calibri" pitchFamily="34" charset="0"/>
                      </a:endParaRPr>
                    </a:p>
                  </a:txBody>
                  <a:tcPr/>
                </a:tc>
                <a:tc>
                  <a:txBody>
                    <a:bodyPr/>
                    <a:lstStyle/>
                    <a:p>
                      <a:pPr algn="ctr"/>
                      <a:r>
                        <a:rPr lang="en-US" dirty="0" smtClean="0">
                          <a:latin typeface="Calibri" pitchFamily="34" charset="0"/>
                        </a:rPr>
                        <a:t>Religious Courts</a:t>
                      </a:r>
                      <a:endParaRPr lang="en-US" dirty="0">
                        <a:latin typeface="Calibri" pitchFamily="34" charset="0"/>
                      </a:endParaRPr>
                    </a:p>
                  </a:txBody>
                  <a:tcPr/>
                </a:tc>
              </a:tr>
              <a:tr h="370840">
                <a:tc>
                  <a:txBody>
                    <a:bodyPr/>
                    <a:lstStyle/>
                    <a:p>
                      <a:pPr algn="l"/>
                      <a:r>
                        <a:rPr kumimoji="0" lang="en-US" kern="1200" dirty="0" smtClean="0">
                          <a:solidFill>
                            <a:schemeClr val="dk1"/>
                          </a:solidFill>
                          <a:latin typeface="Calibri" pitchFamily="34" charset="0"/>
                          <a:ea typeface="+mn-ea"/>
                          <a:cs typeface="+mn-cs"/>
                        </a:rPr>
                        <a:t>Supreme Level</a:t>
                      </a:r>
                    </a:p>
                  </a:txBody>
                  <a:tcPr/>
                </a:tc>
                <a:tc>
                  <a:txBody>
                    <a:bodyPr/>
                    <a:lstStyle/>
                    <a:p>
                      <a:pPr algn="l"/>
                      <a:r>
                        <a:rPr kumimoji="0" lang="en-US" kern="1200" dirty="0" smtClean="0">
                          <a:solidFill>
                            <a:schemeClr val="dk1"/>
                          </a:solidFill>
                          <a:latin typeface="Calibri" pitchFamily="34" charset="0"/>
                          <a:ea typeface="+mn-ea"/>
                          <a:cs typeface="+mn-cs"/>
                        </a:rPr>
                        <a:t>Higher Court of Justice</a:t>
                      </a:r>
                    </a:p>
                  </a:txBody>
                  <a:tcPr/>
                </a:tc>
                <a:tc>
                  <a:txBody>
                    <a:bodyPr/>
                    <a:lstStyle/>
                    <a:p>
                      <a:pPr algn="l"/>
                      <a:r>
                        <a:rPr kumimoji="0" lang="en-US" kern="1200" dirty="0" smtClean="0">
                          <a:solidFill>
                            <a:schemeClr val="dk1"/>
                          </a:solidFill>
                          <a:latin typeface="Calibri" pitchFamily="34" charset="0"/>
                          <a:ea typeface="+mn-ea"/>
                          <a:cs typeface="+mn-cs"/>
                        </a:rPr>
                        <a:t>Court of Cassation</a:t>
                      </a:r>
                    </a:p>
                  </a:txBody>
                  <a:tcPr/>
                </a:tc>
                <a:tc>
                  <a:txBody>
                    <a:bodyPr/>
                    <a:lstStyle/>
                    <a:p>
                      <a:pPr algn="l"/>
                      <a:endParaRPr kumimoji="0" lang="en-US" kern="1200" dirty="0" smtClean="0">
                        <a:solidFill>
                          <a:schemeClr val="dk1"/>
                        </a:solidFill>
                        <a:latin typeface="Calibri" pitchFamily="34" charset="0"/>
                        <a:ea typeface="+mn-ea"/>
                        <a:cs typeface="+mn-cs"/>
                      </a:endParaRPr>
                    </a:p>
                  </a:txBody>
                  <a:tcPr/>
                </a:tc>
              </a:tr>
              <a:tr h="370840">
                <a:tc>
                  <a:txBody>
                    <a:bodyPr/>
                    <a:lstStyle/>
                    <a:p>
                      <a:pPr algn="l"/>
                      <a:r>
                        <a:rPr kumimoji="0" lang="en-US" kern="1200" dirty="0" smtClean="0">
                          <a:solidFill>
                            <a:schemeClr val="dk1"/>
                          </a:solidFill>
                          <a:latin typeface="Calibri" pitchFamily="34" charset="0"/>
                          <a:ea typeface="+mn-ea"/>
                          <a:cs typeface="+mn-cs"/>
                        </a:rPr>
                        <a:t>Appeal Level</a:t>
                      </a:r>
                    </a:p>
                  </a:txBody>
                  <a:tcPr/>
                </a:tc>
                <a:tc>
                  <a:txBody>
                    <a:bodyPr/>
                    <a:lstStyle/>
                    <a:p>
                      <a:pPr algn="l"/>
                      <a:r>
                        <a:rPr kumimoji="0" lang="en-US" kern="1200" dirty="0" smtClean="0">
                          <a:solidFill>
                            <a:schemeClr val="dk1"/>
                          </a:solidFill>
                          <a:latin typeface="Calibri" pitchFamily="34" charset="0"/>
                          <a:ea typeface="+mn-ea"/>
                          <a:cs typeface="+mn-cs"/>
                        </a:rPr>
                        <a:t>- Customs Court of Appeal</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Court of Income Tax Appeal</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Court of State Security</a:t>
                      </a:r>
                    </a:p>
                  </a:txBody>
                  <a:tcPr/>
                </a:tc>
                <a:tc>
                  <a:txBody>
                    <a:bodyPr/>
                    <a:lstStyle/>
                    <a:p>
                      <a:pPr algn="l"/>
                      <a:r>
                        <a:rPr kumimoji="0" lang="en-US" kern="1200" dirty="0" smtClean="0">
                          <a:solidFill>
                            <a:schemeClr val="dk1"/>
                          </a:solidFill>
                          <a:latin typeface="Calibri" pitchFamily="34" charset="0"/>
                          <a:ea typeface="+mn-ea"/>
                          <a:cs typeface="+mn-cs"/>
                        </a:rPr>
                        <a:t>Court of Appeal</a:t>
                      </a:r>
                    </a:p>
                  </a:txBody>
                  <a:tcPr/>
                </a:tc>
                <a:tc>
                  <a:txBody>
                    <a:bodyPr/>
                    <a:lstStyle/>
                    <a:p>
                      <a:pPr algn="l"/>
                      <a:r>
                        <a:rPr kumimoji="0" lang="en-US" kern="1200" dirty="0" smtClean="0">
                          <a:solidFill>
                            <a:schemeClr val="dk1"/>
                          </a:solidFill>
                          <a:latin typeface="Calibri" pitchFamily="34" charset="0"/>
                          <a:ea typeface="+mn-ea"/>
                          <a:cs typeface="+mn-cs"/>
                        </a:rPr>
                        <a:t>- Religious Court of Appeal</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Appeal Councils for Communities Tribunals</a:t>
                      </a:r>
                    </a:p>
                  </a:txBody>
                  <a:tcPr/>
                </a:tc>
              </a:tr>
              <a:tr h="370840">
                <a:tc>
                  <a:txBody>
                    <a:bodyPr/>
                    <a:lstStyle/>
                    <a:p>
                      <a:pPr algn="l"/>
                      <a:r>
                        <a:rPr kumimoji="0" lang="en-US" kern="1200" dirty="0" smtClean="0">
                          <a:solidFill>
                            <a:schemeClr val="dk1"/>
                          </a:solidFill>
                          <a:latin typeface="Calibri" pitchFamily="34" charset="0"/>
                          <a:ea typeface="+mn-ea"/>
                          <a:cs typeface="+mn-cs"/>
                        </a:rPr>
                        <a:t>First Level</a:t>
                      </a:r>
                    </a:p>
                  </a:txBody>
                  <a:tcPr/>
                </a:tc>
                <a:tc>
                  <a:txBody>
                    <a:bodyPr/>
                    <a:lstStyle/>
                    <a:p>
                      <a:pPr algn="l"/>
                      <a:r>
                        <a:rPr kumimoji="0" lang="en-US" kern="1200" dirty="0" smtClean="0">
                          <a:solidFill>
                            <a:schemeClr val="dk1"/>
                          </a:solidFill>
                          <a:latin typeface="Calibri" pitchFamily="34" charset="0"/>
                          <a:ea typeface="+mn-ea"/>
                          <a:cs typeface="+mn-cs"/>
                        </a:rPr>
                        <a:t>Customs Court of First Instance</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Land and Water Settlement Court</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Municipals' Courts</a:t>
                      </a:r>
                    </a:p>
                  </a:txBody>
                  <a:tcPr/>
                </a:tc>
                <a:tc>
                  <a:txBody>
                    <a:bodyPr/>
                    <a:lstStyle/>
                    <a:p>
                      <a:pPr algn="l"/>
                      <a:r>
                        <a:rPr kumimoji="0" lang="en-US" kern="1200" dirty="0" smtClean="0">
                          <a:solidFill>
                            <a:schemeClr val="dk1"/>
                          </a:solidFill>
                          <a:latin typeface="Calibri" pitchFamily="34" charset="0"/>
                          <a:ea typeface="+mn-ea"/>
                          <a:cs typeface="+mn-cs"/>
                        </a:rPr>
                        <a:t>- Court of First Instance</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Magistrates' Court</a:t>
                      </a:r>
                    </a:p>
                  </a:txBody>
                  <a:tcPr/>
                </a:tc>
                <a:tc>
                  <a:txBody>
                    <a:bodyPr/>
                    <a:lstStyle/>
                    <a:p>
                      <a:pPr algn="l"/>
                      <a:r>
                        <a:rPr kumimoji="0" lang="en-US" kern="1200" dirty="0" smtClean="0">
                          <a:solidFill>
                            <a:schemeClr val="dk1"/>
                          </a:solidFill>
                          <a:latin typeface="Calibri" pitchFamily="34" charset="0"/>
                          <a:ea typeface="+mn-ea"/>
                          <a:cs typeface="+mn-cs"/>
                        </a:rPr>
                        <a:t>- Religious Courts</a:t>
                      </a:r>
                      <a:br>
                        <a:rPr kumimoji="0" lang="en-US" kern="1200" dirty="0" smtClean="0">
                          <a:solidFill>
                            <a:schemeClr val="dk1"/>
                          </a:solidFill>
                          <a:latin typeface="Calibri" pitchFamily="34" charset="0"/>
                          <a:ea typeface="+mn-ea"/>
                          <a:cs typeface="+mn-cs"/>
                        </a:rPr>
                      </a:br>
                      <a:r>
                        <a:rPr kumimoji="0" lang="en-US" kern="1200" dirty="0" smtClean="0">
                          <a:solidFill>
                            <a:schemeClr val="dk1"/>
                          </a:solidFill>
                          <a:latin typeface="Calibri" pitchFamily="34" charset="0"/>
                          <a:ea typeface="+mn-ea"/>
                          <a:cs typeface="+mn-cs"/>
                        </a:rPr>
                        <a:t>- Communities Tribunals</a:t>
                      </a:r>
                    </a:p>
                  </a:txBody>
                  <a:tcPr/>
                </a:tc>
              </a:tr>
            </a:tbl>
          </a:graphicData>
        </a:graphic>
      </p:graphicFrame>
      <p:sp>
        <p:nvSpPr>
          <p:cNvPr id="3" name="Title 2"/>
          <p:cNvSpPr>
            <a:spLocks noGrp="1"/>
          </p:cNvSpPr>
          <p:nvPr>
            <p:ph type="title"/>
          </p:nvPr>
        </p:nvSpPr>
        <p:spPr>
          <a:xfrm>
            <a:off x="457200" y="274638"/>
            <a:ext cx="8229600" cy="715962"/>
          </a:xfrm>
        </p:spPr>
        <p:txBody>
          <a:bodyPr>
            <a:normAutofit/>
          </a:bodyPr>
          <a:lstStyle/>
          <a:p>
            <a:pPr>
              <a:buFont typeface="Wingdings" pitchFamily="2" charset="2"/>
              <a:buChar char="v"/>
            </a:pPr>
            <a:r>
              <a:rPr lang="en-US" sz="2500" dirty="0" smtClean="0"/>
              <a:t> The Judiciary: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normAutofit/>
          </a:bodyPr>
          <a:lstStyle/>
          <a:p>
            <a:pPr algn="just"/>
            <a:r>
              <a:rPr lang="en-US" sz="2000" dirty="0" smtClean="0">
                <a:latin typeface="Calibri" pitchFamily="34" charset="0"/>
              </a:rPr>
              <a:t>Arbitration has been traditionally known and accepted as a major means of settling disputes since the establishment of modern Jordan. The first formal statute to regulate arbitration was the Arbitration Law of 1953 and its amendments, which was annulled by the current Arbitration Law of 2001. </a:t>
            </a:r>
          </a:p>
          <a:p>
            <a:pPr algn="just"/>
            <a:endParaRPr lang="en-US" sz="2000" dirty="0" smtClean="0">
              <a:latin typeface="Calibri" pitchFamily="34" charset="0"/>
            </a:endParaRPr>
          </a:p>
          <a:p>
            <a:pPr algn="just"/>
            <a:r>
              <a:rPr lang="en-US" sz="2000" dirty="0" smtClean="0">
                <a:latin typeface="Calibri" pitchFamily="34" charset="0"/>
              </a:rPr>
              <a:t>The Law of 2001 is mainly based on the United Nations Commission on International Trade Law (UNCITRAL) Model Law of 1985 on International Commercial Arbitration.</a:t>
            </a:r>
            <a:endParaRPr lang="en-US" sz="2000" dirty="0" smtClean="0">
              <a:solidFill>
                <a:schemeClr val="tx2"/>
              </a:solidFill>
              <a:effectLst>
                <a:outerShdw blurRad="31750" dist="25400" dir="5400000" algn="tl" rotWithShape="0">
                  <a:srgbClr val="000000">
                    <a:alpha val="25000"/>
                  </a:srgbClr>
                </a:outerShdw>
              </a:effectLst>
              <a:latin typeface="Calibri" pitchFamily="34" charset="0"/>
              <a:ea typeface="+mj-ea"/>
              <a:cs typeface="+mj-cs"/>
            </a:endParaRPr>
          </a:p>
        </p:txBody>
      </p:sp>
      <p:sp>
        <p:nvSpPr>
          <p:cNvPr id="3" name="Title 2"/>
          <p:cNvSpPr>
            <a:spLocks noGrp="1"/>
          </p:cNvSpPr>
          <p:nvPr>
            <p:ph type="title"/>
          </p:nvPr>
        </p:nvSpPr>
        <p:spPr>
          <a:xfrm>
            <a:off x="457200" y="274638"/>
            <a:ext cx="8229600" cy="868362"/>
          </a:xfrm>
        </p:spPr>
        <p:txBody>
          <a:bodyPr/>
          <a:lstStyle/>
          <a:p>
            <a:pPr>
              <a:buFont typeface="Wingdings" pitchFamily="2" charset="2"/>
              <a:buChar char="v"/>
            </a:pPr>
            <a:r>
              <a:rPr lang="en-US" sz="2500" dirty="0" smtClean="0"/>
              <a:t> Arbitration: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algn="ctr">
              <a:buNone/>
            </a:pPr>
            <a:endParaRPr lang="en-US" altLang="ko-KR" sz="2800" dirty="0" smtClean="0">
              <a:hlinkClick r:id="rId3"/>
            </a:endParaRPr>
          </a:p>
          <a:p>
            <a:pPr algn="ctr">
              <a:buNone/>
            </a:pPr>
            <a:endParaRPr lang="en-US" sz="2800" b="1" i="1" dirty="0">
              <a:latin typeface="Calibri" pitchFamily="34" charset="0"/>
            </a:endParaRPr>
          </a:p>
          <a:p>
            <a:pPr algn="ctr">
              <a:buNone/>
            </a:pPr>
            <a:r>
              <a:rPr lang="en-US" sz="2800" b="1" i="1" dirty="0">
                <a:latin typeface="Calibri" pitchFamily="34" charset="0"/>
              </a:rPr>
              <a:t>Thank you</a:t>
            </a:r>
          </a:p>
          <a:p>
            <a:pPr>
              <a:buNone/>
            </a:pPr>
            <a:endParaRPr lang="en-US" dirty="0"/>
          </a:p>
          <a:p>
            <a:pPr algn="ctr">
              <a:buNone/>
            </a:pPr>
            <a:endParaRPr lang="en-US" dirty="0">
              <a:latin typeface="Calibri" pitchFamily="34" charset="0"/>
            </a:endParaRPr>
          </a:p>
          <a:p>
            <a:pPr algn="ctr">
              <a:buNone/>
            </a:pPr>
            <a:endParaRPr lang="en-US" dirty="0">
              <a:latin typeface="Calibri" pitchFamily="34" charset="0"/>
            </a:endParaRPr>
          </a:p>
          <a:p>
            <a:pPr algn="ctr">
              <a:buNone/>
            </a:pPr>
            <a:r>
              <a:rPr lang="en-US" dirty="0">
                <a:latin typeface="Calibri" pitchFamily="34" charset="0"/>
              </a:rPr>
              <a:t>oaljazy@aljazylaw.com</a:t>
            </a:r>
          </a:p>
          <a:p>
            <a:endParaRPr lang="en-US" dirty="0"/>
          </a:p>
        </p:txBody>
      </p:sp>
    </p:spTree>
    <p:extLst>
      <p:ext uri="{BB962C8B-B14F-4D97-AF65-F5344CB8AC3E}">
        <p14:creationId xmlns:p14="http://schemas.microsoft.com/office/powerpoint/2010/main" val="677790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a:bodyPr>
          <a:lstStyle/>
          <a:p>
            <a:r>
              <a:rPr lang="en-US" sz="1800" b="1" dirty="0" smtClean="0">
                <a:latin typeface="Calibri" pitchFamily="34" charset="0"/>
              </a:rPr>
              <a:t>Current population</a:t>
            </a:r>
            <a:r>
              <a:rPr lang="en-US" sz="1800" dirty="0">
                <a:latin typeface="Calibri" pitchFamily="34" charset="0"/>
              </a:rPr>
              <a:t>:  </a:t>
            </a:r>
            <a:r>
              <a:rPr lang="en-US" sz="1800" dirty="0" smtClean="0">
                <a:latin typeface="Calibri" pitchFamily="34" charset="0"/>
              </a:rPr>
              <a:t>6 .788 .893</a:t>
            </a:r>
            <a:endParaRPr lang="en-US" sz="1800" dirty="0">
              <a:latin typeface="Calibri" pitchFamily="34" charset="0"/>
            </a:endParaRPr>
          </a:p>
          <a:p>
            <a:endParaRPr lang="en-US" sz="1800" b="1" dirty="0" smtClean="0">
              <a:latin typeface="Calibri" pitchFamily="34" charset="0"/>
            </a:endParaRPr>
          </a:p>
          <a:p>
            <a:r>
              <a:rPr lang="en-US" sz="1800" b="1" dirty="0" smtClean="0">
                <a:latin typeface="Calibri" pitchFamily="34" charset="0"/>
              </a:rPr>
              <a:t>Current male population:  </a:t>
            </a:r>
            <a:r>
              <a:rPr lang="en-US" sz="1800" dirty="0">
                <a:latin typeface="Calibri" pitchFamily="34" charset="0"/>
              </a:rPr>
              <a:t> 3 </a:t>
            </a:r>
            <a:r>
              <a:rPr lang="en-US" sz="1800" dirty="0" smtClean="0">
                <a:latin typeface="Calibri" pitchFamily="34" charset="0"/>
              </a:rPr>
              <a:t>.490 .544 </a:t>
            </a:r>
            <a:r>
              <a:rPr lang="en-US" sz="1800" dirty="0">
                <a:latin typeface="Calibri" pitchFamily="34" charset="0"/>
              </a:rPr>
              <a:t>(51.4%)</a:t>
            </a:r>
          </a:p>
          <a:p>
            <a:pPr marL="109728" indent="0">
              <a:buNone/>
            </a:pPr>
            <a:endParaRPr lang="en-US" sz="1800" dirty="0" smtClean="0">
              <a:latin typeface="Calibri" pitchFamily="34" charset="0"/>
            </a:endParaRPr>
          </a:p>
          <a:p>
            <a:r>
              <a:rPr lang="en-US" sz="1800" b="1" dirty="0" smtClean="0">
                <a:latin typeface="Calibri" pitchFamily="34" charset="0"/>
              </a:rPr>
              <a:t>Current female population:  </a:t>
            </a:r>
            <a:r>
              <a:rPr lang="en-US" sz="1800" dirty="0" smtClean="0">
                <a:latin typeface="Calibri" pitchFamily="34" charset="0"/>
              </a:rPr>
              <a:t>  3 </a:t>
            </a:r>
            <a:r>
              <a:rPr lang="en-US" sz="1800" dirty="0" smtClean="0">
                <a:latin typeface="Calibri" pitchFamily="34" charset="0"/>
              </a:rPr>
              <a:t>.298 .349 </a:t>
            </a:r>
            <a:r>
              <a:rPr lang="en-US" sz="1800" dirty="0" smtClean="0">
                <a:latin typeface="Calibri" pitchFamily="34" charset="0"/>
              </a:rPr>
              <a:t>(48.6%)</a:t>
            </a:r>
          </a:p>
          <a:p>
            <a:pPr>
              <a:buNone/>
            </a:pPr>
            <a:endParaRPr lang="en-US" sz="1800" dirty="0" smtClean="0">
              <a:latin typeface="Calibri" pitchFamily="34" charset="0"/>
            </a:endParaRPr>
          </a:p>
          <a:p>
            <a:r>
              <a:rPr lang="en-US" sz="1800" b="1" dirty="0" smtClean="0">
                <a:latin typeface="Calibri" pitchFamily="34" charset="0"/>
              </a:rPr>
              <a:t>Population growth this year:</a:t>
            </a:r>
            <a:r>
              <a:rPr lang="en-US" sz="1800" dirty="0" smtClean="0">
                <a:latin typeface="Calibri" pitchFamily="34" charset="0"/>
              </a:rPr>
              <a:t> </a:t>
            </a:r>
            <a:r>
              <a:rPr lang="en-US" sz="1800" dirty="0" smtClean="0">
                <a:latin typeface="Calibri" pitchFamily="34" charset="0"/>
              </a:rPr>
              <a:t>47. </a:t>
            </a:r>
            <a:r>
              <a:rPr lang="en-US" sz="1800" dirty="0">
                <a:latin typeface="Calibri" pitchFamily="34" charset="0"/>
              </a:rPr>
              <a:t>832</a:t>
            </a:r>
          </a:p>
        </p:txBody>
      </p:sp>
      <p:sp>
        <p:nvSpPr>
          <p:cNvPr id="3" name="Title 2"/>
          <p:cNvSpPr>
            <a:spLocks noGrp="1"/>
          </p:cNvSpPr>
          <p:nvPr>
            <p:ph type="title"/>
          </p:nvPr>
        </p:nvSpPr>
        <p:spPr>
          <a:xfrm>
            <a:off x="457200" y="274638"/>
            <a:ext cx="8229600" cy="715962"/>
          </a:xfrm>
        </p:spPr>
        <p:txBody>
          <a:bodyPr>
            <a:normAutofit/>
          </a:bodyPr>
          <a:lstStyle/>
          <a:p>
            <a:pPr>
              <a:buFont typeface="Wingdings" pitchFamily="2" charset="2"/>
              <a:buChar char="v"/>
            </a:pPr>
            <a:r>
              <a:rPr lang="en-US" sz="2900" dirty="0" smtClean="0"/>
              <a:t> Population (2015):</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a:bodyPr>
          <a:lstStyle/>
          <a:p>
            <a:pPr algn="just"/>
            <a:r>
              <a:rPr lang="en-US" sz="1800" dirty="0" smtClean="0">
                <a:latin typeface="Calibri" pitchFamily="34" charset="0"/>
              </a:rPr>
              <a:t>The Jordanian economy is market oriented economy. The economic system is based on free enterprise and personal initiatives. Since 1989, and with the help of international organizations, efforts have been under way to restructure and revitalize the economy. </a:t>
            </a:r>
          </a:p>
          <a:p>
            <a:pPr algn="just">
              <a:buNone/>
            </a:pPr>
            <a:endParaRPr lang="en-US" sz="1800" dirty="0" smtClean="0">
              <a:latin typeface="Calibri" pitchFamily="34" charset="0"/>
            </a:endParaRPr>
          </a:p>
          <a:p>
            <a:pPr algn="just"/>
            <a:r>
              <a:rPr lang="en-US" sz="1800" dirty="0" smtClean="0">
                <a:latin typeface="Calibri" pitchFamily="34" charset="0"/>
              </a:rPr>
              <a:t>Jordan has relative strengths in terms of monetary stability, strong property rights, and low tax rates on individual and corporate income. Inflation is moderate, and the government has succeeded in phasing out direct subsidies of many goods. Developed and increasingly modern. Jordan’s financial sector is making serious efforts to meet international standards.</a:t>
            </a:r>
          </a:p>
          <a:p>
            <a:pPr algn="just">
              <a:buNone/>
            </a:pPr>
            <a:endParaRPr lang="en-US" sz="1800" dirty="0" smtClean="0">
              <a:latin typeface="Calibri" pitchFamily="34" charset="0"/>
            </a:endParaRPr>
          </a:p>
          <a:p>
            <a:pPr algn="just"/>
            <a:r>
              <a:rPr lang="en-US" sz="1800" dirty="0" smtClean="0">
                <a:latin typeface="Calibri" pitchFamily="34" charset="0"/>
              </a:rPr>
              <a:t>Jordan’s macro-economic fundamentals are sound and many indicators point to continuing growth in the next years. Jordan’s GDP (Gross domestic product) growth performance has shown the ability to deliver tangible growth to its inhabitants.</a:t>
            </a:r>
          </a:p>
          <a:p>
            <a:pPr algn="just">
              <a:buNone/>
            </a:pPr>
            <a:endParaRPr lang="en-US" sz="1600" dirty="0" smtClean="0">
              <a:latin typeface="Calibri" pitchFamily="34" charset="0"/>
            </a:endParaRPr>
          </a:p>
        </p:txBody>
      </p:sp>
      <p:sp>
        <p:nvSpPr>
          <p:cNvPr id="3" name="Title 2"/>
          <p:cNvSpPr>
            <a:spLocks noGrp="1"/>
          </p:cNvSpPr>
          <p:nvPr>
            <p:ph type="title"/>
          </p:nvPr>
        </p:nvSpPr>
        <p:spPr>
          <a:xfrm>
            <a:off x="457200" y="274638"/>
            <a:ext cx="8229600" cy="715962"/>
          </a:xfrm>
        </p:spPr>
        <p:txBody>
          <a:bodyPr>
            <a:normAutofit fontScale="90000"/>
          </a:bodyPr>
          <a:lstStyle/>
          <a:p>
            <a:pPr>
              <a:buFont typeface="Wingdings" pitchFamily="2" charset="2"/>
              <a:buChar char="v"/>
            </a:pPr>
            <a:r>
              <a:rPr lang="en-US" dirty="0" smtClean="0"/>
              <a:t> </a:t>
            </a:r>
            <a:r>
              <a:rPr lang="en-US" sz="3200" dirty="0" smtClean="0"/>
              <a:t>Economy</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838200"/>
            <a:ext cx="78486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4940491"/>
          </a:xfrm>
        </p:spPr>
        <p:txBody>
          <a:bodyPr>
            <a:normAutofit/>
          </a:bodyPr>
          <a:lstStyle/>
          <a:p>
            <a:pPr algn="just"/>
            <a:r>
              <a:rPr lang="en-US" sz="1800" dirty="0" smtClean="0">
                <a:latin typeface="Calibri" pitchFamily="34" charset="0"/>
              </a:rPr>
              <a:t>The official currency in Jordan is Jordanian Dinar.</a:t>
            </a:r>
          </a:p>
          <a:p>
            <a:pPr algn="just"/>
            <a:r>
              <a:rPr lang="en-US" sz="1800" dirty="0" smtClean="0">
                <a:latin typeface="Calibri" pitchFamily="34" charset="0"/>
              </a:rPr>
              <a:t>In accordance with the Foreign Exchange Control Law, No. 95 of 1966 and the Foreign Exchange Control Regulations of 1978, as amended in 1979, the Central Bank of Jordan (CBJ) is the ultimate authority in the enforcement of foreign exchange controls in Jordan. Its foreign exchange controls cover all financial/monetary transactions in the Kingdom including: inflow and outflow of Jordanian Dinar and foreign means of payments; dealing or trading in foreign currencies; resident and non-resident accounts in Jordanian Dinar and foreign currencies; lending in foreign currencies; commercial payment practices; free trade payments; capital transfers; financial guarantees; export earnings repatriation; commission on foreign exchange permits; reporting requirements; and auditing and statement of account regulations.</a:t>
            </a:r>
          </a:p>
          <a:p>
            <a:pPr algn="just"/>
            <a:r>
              <a:rPr lang="en-US" sz="1800" dirty="0" smtClean="0">
                <a:latin typeface="Calibri" pitchFamily="34" charset="0"/>
              </a:rPr>
              <a:t>Law No. 95 allows for the free exchange of banknotes, coins and gold. It allows licensed banks, with the approval of the CBJ, to manage foreign currency accounts, as well as to purchase and to sell foreign currencies. According to article 6 of the Law, foreign residents may open accounts in local and foreign currency and may transfer funds without restrictions.</a:t>
            </a:r>
          </a:p>
        </p:txBody>
      </p:sp>
      <p:sp>
        <p:nvSpPr>
          <p:cNvPr id="3" name="Title 2"/>
          <p:cNvSpPr>
            <a:spLocks noGrp="1"/>
          </p:cNvSpPr>
          <p:nvPr>
            <p:ph type="title"/>
          </p:nvPr>
        </p:nvSpPr>
        <p:spPr>
          <a:xfrm>
            <a:off x="457200" y="274638"/>
            <a:ext cx="8229600" cy="715962"/>
          </a:xfrm>
        </p:spPr>
        <p:txBody>
          <a:bodyPr>
            <a:normAutofit/>
          </a:bodyPr>
          <a:lstStyle/>
          <a:p>
            <a:pPr>
              <a:buFont typeface="Wingdings" pitchFamily="2" charset="2"/>
              <a:buChar char="v"/>
            </a:pPr>
            <a:r>
              <a:rPr lang="en-US" sz="2900" dirty="0" smtClean="0"/>
              <a:t>Foreign Currency Controls: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016691"/>
          </a:xfrm>
        </p:spPr>
        <p:txBody>
          <a:bodyPr>
            <a:normAutofit/>
          </a:bodyPr>
          <a:lstStyle/>
          <a:p>
            <a:pPr algn="just"/>
            <a:r>
              <a:rPr lang="en-US" sz="1800" dirty="0" smtClean="0">
                <a:latin typeface="Calibri" pitchFamily="34" charset="0"/>
              </a:rPr>
              <a:t>The Central Bank of Jordan (CBJ) is the monetary authority of the country. Other financial institutions include approximately 25 foreign and Jordanian Commercial banks and specialized credit institutions. Specialized credit institutions focus on the offering of equity capital. Banks, both foreign and Jordanian, may be established in a trade free zone, however, they must deal exclusively in foreign currency, and must operate independently of other banking activities in the country.</a:t>
            </a:r>
          </a:p>
        </p:txBody>
      </p:sp>
      <p:sp>
        <p:nvSpPr>
          <p:cNvPr id="3" name="Title 2"/>
          <p:cNvSpPr>
            <a:spLocks noGrp="1"/>
          </p:cNvSpPr>
          <p:nvPr>
            <p:ph type="title"/>
          </p:nvPr>
        </p:nvSpPr>
        <p:spPr>
          <a:xfrm>
            <a:off x="457200" y="274638"/>
            <a:ext cx="8229600" cy="715962"/>
          </a:xfrm>
        </p:spPr>
        <p:txBody>
          <a:bodyPr>
            <a:normAutofit/>
          </a:bodyPr>
          <a:lstStyle/>
          <a:p>
            <a:pPr>
              <a:buFont typeface="Wingdings" pitchFamily="2" charset="2"/>
              <a:buChar char="v"/>
            </a:pPr>
            <a:r>
              <a:rPr lang="en-US" sz="2900" dirty="0" smtClean="0"/>
              <a:t>Financial Services: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normAutofit/>
          </a:bodyPr>
          <a:lstStyle/>
          <a:p>
            <a:pPr algn="just"/>
            <a:r>
              <a:rPr lang="en-US" sz="1800" dirty="0" smtClean="0">
                <a:latin typeface="Calibri" pitchFamily="34" charset="0"/>
              </a:rPr>
              <a:t>The Government of Jordan (GOJ) enacted several laws that provide various benefits to investors that provides a clear indicator of the Government’s commitment to the success in enhancing its business environment.   Laws aim to provide further streamlining and enhance quality-of-service in the delivery of licensing, permits and the ongoing procedures necessary for the operations of site manufacturers and exporters. Together with the implementing regulations now under development and in keeping with best international practices, the Law provides the robust legal foundation necessary to ensure a business friendly investment and operating environment. From competitive fiscal incentives, allowances for the establishment of Free Zones within the bounds of benefitting areas , streamlined procedures and governance—including flexibility for hiring foreign workers—the GOJ has seized the opportunity to enhance Jordan’s competitive position by creating a legislative and regulatory environment aimed at facilitating and serving international and Jordanian investors alike.</a:t>
            </a:r>
            <a:endParaRPr lang="en-US" sz="1800" dirty="0">
              <a:latin typeface="Calibri" pitchFamily="34" charset="0"/>
            </a:endParaRPr>
          </a:p>
        </p:txBody>
      </p:sp>
      <p:sp>
        <p:nvSpPr>
          <p:cNvPr id="3" name="Title 2"/>
          <p:cNvSpPr>
            <a:spLocks noGrp="1"/>
          </p:cNvSpPr>
          <p:nvPr>
            <p:ph type="title"/>
          </p:nvPr>
        </p:nvSpPr>
        <p:spPr>
          <a:xfrm>
            <a:off x="457200" y="274638"/>
            <a:ext cx="8229600" cy="944562"/>
          </a:xfrm>
        </p:spPr>
        <p:txBody>
          <a:bodyPr>
            <a:normAutofit/>
          </a:bodyPr>
          <a:lstStyle/>
          <a:p>
            <a:pPr>
              <a:buFont typeface="Wingdings" pitchFamily="2" charset="2"/>
              <a:buChar char="v"/>
            </a:pPr>
            <a:r>
              <a:rPr lang="en-US" sz="2900" dirty="0" smtClean="0"/>
              <a:t>Investment in Jordan: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2676</TotalTime>
  <Words>4514</Words>
  <Application>Microsoft Office PowerPoint</Application>
  <PresentationFormat>On-screen Show (4:3)</PresentationFormat>
  <Paragraphs>367</Paragraphs>
  <Slides>37</Slides>
  <Notes>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Concourse</vt:lpstr>
      <vt:lpstr>    “The Legal and Investment Environment in Jordan"  Thursday June 4, 2015 </vt:lpstr>
      <vt:lpstr>PowerPoint Presentation</vt:lpstr>
      <vt:lpstr>Geography:</vt:lpstr>
      <vt:lpstr> Population (2015):</vt:lpstr>
      <vt:lpstr> Economy:</vt:lpstr>
      <vt:lpstr>PowerPoint Presentation</vt:lpstr>
      <vt:lpstr>Foreign Currency Controls:</vt:lpstr>
      <vt:lpstr>Financial Services:</vt:lpstr>
      <vt:lpstr>Investment in Jordan:</vt:lpstr>
      <vt:lpstr> Legal Environment:  </vt:lpstr>
      <vt:lpstr> The Legal System </vt:lpstr>
      <vt:lpstr>PowerPoint Presentation</vt:lpstr>
      <vt:lpstr>Business Structures:</vt:lpstr>
      <vt:lpstr> Companies Comparison Chart:</vt:lpstr>
      <vt:lpstr>PowerPoint Presentation</vt:lpstr>
      <vt:lpstr> Regulating Non-Jordanian Investments Regulation</vt:lpstr>
      <vt:lpstr>PowerPoint Presentation</vt:lpstr>
      <vt:lpstr>PowerPoint Presentation</vt:lpstr>
      <vt:lpstr>PowerPoint Presentation</vt:lpstr>
      <vt:lpstr> Tax System:</vt:lpstr>
      <vt:lpstr>PowerPoint Presentation</vt:lpstr>
      <vt:lpstr>PowerPoint Presentation</vt:lpstr>
      <vt:lpstr>Taxes under the Development Areas Law:</vt:lpstr>
      <vt:lpstr>Labor and Employment:</vt:lpstr>
      <vt:lpstr>PowerPoint Presentation</vt:lpstr>
      <vt:lpstr>PowerPoint Presentation</vt:lpstr>
      <vt:lpstr>PowerPoint Presentation</vt:lpstr>
      <vt:lpstr>Renewable Energy </vt:lpstr>
      <vt:lpstr>Legislation related to Renewable Energy  </vt:lpstr>
      <vt:lpstr> Aqaba Special Economic Zone (ASEZ):</vt:lpstr>
      <vt:lpstr> Aqaba Special Economic Zone Authority  (ASEZA):</vt:lpstr>
      <vt:lpstr> ASEZ’s Incentives: </vt:lpstr>
      <vt:lpstr> Aqaba Development Corporation: </vt:lpstr>
      <vt:lpstr> Dispute Resolution:</vt:lpstr>
      <vt:lpstr> The Judiciary:</vt:lpstr>
      <vt:lpstr> Arbitration: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Adoption of the UNCITRAL Model Law on International Commercial Arbitration – A Step towards the Harmonization of the Arab Laws</dc:title>
  <dc:creator>Rula Deeb</dc:creator>
  <cp:lastModifiedBy>Celina Mousher</cp:lastModifiedBy>
  <cp:revision>315</cp:revision>
  <cp:lastPrinted>2015-05-21T10:46:07Z</cp:lastPrinted>
  <dcterms:created xsi:type="dcterms:W3CDTF">2006-08-16T00:00:00Z</dcterms:created>
  <dcterms:modified xsi:type="dcterms:W3CDTF">2015-05-27T09:46:39Z</dcterms:modified>
</cp:coreProperties>
</file>