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handoutMasterIdLst>
    <p:handoutMasterId r:id="rId24"/>
  </p:handoutMasterIdLst>
  <p:sldIdLst>
    <p:sldId id="257" r:id="rId2"/>
    <p:sldId id="307" r:id="rId3"/>
    <p:sldId id="295" r:id="rId4"/>
    <p:sldId id="310" r:id="rId5"/>
    <p:sldId id="306" r:id="rId6"/>
    <p:sldId id="297" r:id="rId7"/>
    <p:sldId id="311" r:id="rId8"/>
    <p:sldId id="305" r:id="rId9"/>
    <p:sldId id="323" r:id="rId10"/>
    <p:sldId id="329" r:id="rId11"/>
    <p:sldId id="330" r:id="rId12"/>
    <p:sldId id="324" r:id="rId13"/>
    <p:sldId id="326" r:id="rId14"/>
    <p:sldId id="328" r:id="rId15"/>
    <p:sldId id="331" r:id="rId16"/>
    <p:sldId id="319" r:id="rId17"/>
    <p:sldId id="320" r:id="rId18"/>
    <p:sldId id="321" r:id="rId19"/>
    <p:sldId id="304" r:id="rId20"/>
    <p:sldId id="315" r:id="rId21"/>
    <p:sldId id="314" r:id="rId22"/>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dduri, Khalid" initials="K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6314" autoAdjust="0"/>
  </p:normalViewPr>
  <p:slideViewPr>
    <p:cSldViewPr>
      <p:cViewPr>
        <p:scale>
          <a:sx n="70" d="100"/>
          <a:sy n="70" d="100"/>
        </p:scale>
        <p:origin x="-888" y="64"/>
      </p:cViewPr>
      <p:guideLst>
        <p:guide orient="horz" pos="2160"/>
        <p:guide pos="2880"/>
      </p:guideLst>
    </p:cSldViewPr>
  </p:slideViewPr>
  <p:outlineViewPr>
    <p:cViewPr>
      <p:scale>
        <a:sx n="33" d="100"/>
        <a:sy n="33" d="100"/>
      </p:scale>
      <p:origin x="0" y="3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reno\AppData\Roaming\OpenText\OTEdit\EC_edms\c57306875\Business%20Dev.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oreno\AppData\Roaming\OpenText\OTEdit\EC_edms\c57306875\Business%20Dev.xlsx%20II.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0"/>
      <c:rAngAx val="1"/>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spPr>
        <a:noFill/>
        <a:ln>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5"/>
      <c:rotY val="1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explosion val="25"/>
          <c:dLbls>
            <c:dLbl>
              <c:idx val="4"/>
              <c:layout>
                <c:manualLayout>
                  <c:x val="9.7054871208459403E-2"/>
                  <c:y val="2.53319717523788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OVERVIEW!$C$171:$C$175</c:f>
              <c:strCache>
                <c:ptCount val="5"/>
                <c:pt idx="0">
                  <c:v>AFR</c:v>
                </c:pt>
                <c:pt idx="1">
                  <c:v>ASI</c:v>
                </c:pt>
                <c:pt idx="2">
                  <c:v>EUR</c:v>
                </c:pt>
                <c:pt idx="3">
                  <c:v>LAC</c:v>
                </c:pt>
                <c:pt idx="4">
                  <c:v>GLOB</c:v>
                </c:pt>
              </c:strCache>
            </c:strRef>
          </c:cat>
          <c:val>
            <c:numRef>
              <c:f>OVERVIEW!$J$171:$J$175</c:f>
              <c:numCache>
                <c:formatCode>_(* #,##0.00_);_(* \(#,##0.00\);_(* "-"??_);_(@_)</c:formatCode>
                <c:ptCount val="5"/>
                <c:pt idx="0">
                  <c:v>2319.2695581099997</c:v>
                </c:pt>
                <c:pt idx="1">
                  <c:v>1234.6449236500002</c:v>
                </c:pt>
                <c:pt idx="2">
                  <c:v>284.61407833999999</c:v>
                </c:pt>
                <c:pt idx="3">
                  <c:v>619.46937284000001</c:v>
                </c:pt>
                <c:pt idx="4">
                  <c:v>129.78039742000001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125"/>
          <c:y val="0.13657407407407407"/>
          <c:w val="0.81388888888888888"/>
          <c:h val="0.77314814814814814"/>
        </c:manualLayout>
      </c:layout>
      <c:pie3DChart>
        <c:varyColors val="1"/>
        <c:ser>
          <c:idx val="0"/>
          <c:order val="0"/>
          <c:explosion val="25"/>
          <c:dLbls>
            <c:showLegendKey val="0"/>
            <c:showVal val="0"/>
            <c:showCatName val="1"/>
            <c:showSerName val="0"/>
            <c:showPercent val="1"/>
            <c:showBubbleSize val="0"/>
            <c:showLeaderLines val="1"/>
          </c:dLbls>
          <c:cat>
            <c:strRef>
              <c:f>Sheet1!$A$4:$A$6</c:f>
              <c:strCache>
                <c:ptCount val="3"/>
                <c:pt idx="0">
                  <c:v>Private Sector Debt</c:v>
                </c:pt>
                <c:pt idx="1">
                  <c:v>Private Sector Equity</c:v>
                </c:pt>
                <c:pt idx="2">
                  <c:v>Trade Finance</c:v>
                </c:pt>
              </c:strCache>
            </c:strRef>
          </c:cat>
          <c:val>
            <c:numRef>
              <c:f>Sheet1!$B$4:$B$6</c:f>
              <c:numCache>
                <c:formatCode>0%</c:formatCode>
                <c:ptCount val="3"/>
                <c:pt idx="0">
                  <c:v>0.45</c:v>
                </c:pt>
                <c:pt idx="1">
                  <c:v>0.06</c:v>
                </c:pt>
                <c:pt idx="2">
                  <c:v>0.49</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Sector Distribution</a:t>
            </a:r>
          </a:p>
          <a:p>
            <a:pPr>
              <a:defRPr/>
            </a:pPr>
            <a:endParaRPr lang="en-GB"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43807628542878"/>
          <c:y val="0.33085660584630699"/>
          <c:w val="0.82799145299145294"/>
          <c:h val="0.64029134614927585"/>
        </c:manualLayout>
      </c:layout>
      <c:pie3DChart>
        <c:varyColors val="1"/>
        <c:ser>
          <c:idx val="0"/>
          <c:order val="0"/>
          <c:explosion val="25"/>
          <c:dLbls>
            <c:showLegendKey val="0"/>
            <c:showVal val="0"/>
            <c:showCatName val="1"/>
            <c:showSerName val="0"/>
            <c:showPercent val="1"/>
            <c:showBubbleSize val="0"/>
            <c:showLeaderLines val="1"/>
          </c:dLbls>
          <c:cat>
            <c:strRef>
              <c:f>'[PSTFOD Arab countries End October 2017.xlsx]Sheet1'!$H$4:$H$10</c:f>
              <c:strCache>
                <c:ptCount val="7"/>
                <c:pt idx="0">
                  <c:v>BANKING AND FINANCIAL SERVICES</c:v>
                </c:pt>
                <c:pt idx="1">
                  <c:v>COMMUNICATIONS</c:v>
                </c:pt>
                <c:pt idx="2">
                  <c:v>ENERGY GENERATION, DISTRIBUTION AND EFFICIENCY</c:v>
                </c:pt>
                <c:pt idx="3">
                  <c:v>INDUSTRY</c:v>
                </c:pt>
                <c:pt idx="4">
                  <c:v>MINERAL RESOURCES AND MINING</c:v>
                </c:pt>
                <c:pt idx="5">
                  <c:v>TRANSPORT AND STORAGE</c:v>
                </c:pt>
                <c:pt idx="6">
                  <c:v>Other</c:v>
                </c:pt>
              </c:strCache>
            </c:strRef>
          </c:cat>
          <c:val>
            <c:numRef>
              <c:f>'[PSTFOD Arab countries End October 2017.xlsx]Sheet1'!$I$4:$I$10</c:f>
              <c:numCache>
                <c:formatCode>0.00%</c:formatCode>
                <c:ptCount val="7"/>
                <c:pt idx="0">
                  <c:v>7.3200000000000001E-2</c:v>
                </c:pt>
                <c:pt idx="1">
                  <c:v>2.3599999999999999E-2</c:v>
                </c:pt>
                <c:pt idx="2">
                  <c:v>8.5400000000000004E-2</c:v>
                </c:pt>
                <c:pt idx="3">
                  <c:v>0.14360000000000001</c:v>
                </c:pt>
                <c:pt idx="4">
                  <c:v>0.61699999999999999</c:v>
                </c:pt>
                <c:pt idx="5">
                  <c:v>4.0500000000000001E-2</c:v>
                </c:pt>
                <c:pt idx="6">
                  <c:v>1.67E-2</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solidFill>
        <a:schemeClr val="accent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87AD8-FB8D-4FEE-AAB4-18D7B7E5D5BD}" type="doc">
      <dgm:prSet loTypeId="urn:microsoft.com/office/officeart/2005/8/layout/hList1" loCatId="list" qsTypeId="urn:microsoft.com/office/officeart/2005/8/quickstyle/simple2" qsCatId="simple" csTypeId="urn:microsoft.com/office/officeart/2005/8/colors/accent0_2" csCatId="mainScheme" phldr="1"/>
      <dgm:spPr/>
      <dgm:t>
        <a:bodyPr/>
        <a:lstStyle/>
        <a:p>
          <a:endParaRPr lang="en-GB"/>
        </a:p>
      </dgm:t>
    </dgm:pt>
    <dgm:pt modelId="{DA19A5D8-8387-4846-890F-CC86C1026F0E}">
      <dgm:prSet phldrT="[Text]" custT="1"/>
      <dgm:spPr/>
      <dgm:t>
        <a:bodyPr/>
        <a:lstStyle/>
        <a:p>
          <a:r>
            <a:rPr lang="en-GB" sz="2000" b="1" kern="1200" dirty="0" smtClean="0">
              <a:effectLst>
                <a:outerShdw blurRad="38100" dist="38100" dir="2700000" algn="tl">
                  <a:srgbClr val="C0C0C0"/>
                </a:outerShdw>
              </a:effectLst>
              <a:latin typeface="Calibri" panose="020F0502020204030204" pitchFamily="34" charset="0"/>
              <a:ea typeface="+mn-ea"/>
              <a:cs typeface="+mn-cs"/>
            </a:rPr>
            <a:t>Country</a:t>
          </a:r>
        </a:p>
        <a:p>
          <a:r>
            <a:rPr lang="en-GB" sz="2000" b="1" kern="1200" dirty="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gm:t>
    </dgm:pt>
    <dgm:pt modelId="{55F86A4B-C3D9-460E-87A1-558AB80725CF}" type="parTrans" cxnId="{473A1148-E2CE-4CE5-976A-A1E8CD15A3DF}">
      <dgm:prSet/>
      <dgm:spPr/>
      <dgm:t>
        <a:bodyPr/>
        <a:lstStyle/>
        <a:p>
          <a:endParaRPr lang="en-GB"/>
        </a:p>
      </dgm:t>
    </dgm:pt>
    <dgm:pt modelId="{05B5DC7C-C0E5-4B36-B144-F25C254C93CA}" type="sibTrans" cxnId="{473A1148-E2CE-4CE5-976A-A1E8CD15A3DF}">
      <dgm:prSet/>
      <dgm:spPr/>
      <dgm:t>
        <a:bodyPr/>
        <a:lstStyle/>
        <a:p>
          <a:endParaRPr lang="en-GB"/>
        </a:p>
      </dgm:t>
    </dgm:pt>
    <dgm:pt modelId="{77FADECA-0559-4FD5-B4D7-7157004BDF1D}">
      <dgm:prSet phldrT="[Text]" custT="1"/>
      <dgm:spPr/>
      <dgm:t>
        <a:bodyPr/>
        <a:lstStyle/>
        <a:p>
          <a:pPr algn="l"/>
          <a:r>
            <a:rPr lang="en-GB" sz="1200" b="0" kern="1200" dirty="0" smtClean="0">
              <a:effectLst/>
              <a:latin typeface="Calibri" panose="020F0502020204030204" pitchFamily="34" charset="0"/>
              <a:ea typeface="+mn-ea"/>
              <a:cs typeface="+mn-cs"/>
            </a:rPr>
            <a:t>Global mandate</a:t>
          </a:r>
          <a:endParaRPr lang="en-GB" sz="1200" b="0" kern="1200" dirty="0">
            <a:effectLst/>
            <a:latin typeface="Calibri" panose="020F0502020204030204" pitchFamily="34" charset="0"/>
            <a:ea typeface="+mn-ea"/>
            <a:cs typeface="+mn-cs"/>
          </a:endParaRPr>
        </a:p>
      </dgm:t>
    </dgm:pt>
    <dgm:pt modelId="{738E99B9-75B6-4E72-B8B6-69273A2B3809}" type="parTrans" cxnId="{4E1A3F43-F559-4012-A5C1-AD53919B22C6}">
      <dgm:prSet/>
      <dgm:spPr/>
      <dgm:t>
        <a:bodyPr/>
        <a:lstStyle/>
        <a:p>
          <a:endParaRPr lang="en-GB"/>
        </a:p>
      </dgm:t>
    </dgm:pt>
    <dgm:pt modelId="{4BC5C3C7-C442-4A1C-9837-B5C4162E1C9C}" type="sibTrans" cxnId="{4E1A3F43-F559-4012-A5C1-AD53919B22C6}">
      <dgm:prSet/>
      <dgm:spPr/>
      <dgm:t>
        <a:bodyPr/>
        <a:lstStyle/>
        <a:p>
          <a:endParaRPr lang="en-GB"/>
        </a:p>
      </dgm:t>
    </dgm:pt>
    <dgm:pt modelId="{826C72D3-2D25-4AA4-B607-0BE25491C7DE}">
      <dgm:prSet phldrT="[Text]" custT="1"/>
      <dgm:spPr/>
      <dgm:t>
        <a:bodyPr/>
        <a:lstStyle/>
        <a:p>
          <a:pPr algn="l"/>
          <a:r>
            <a:rPr lang="en-GB" sz="1200" b="0" kern="1200" dirty="0" smtClean="0">
              <a:effectLst/>
              <a:latin typeface="Calibri" panose="020F0502020204030204" pitchFamily="34" charset="0"/>
              <a:ea typeface="+mn-ea"/>
              <a:cs typeface="+mn-cs"/>
            </a:rPr>
            <a:t>All low &amp; middle income countries</a:t>
          </a:r>
          <a:endParaRPr lang="en-GB" sz="1200" b="0" kern="1200" dirty="0">
            <a:effectLst/>
            <a:latin typeface="Calibri" panose="020F0502020204030204" pitchFamily="34" charset="0"/>
            <a:ea typeface="+mn-ea"/>
            <a:cs typeface="+mn-cs"/>
          </a:endParaRPr>
        </a:p>
      </dgm:t>
    </dgm:pt>
    <dgm:pt modelId="{48FAFE9D-4762-4B0C-BB43-956ED9C6AFCC}" type="parTrans" cxnId="{C1D5A4EF-97E9-4B84-870F-6679E1AC8B3D}">
      <dgm:prSet/>
      <dgm:spPr/>
      <dgm:t>
        <a:bodyPr/>
        <a:lstStyle/>
        <a:p>
          <a:endParaRPr lang="en-GB"/>
        </a:p>
      </dgm:t>
    </dgm:pt>
    <dgm:pt modelId="{5FBC74C1-0FCE-46D5-98F2-E522870C8E61}" type="sibTrans" cxnId="{C1D5A4EF-97E9-4B84-870F-6679E1AC8B3D}">
      <dgm:prSet/>
      <dgm:spPr/>
      <dgm:t>
        <a:bodyPr/>
        <a:lstStyle/>
        <a:p>
          <a:endParaRPr lang="en-GB"/>
        </a:p>
      </dgm:t>
    </dgm:pt>
    <dgm:pt modelId="{5ABBDEE9-6C0D-4389-995B-67285ED5B143}">
      <dgm:prSet phldrT="[Text]" custT="1"/>
      <dgm:spPr/>
      <dgm:t>
        <a:bodyPr/>
        <a:lstStyle/>
        <a:p>
          <a:r>
            <a:rPr lang="en-GB" sz="2000" b="1" kern="1200" smtClean="0">
              <a:effectLst>
                <a:outerShdw blurRad="38100" dist="38100" dir="2700000" algn="tl">
                  <a:srgbClr val="C0C0C0"/>
                </a:outerShdw>
              </a:effectLst>
              <a:latin typeface="Calibri" panose="020F0502020204030204" pitchFamily="34" charset="0"/>
              <a:ea typeface="+mn-ea"/>
              <a:cs typeface="+mn-cs"/>
            </a:rPr>
            <a:t>Client</a:t>
          </a:r>
        </a:p>
        <a:p>
          <a:r>
            <a:rPr lang="en-GB" sz="2000" b="1" kern="120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gm:t>
    </dgm:pt>
    <dgm:pt modelId="{ECA5C874-D5F2-4D34-8A0B-EF2943DDC2EB}" type="parTrans" cxnId="{13A84805-5537-42A6-9986-96A39CE10023}">
      <dgm:prSet/>
      <dgm:spPr/>
      <dgm:t>
        <a:bodyPr/>
        <a:lstStyle/>
        <a:p>
          <a:endParaRPr lang="en-GB"/>
        </a:p>
      </dgm:t>
    </dgm:pt>
    <dgm:pt modelId="{AF049C2A-1AB1-41F5-BA8E-2562CD5CE9A6}" type="sibTrans" cxnId="{13A84805-5537-42A6-9986-96A39CE10023}">
      <dgm:prSet/>
      <dgm:spPr/>
      <dgm:t>
        <a:bodyPr/>
        <a:lstStyle/>
        <a:p>
          <a:endParaRPr lang="en-GB"/>
        </a:p>
      </dgm:t>
    </dgm:pt>
    <dgm:pt modelId="{89E54367-A123-4DF6-9A32-15DCC6F6E3D3}">
      <dgm:prSet phldrT="[Text]" custT="1"/>
      <dgm:spPr/>
      <dgm:t>
        <a:bodyPr/>
        <a:lstStyle/>
        <a:p>
          <a:pPr algn="l"/>
          <a:r>
            <a:rPr lang="en-GB" sz="1200" b="0" kern="1200" dirty="0" smtClean="0">
              <a:effectLst/>
              <a:latin typeface="Calibri" panose="020F0502020204030204" pitchFamily="34" charset="0"/>
              <a:ea typeface="+mn-ea"/>
              <a:cs typeface="+mn-cs"/>
            </a:rPr>
            <a:t>Private enterprises</a:t>
          </a:r>
          <a:endParaRPr lang="en-GB" sz="1200" b="0" kern="1200" dirty="0">
            <a:effectLst/>
            <a:latin typeface="Calibri" panose="020F0502020204030204" pitchFamily="34" charset="0"/>
            <a:ea typeface="+mn-ea"/>
            <a:cs typeface="+mn-cs"/>
          </a:endParaRPr>
        </a:p>
      </dgm:t>
    </dgm:pt>
    <dgm:pt modelId="{C5D9DFAF-77EC-4E14-9831-3F357EBFF429}" type="parTrans" cxnId="{20EEAB28-D99A-47B4-9C4E-7F3D026691A1}">
      <dgm:prSet/>
      <dgm:spPr/>
      <dgm:t>
        <a:bodyPr/>
        <a:lstStyle/>
        <a:p>
          <a:endParaRPr lang="en-GB"/>
        </a:p>
      </dgm:t>
    </dgm:pt>
    <dgm:pt modelId="{AFB844D7-286E-440C-B5CA-6206075F8F6B}" type="sibTrans" cxnId="{20EEAB28-D99A-47B4-9C4E-7F3D026691A1}">
      <dgm:prSet/>
      <dgm:spPr/>
      <dgm:t>
        <a:bodyPr/>
        <a:lstStyle/>
        <a:p>
          <a:endParaRPr lang="en-GB"/>
        </a:p>
      </dgm:t>
    </dgm:pt>
    <dgm:pt modelId="{D1F8AA6D-C61E-4D01-BBFA-322E5CB2B1CF}">
      <dgm:prSet phldrT="[Text]" custT="1"/>
      <dgm:spPr/>
      <dgm:t>
        <a:bodyPr/>
        <a:lstStyle/>
        <a:p>
          <a:r>
            <a:rPr lang="en-GB" sz="2000" b="1" kern="1200" smtClean="0">
              <a:effectLst>
                <a:outerShdw blurRad="38100" dist="38100" dir="2700000" algn="tl">
                  <a:srgbClr val="C0C0C0"/>
                </a:outerShdw>
              </a:effectLst>
              <a:latin typeface="Calibri" panose="020F0502020204030204" pitchFamily="34" charset="0"/>
              <a:ea typeface="+mn-ea"/>
              <a:cs typeface="+mn-cs"/>
            </a:rPr>
            <a:t>Project</a:t>
          </a:r>
        </a:p>
        <a:p>
          <a:r>
            <a:rPr lang="en-GB" sz="2000" b="1" kern="120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gm:t>
    </dgm:pt>
    <dgm:pt modelId="{631B7501-DF0C-4696-AD12-1916EF7F1F39}" type="parTrans" cxnId="{69476250-8D86-495E-ACFA-0367857214CC}">
      <dgm:prSet/>
      <dgm:spPr/>
      <dgm:t>
        <a:bodyPr/>
        <a:lstStyle/>
        <a:p>
          <a:endParaRPr lang="en-GB"/>
        </a:p>
      </dgm:t>
    </dgm:pt>
    <dgm:pt modelId="{1BEF4FA8-44A7-495A-846A-0B0EE6D814D3}" type="sibTrans" cxnId="{69476250-8D86-495E-ACFA-0367857214CC}">
      <dgm:prSet/>
      <dgm:spPr/>
      <dgm:t>
        <a:bodyPr/>
        <a:lstStyle/>
        <a:p>
          <a:endParaRPr lang="en-GB"/>
        </a:p>
      </dgm:t>
    </dgm:pt>
    <dgm:pt modelId="{3EC85BE1-D827-4D54-A1B7-BAF6B7A910F3}">
      <dgm:prSet phldrT="[Text]" custT="1"/>
      <dgm:spPr/>
      <dgm:t>
        <a:bodyPr/>
        <a:lstStyle/>
        <a:p>
          <a:pPr algn="l"/>
          <a:endParaRPr lang="en-GB" sz="2400" kern="1200" dirty="0">
            <a:latin typeface="Calibri" panose="020F0502020204030204" pitchFamily="34" charset="0"/>
            <a:cs typeface="Arial" pitchFamily="34" charset="0"/>
          </a:endParaRPr>
        </a:p>
      </dgm:t>
    </dgm:pt>
    <dgm:pt modelId="{4AB127AB-72A2-4FD6-9645-6141A0DB767D}" type="parTrans" cxnId="{23A48134-9AED-45D1-A9BF-67A4E5AF85F9}">
      <dgm:prSet/>
      <dgm:spPr/>
      <dgm:t>
        <a:bodyPr/>
        <a:lstStyle/>
        <a:p>
          <a:endParaRPr lang="en-GB"/>
        </a:p>
      </dgm:t>
    </dgm:pt>
    <dgm:pt modelId="{B35A0B16-0995-4A42-A01F-8046FDAD1F96}" type="sibTrans" cxnId="{23A48134-9AED-45D1-A9BF-67A4E5AF85F9}">
      <dgm:prSet/>
      <dgm:spPr/>
      <dgm:t>
        <a:bodyPr/>
        <a:lstStyle/>
        <a:p>
          <a:endParaRPr lang="en-GB"/>
        </a:p>
      </dgm:t>
    </dgm:pt>
    <dgm:pt modelId="{167DD0BE-F72A-4416-9593-A8B72B261437}">
      <dgm:prSet phldrT="[Text]" custT="1"/>
      <dgm:spPr/>
      <dgm:t>
        <a:bodyPr/>
        <a:lstStyle/>
        <a:p>
          <a:pPr algn="l"/>
          <a:endParaRPr lang="en-GB" sz="1200" b="0" kern="1200" dirty="0">
            <a:solidFill>
              <a:srgbClr val="000066"/>
            </a:solidFill>
            <a:effectLst/>
            <a:latin typeface="Calibri" panose="020F0502020204030204" pitchFamily="34" charset="0"/>
            <a:ea typeface="+mn-ea"/>
            <a:cs typeface="+mn-cs"/>
          </a:endParaRPr>
        </a:p>
      </dgm:t>
    </dgm:pt>
    <dgm:pt modelId="{E0F6287B-D8C2-4ED4-A6CF-4F75E330A3F8}" type="parTrans" cxnId="{526BE399-3D84-4077-A98B-C3F086002849}">
      <dgm:prSet/>
      <dgm:spPr/>
      <dgm:t>
        <a:bodyPr/>
        <a:lstStyle/>
        <a:p>
          <a:endParaRPr lang="en-GB"/>
        </a:p>
      </dgm:t>
    </dgm:pt>
    <dgm:pt modelId="{14C63016-DF37-4D66-9330-3F43EAA616F3}" type="sibTrans" cxnId="{526BE399-3D84-4077-A98B-C3F086002849}">
      <dgm:prSet/>
      <dgm:spPr/>
      <dgm:t>
        <a:bodyPr/>
        <a:lstStyle/>
        <a:p>
          <a:endParaRPr lang="en-GB"/>
        </a:p>
      </dgm:t>
    </dgm:pt>
    <dgm:pt modelId="{AC08E059-6546-4135-97BF-563AD8BD27C6}">
      <dgm:prSet phldrT="[Text]" custT="1"/>
      <dgm:spPr/>
      <dgm:t>
        <a:bodyPr/>
        <a:lstStyle/>
        <a:p>
          <a:pPr algn="just"/>
          <a:r>
            <a:rPr lang="en-GB" sz="1200" b="0" kern="1200" dirty="0" smtClean="0">
              <a:effectLst/>
              <a:latin typeface="Calibri" panose="020F0502020204030204" pitchFamily="34" charset="0"/>
              <a:ea typeface="+mn-ea"/>
              <a:cs typeface="+mn-cs"/>
            </a:rPr>
            <a:t>AEPIs * </a:t>
          </a:r>
          <a:endParaRPr lang="en-GB" sz="1200" b="0" kern="1200" dirty="0">
            <a:effectLst/>
            <a:latin typeface="Calibri" panose="020F0502020204030204" pitchFamily="34" charset="0"/>
            <a:ea typeface="+mn-ea"/>
            <a:cs typeface="+mn-cs"/>
          </a:endParaRPr>
        </a:p>
      </dgm:t>
    </dgm:pt>
    <dgm:pt modelId="{EF043E03-00A8-4ECC-9234-6301F37FEBA8}" type="parTrans" cxnId="{BBE359A5-4421-46E3-B01A-E443E6F418E2}">
      <dgm:prSet/>
      <dgm:spPr/>
      <dgm:t>
        <a:bodyPr/>
        <a:lstStyle/>
        <a:p>
          <a:endParaRPr lang="en-GB"/>
        </a:p>
      </dgm:t>
    </dgm:pt>
    <dgm:pt modelId="{93055FA0-DC2D-4DF7-81F2-C8B365232A4E}" type="sibTrans" cxnId="{BBE359A5-4421-46E3-B01A-E443E6F418E2}">
      <dgm:prSet/>
      <dgm:spPr/>
      <dgm:t>
        <a:bodyPr/>
        <a:lstStyle/>
        <a:p>
          <a:endParaRPr lang="en-GB"/>
        </a:p>
      </dgm:t>
    </dgm:pt>
    <dgm:pt modelId="{5FE3DCFC-AF4D-4ED4-A912-F3C67BB15C60}">
      <dgm:prSet phldrT="[Text]" custT="1"/>
      <dgm:spPr/>
      <dgm:t>
        <a:bodyPr/>
        <a:lstStyle/>
        <a:p>
          <a:pPr algn="just"/>
          <a:endParaRPr lang="en-GB" sz="1200" b="0" kern="1200" dirty="0">
            <a:solidFill>
              <a:srgbClr val="000066"/>
            </a:solidFill>
            <a:effectLst/>
            <a:latin typeface="Calibri" panose="020F0502020204030204" pitchFamily="34" charset="0"/>
            <a:ea typeface="+mn-ea"/>
            <a:cs typeface="+mn-cs"/>
          </a:endParaRPr>
        </a:p>
      </dgm:t>
    </dgm:pt>
    <dgm:pt modelId="{29D4DFB2-7F1D-448F-AC4D-DEDAA8EB985B}" type="parTrans" cxnId="{0474E0D4-560A-404A-9E1D-DE32BAEFB9EA}">
      <dgm:prSet/>
      <dgm:spPr/>
      <dgm:t>
        <a:bodyPr/>
        <a:lstStyle/>
        <a:p>
          <a:endParaRPr lang="en-GB"/>
        </a:p>
      </dgm:t>
    </dgm:pt>
    <dgm:pt modelId="{68A93E96-DD31-4E19-A338-5EB7D221E251}" type="sibTrans" cxnId="{0474E0D4-560A-404A-9E1D-DE32BAEFB9EA}">
      <dgm:prSet/>
      <dgm:spPr/>
      <dgm:t>
        <a:bodyPr/>
        <a:lstStyle/>
        <a:p>
          <a:endParaRPr lang="en-GB"/>
        </a:p>
      </dgm:t>
    </dgm:pt>
    <dgm:pt modelId="{F9A1F403-E8AF-4C33-B6FA-436EA226A276}">
      <dgm:prSet phldrT="[Text]" custT="1"/>
      <dgm:spPr/>
      <dgm:t>
        <a:bodyPr/>
        <a:lstStyle/>
        <a:p>
          <a:pPr algn="l"/>
          <a:endParaRPr lang="en-GB" sz="1200" b="0" kern="1200" dirty="0">
            <a:solidFill>
              <a:srgbClr val="000066"/>
            </a:solidFill>
            <a:effectLst/>
            <a:latin typeface="Calibri" panose="020F0502020204030204" pitchFamily="34" charset="0"/>
            <a:ea typeface="+mn-ea"/>
            <a:cs typeface="+mn-cs"/>
          </a:endParaRPr>
        </a:p>
      </dgm:t>
    </dgm:pt>
    <dgm:pt modelId="{EC17D4D3-DF9E-4A84-BC07-89FAB34BEC7F}" type="parTrans" cxnId="{3D6B6142-E72C-4867-B692-56FF1535EB2A}">
      <dgm:prSet/>
      <dgm:spPr/>
      <dgm:t>
        <a:bodyPr/>
        <a:lstStyle/>
        <a:p>
          <a:endParaRPr lang="en-GB"/>
        </a:p>
      </dgm:t>
    </dgm:pt>
    <dgm:pt modelId="{213C7D1E-B57C-4190-A8E0-C85CD387CDF0}" type="sibTrans" cxnId="{3D6B6142-E72C-4867-B692-56FF1535EB2A}">
      <dgm:prSet/>
      <dgm:spPr/>
      <dgm:t>
        <a:bodyPr/>
        <a:lstStyle/>
        <a:p>
          <a:endParaRPr lang="en-GB"/>
        </a:p>
      </dgm:t>
    </dgm:pt>
    <dgm:pt modelId="{6941461F-58A4-4E98-A6CE-F91DFBED84DE}">
      <dgm:prSet phldrT="[Text]" custT="1"/>
      <dgm:spPr/>
      <dgm:t>
        <a:bodyPr/>
        <a:lstStyle/>
        <a:p>
          <a:pPr algn="l"/>
          <a:r>
            <a:rPr lang="en-GB" sz="1200" b="0" kern="1200" dirty="0" smtClean="0">
              <a:effectLst/>
              <a:latin typeface="Calibri" panose="020F0502020204030204" pitchFamily="34" charset="0"/>
              <a:ea typeface="+mn-ea"/>
              <a:cs typeface="+mn-cs"/>
            </a:rPr>
            <a:t>Financial institutions</a:t>
          </a:r>
          <a:endParaRPr lang="en-GB" sz="1200" b="0" kern="1200" dirty="0">
            <a:effectLst/>
            <a:latin typeface="Calibri" panose="020F0502020204030204" pitchFamily="34" charset="0"/>
            <a:ea typeface="+mn-ea"/>
            <a:cs typeface="+mn-cs"/>
          </a:endParaRPr>
        </a:p>
      </dgm:t>
    </dgm:pt>
    <dgm:pt modelId="{0A129C39-151E-4047-8AC1-CB441A37EA75}" type="parTrans" cxnId="{A184D80B-F9F1-43A2-9CE2-F830D6C2CC80}">
      <dgm:prSet/>
      <dgm:spPr/>
      <dgm:t>
        <a:bodyPr/>
        <a:lstStyle/>
        <a:p>
          <a:endParaRPr lang="en-GB"/>
        </a:p>
      </dgm:t>
    </dgm:pt>
    <dgm:pt modelId="{583719D9-3309-4007-BFE5-0D35BCD70D1C}" type="sibTrans" cxnId="{A184D80B-F9F1-43A2-9CE2-F830D6C2CC80}">
      <dgm:prSet/>
      <dgm:spPr/>
      <dgm:t>
        <a:bodyPr/>
        <a:lstStyle/>
        <a:p>
          <a:endParaRPr lang="en-GB"/>
        </a:p>
      </dgm:t>
    </dgm:pt>
    <dgm:pt modelId="{C965F3C3-4E9B-4281-9076-151E5B80250F}">
      <dgm:prSet phldrT="[Text]" custT="1"/>
      <dgm:spPr/>
      <dgm:t>
        <a:bodyPr/>
        <a:lstStyle/>
        <a:p>
          <a:pPr algn="l"/>
          <a:r>
            <a:rPr lang="en-GB" sz="1200" b="0" kern="1200" dirty="0" smtClean="0">
              <a:solidFill>
                <a:schemeClr val="tx2"/>
              </a:solidFill>
              <a:effectLst/>
              <a:latin typeface="Calibri" panose="020F0502020204030204" pitchFamily="34" charset="0"/>
              <a:ea typeface="+mn-ea"/>
              <a:cs typeface="+mn-cs"/>
            </a:rPr>
            <a:t>State-owned enterprises </a:t>
          </a:r>
          <a:r>
            <a:rPr lang="en-GB" sz="1200" b="0" i="1" kern="1200" dirty="0" smtClean="0">
              <a:solidFill>
                <a:schemeClr val="tx2"/>
              </a:solidFill>
              <a:effectLst/>
              <a:latin typeface="Calibri" panose="020F0502020204030204" pitchFamily="34" charset="0"/>
              <a:ea typeface="+mn-ea"/>
              <a:cs typeface="Arial" pitchFamily="34" charset="0"/>
            </a:rPr>
            <a:t>(commercially managed and financially &amp; operationally autonomous)</a:t>
          </a:r>
          <a:endParaRPr lang="en-GB" sz="1200" b="0" kern="1200" dirty="0">
            <a:solidFill>
              <a:schemeClr val="tx2"/>
            </a:solidFill>
            <a:effectLst/>
            <a:latin typeface="Calibri" panose="020F0502020204030204" pitchFamily="34" charset="0"/>
            <a:ea typeface="+mn-ea"/>
            <a:cs typeface="+mn-cs"/>
          </a:endParaRPr>
        </a:p>
      </dgm:t>
    </dgm:pt>
    <dgm:pt modelId="{05F4CFF9-1EEC-46D5-BFC5-2F2B3B422330}" type="parTrans" cxnId="{10FB9562-D1AF-43E1-ACC2-EAC3363BAD25}">
      <dgm:prSet/>
      <dgm:spPr/>
      <dgm:t>
        <a:bodyPr/>
        <a:lstStyle/>
        <a:p>
          <a:endParaRPr lang="en-GB"/>
        </a:p>
      </dgm:t>
    </dgm:pt>
    <dgm:pt modelId="{EA6B44BD-E058-4325-8AD0-B972ABEF8597}" type="sibTrans" cxnId="{10FB9562-D1AF-43E1-ACC2-EAC3363BAD25}">
      <dgm:prSet/>
      <dgm:spPr/>
      <dgm:t>
        <a:bodyPr/>
        <a:lstStyle/>
        <a:p>
          <a:endParaRPr lang="en-GB"/>
        </a:p>
      </dgm:t>
    </dgm:pt>
    <dgm:pt modelId="{B873CBCB-32A3-419B-83A2-4477A84BC308}">
      <dgm:prSet phldrT="[Text]" custT="1"/>
      <dgm:spPr/>
      <dgm:t>
        <a:bodyPr/>
        <a:lstStyle/>
        <a:p>
          <a:pPr algn="l"/>
          <a:endParaRPr lang="en-GB" sz="1200" b="0" kern="1200" dirty="0">
            <a:solidFill>
              <a:srgbClr val="000066"/>
            </a:solidFill>
            <a:effectLst/>
            <a:latin typeface="Calibri" panose="020F0502020204030204" pitchFamily="34" charset="0"/>
            <a:ea typeface="+mn-ea"/>
            <a:cs typeface="+mn-cs"/>
          </a:endParaRPr>
        </a:p>
      </dgm:t>
    </dgm:pt>
    <dgm:pt modelId="{DD3E7CD1-AB03-447D-B8F8-706A4A6ACC3E}" type="parTrans" cxnId="{DB72FAEB-A17A-44B3-B5AB-BAC475FB339B}">
      <dgm:prSet/>
      <dgm:spPr/>
      <dgm:t>
        <a:bodyPr/>
        <a:lstStyle/>
        <a:p>
          <a:endParaRPr lang="en-GB"/>
        </a:p>
      </dgm:t>
    </dgm:pt>
    <dgm:pt modelId="{31F026AD-8F3D-41E8-AB9B-28755FEF8FDB}" type="sibTrans" cxnId="{DB72FAEB-A17A-44B3-B5AB-BAC475FB339B}">
      <dgm:prSet/>
      <dgm:spPr/>
      <dgm:t>
        <a:bodyPr/>
        <a:lstStyle/>
        <a:p>
          <a:endParaRPr lang="en-GB"/>
        </a:p>
      </dgm:t>
    </dgm:pt>
    <dgm:pt modelId="{80AB4438-D519-41B8-98DD-8EDB68BBE025}">
      <dgm:prSet phldrT="[Text]" custT="1"/>
      <dgm:spPr/>
      <dgm:t>
        <a:bodyPr/>
        <a:lstStyle/>
        <a:p>
          <a:r>
            <a:rPr lang="en-GB" sz="1200" b="0" kern="1200" dirty="0" smtClean="0">
              <a:effectLst/>
              <a:latin typeface="Calibri" panose="020F0502020204030204" pitchFamily="34" charset="0"/>
              <a:ea typeface="+mn-ea"/>
              <a:cs typeface="+mn-cs"/>
            </a:rPr>
            <a:t>Project must be: commercially, technically, financially, socially, &amp; environmentally viable, with a clear developmental impact</a:t>
          </a:r>
          <a:endParaRPr lang="en-GB" sz="1200" b="1" kern="1200" dirty="0">
            <a:effectLst/>
            <a:latin typeface="Calibri" panose="020F0502020204030204" pitchFamily="34" charset="0"/>
            <a:ea typeface="+mn-ea"/>
            <a:cs typeface="+mn-cs"/>
          </a:endParaRPr>
        </a:p>
      </dgm:t>
    </dgm:pt>
    <dgm:pt modelId="{7A199746-33E5-4C4C-8BFA-F0BBE1B72ABF}" type="parTrans" cxnId="{2F209245-AF6A-4E49-8194-FC568BE90D80}">
      <dgm:prSet/>
      <dgm:spPr/>
      <dgm:t>
        <a:bodyPr/>
        <a:lstStyle/>
        <a:p>
          <a:endParaRPr lang="en-GB"/>
        </a:p>
      </dgm:t>
    </dgm:pt>
    <dgm:pt modelId="{1ED84E85-5AB5-4809-B4D1-2DA0DCF5F36A}" type="sibTrans" cxnId="{2F209245-AF6A-4E49-8194-FC568BE90D80}">
      <dgm:prSet/>
      <dgm:spPr/>
      <dgm:t>
        <a:bodyPr/>
        <a:lstStyle/>
        <a:p>
          <a:endParaRPr lang="en-GB"/>
        </a:p>
      </dgm:t>
    </dgm:pt>
    <dgm:pt modelId="{577805E3-7765-42C2-9A23-C5BC4258862A}">
      <dgm:prSet phldrT="[Text]" custT="1"/>
      <dgm:spPr/>
      <dgm:t>
        <a:bodyPr/>
        <a:lstStyle/>
        <a:p>
          <a:endParaRPr lang="en-GB" sz="1200" b="1" kern="1200" dirty="0">
            <a:effectLst/>
            <a:latin typeface="Calibri" panose="020F0502020204030204" pitchFamily="34" charset="0"/>
            <a:ea typeface="+mn-ea"/>
            <a:cs typeface="+mn-cs"/>
          </a:endParaRPr>
        </a:p>
      </dgm:t>
    </dgm:pt>
    <dgm:pt modelId="{3C3AA0BF-A370-4444-89A2-70963631C0C1}" type="parTrans" cxnId="{0CFAD4B0-CC38-4540-8C17-B63EAD1EF560}">
      <dgm:prSet/>
      <dgm:spPr/>
      <dgm:t>
        <a:bodyPr/>
        <a:lstStyle/>
        <a:p>
          <a:endParaRPr lang="en-GB"/>
        </a:p>
      </dgm:t>
    </dgm:pt>
    <dgm:pt modelId="{53ED768D-0567-4F3D-8D1E-D5125D5C282A}" type="sibTrans" cxnId="{0CFAD4B0-CC38-4540-8C17-B63EAD1EF560}">
      <dgm:prSet/>
      <dgm:spPr/>
      <dgm:t>
        <a:bodyPr/>
        <a:lstStyle/>
        <a:p>
          <a:endParaRPr lang="en-GB"/>
        </a:p>
      </dgm:t>
    </dgm:pt>
    <dgm:pt modelId="{509080B3-3811-4837-9CEF-8B96A2FF52AE}">
      <dgm:prSet phldrT="[Text]" custT="1"/>
      <dgm:spPr/>
      <dgm:t>
        <a:bodyPr/>
        <a:lstStyle/>
        <a:p>
          <a:r>
            <a:rPr lang="en-GB" sz="1200" b="0" kern="1200" dirty="0" smtClean="0">
              <a:solidFill>
                <a:srgbClr val="000066"/>
              </a:solidFill>
              <a:effectLst/>
              <a:latin typeface="Calibri" panose="020F0502020204030204" pitchFamily="34" charset="0"/>
              <a:ea typeface="+mn-ea"/>
              <a:cs typeface="Arial" pitchFamily="34" charset="0"/>
            </a:rPr>
            <a:t>Visibility to OFID</a:t>
          </a:r>
          <a:endParaRPr lang="en-GB" sz="1200" b="0" kern="1200" dirty="0">
            <a:effectLst/>
            <a:latin typeface="Calibri" panose="020F0502020204030204" pitchFamily="34" charset="0"/>
            <a:ea typeface="+mn-ea"/>
            <a:cs typeface="+mn-cs"/>
          </a:endParaRPr>
        </a:p>
      </dgm:t>
    </dgm:pt>
    <dgm:pt modelId="{E6AC4B45-A39C-4AE8-B3D1-227A15845B95}" type="parTrans" cxnId="{6D558699-A76B-4466-97AC-0BFC0C47BFB8}">
      <dgm:prSet/>
      <dgm:spPr/>
      <dgm:t>
        <a:bodyPr/>
        <a:lstStyle/>
        <a:p>
          <a:endParaRPr lang="en-GB"/>
        </a:p>
      </dgm:t>
    </dgm:pt>
    <dgm:pt modelId="{383F42CF-977B-4BA5-86EA-EC1E9BC99440}" type="sibTrans" cxnId="{6D558699-A76B-4466-97AC-0BFC0C47BFB8}">
      <dgm:prSet/>
      <dgm:spPr/>
      <dgm:t>
        <a:bodyPr/>
        <a:lstStyle/>
        <a:p>
          <a:endParaRPr lang="en-GB"/>
        </a:p>
      </dgm:t>
    </dgm:pt>
    <dgm:pt modelId="{D494D36B-29A3-4997-BA22-81FA368CCDDF}">
      <dgm:prSet phldrT="[Text]" custT="1"/>
      <dgm:spPr/>
      <dgm:t>
        <a:bodyPr/>
        <a:lstStyle/>
        <a:p>
          <a:r>
            <a:rPr lang="en-GB" sz="1200" b="0" kern="1200" dirty="0" smtClean="0">
              <a:effectLst/>
              <a:latin typeface="Calibri" panose="020F0502020204030204" pitchFamily="34" charset="0"/>
              <a:ea typeface="+mn-ea"/>
              <a:cs typeface="+mn-cs"/>
            </a:rPr>
            <a:t>Additionality</a:t>
          </a:r>
          <a:endParaRPr lang="en-GB" sz="1200" b="0" kern="1200" dirty="0">
            <a:effectLst/>
            <a:latin typeface="Calibri" panose="020F0502020204030204" pitchFamily="34" charset="0"/>
            <a:ea typeface="+mn-ea"/>
            <a:cs typeface="+mn-cs"/>
          </a:endParaRPr>
        </a:p>
      </dgm:t>
    </dgm:pt>
    <dgm:pt modelId="{E2123C07-748D-4E66-8DE3-31B4A659BA3F}" type="parTrans" cxnId="{1CFC4215-D9CF-49FC-9E08-58ACBF4B815C}">
      <dgm:prSet/>
      <dgm:spPr/>
      <dgm:t>
        <a:bodyPr/>
        <a:lstStyle/>
        <a:p>
          <a:endParaRPr lang="en-GB"/>
        </a:p>
      </dgm:t>
    </dgm:pt>
    <dgm:pt modelId="{4202025F-9C41-4182-9F41-E44627713326}" type="sibTrans" cxnId="{1CFC4215-D9CF-49FC-9E08-58ACBF4B815C}">
      <dgm:prSet/>
      <dgm:spPr/>
      <dgm:t>
        <a:bodyPr/>
        <a:lstStyle/>
        <a:p>
          <a:endParaRPr lang="en-GB"/>
        </a:p>
      </dgm:t>
    </dgm:pt>
    <dgm:pt modelId="{D1839BB2-92A7-4186-8E2C-C706317ED9FD}">
      <dgm:prSet phldrT="[Text]" custT="1"/>
      <dgm:spPr/>
      <dgm:t>
        <a:bodyPr/>
        <a:lstStyle/>
        <a:p>
          <a:endParaRPr lang="en-GB" sz="1200" b="0" kern="1200" dirty="0">
            <a:effectLst/>
            <a:latin typeface="Calibri" panose="020F0502020204030204" pitchFamily="34" charset="0"/>
            <a:ea typeface="+mn-ea"/>
            <a:cs typeface="+mn-cs"/>
          </a:endParaRPr>
        </a:p>
      </dgm:t>
    </dgm:pt>
    <dgm:pt modelId="{82A326EC-96F0-4DEA-9ACE-1E9D3923E9C3}" type="parTrans" cxnId="{924D3EB2-6473-45C7-822D-261F96159263}">
      <dgm:prSet/>
      <dgm:spPr/>
      <dgm:t>
        <a:bodyPr/>
        <a:lstStyle/>
        <a:p>
          <a:endParaRPr lang="en-GB"/>
        </a:p>
      </dgm:t>
    </dgm:pt>
    <dgm:pt modelId="{4415AC93-8F63-48A6-A4DD-1B870719DDFB}" type="sibTrans" cxnId="{924D3EB2-6473-45C7-822D-261F96159263}">
      <dgm:prSet/>
      <dgm:spPr/>
      <dgm:t>
        <a:bodyPr/>
        <a:lstStyle/>
        <a:p>
          <a:endParaRPr lang="en-GB"/>
        </a:p>
      </dgm:t>
    </dgm:pt>
    <dgm:pt modelId="{908BD168-9B28-46EF-B9A2-0458A45776C7}">
      <dgm:prSet phldrT="[Text]" custT="1"/>
      <dgm:spPr/>
      <dgm:t>
        <a:bodyPr/>
        <a:lstStyle/>
        <a:p>
          <a:pPr algn="just"/>
          <a:r>
            <a:rPr lang="en-GB" sz="1200" b="0" kern="1200" dirty="0" smtClean="0">
              <a:effectLst/>
              <a:latin typeface="Calibri" panose="020F0502020204030204" pitchFamily="34" charset="0"/>
              <a:ea typeface="+mn-ea"/>
              <a:cs typeface="+mn-cs"/>
            </a:rPr>
            <a:t>Non-OPEC Member countries</a:t>
          </a:r>
          <a:endParaRPr lang="en-GB" sz="1200" b="0" kern="1200" dirty="0">
            <a:effectLst/>
            <a:latin typeface="Calibri" panose="020F0502020204030204" pitchFamily="34" charset="0"/>
            <a:ea typeface="+mn-ea"/>
            <a:cs typeface="+mn-cs"/>
          </a:endParaRPr>
        </a:p>
      </dgm:t>
    </dgm:pt>
    <dgm:pt modelId="{A3522D9B-AAAF-49A0-A04E-94FCCC0F1197}" type="parTrans" cxnId="{74D7A2E5-3E11-4BAD-85FC-3899DF08A470}">
      <dgm:prSet/>
      <dgm:spPr/>
      <dgm:t>
        <a:bodyPr/>
        <a:lstStyle/>
        <a:p>
          <a:endParaRPr lang="en-GB"/>
        </a:p>
      </dgm:t>
    </dgm:pt>
    <dgm:pt modelId="{EDC3F210-E559-4F2D-9F0A-DB48E482DC77}" type="sibTrans" cxnId="{74D7A2E5-3E11-4BAD-85FC-3899DF08A470}">
      <dgm:prSet/>
      <dgm:spPr/>
      <dgm:t>
        <a:bodyPr/>
        <a:lstStyle/>
        <a:p>
          <a:endParaRPr lang="en-GB"/>
        </a:p>
      </dgm:t>
    </dgm:pt>
    <dgm:pt modelId="{1286DF62-D78C-4614-8803-7D966873E5A2}">
      <dgm:prSet phldrT="[Text]" custT="1"/>
      <dgm:spPr/>
      <dgm:t>
        <a:bodyPr/>
        <a:lstStyle/>
        <a:p>
          <a:pPr algn="l"/>
          <a:r>
            <a:rPr lang="en-GB" sz="1200" b="0" kern="1200" dirty="0" smtClean="0">
              <a:effectLst/>
              <a:latin typeface="Calibri" panose="020F0502020204030204" pitchFamily="34" charset="0"/>
              <a:ea typeface="+mn-ea"/>
              <a:cs typeface="+mn-cs"/>
            </a:rPr>
            <a:t>Government and Government Agencies for Trade Finance only</a:t>
          </a:r>
          <a:endParaRPr lang="en-GB" sz="1200" b="0" kern="1200" dirty="0">
            <a:effectLst/>
            <a:latin typeface="Calibri" panose="020F0502020204030204" pitchFamily="34" charset="0"/>
            <a:ea typeface="+mn-ea"/>
            <a:cs typeface="+mn-cs"/>
          </a:endParaRPr>
        </a:p>
      </dgm:t>
    </dgm:pt>
    <dgm:pt modelId="{AE6D2F89-1FA1-4E5E-9B65-3F928837B023}" type="parTrans" cxnId="{66AD8C89-5F72-4CB2-84C9-7AE55E62233C}">
      <dgm:prSet/>
      <dgm:spPr/>
      <dgm:t>
        <a:bodyPr/>
        <a:lstStyle/>
        <a:p>
          <a:endParaRPr lang="en-GB"/>
        </a:p>
      </dgm:t>
    </dgm:pt>
    <dgm:pt modelId="{B09F316F-6EC4-4A6D-B155-8E1B25A91A48}" type="sibTrans" cxnId="{66AD8C89-5F72-4CB2-84C9-7AE55E62233C}">
      <dgm:prSet/>
      <dgm:spPr/>
      <dgm:t>
        <a:bodyPr/>
        <a:lstStyle/>
        <a:p>
          <a:endParaRPr lang="en-GB"/>
        </a:p>
      </dgm:t>
    </dgm:pt>
    <dgm:pt modelId="{333D2F19-61BE-4138-92B1-85984815FC68}">
      <dgm:prSet phldrT="[Text]" custT="1"/>
      <dgm:spPr/>
      <dgm:t>
        <a:bodyPr/>
        <a:lstStyle/>
        <a:p>
          <a:pPr algn="l"/>
          <a:endParaRPr lang="en-GB" sz="1200" b="0" kern="1200" dirty="0">
            <a:effectLst/>
            <a:latin typeface="Calibri" panose="020F0502020204030204" pitchFamily="34" charset="0"/>
            <a:ea typeface="+mn-ea"/>
            <a:cs typeface="+mn-cs"/>
          </a:endParaRPr>
        </a:p>
      </dgm:t>
    </dgm:pt>
    <dgm:pt modelId="{F6367DFC-BB27-4608-AED9-B1E62C378380}" type="parTrans" cxnId="{33EBB3E9-7391-4AAE-9553-EE507275EAA4}">
      <dgm:prSet/>
      <dgm:spPr/>
      <dgm:t>
        <a:bodyPr/>
        <a:lstStyle/>
        <a:p>
          <a:endParaRPr lang="en-GB"/>
        </a:p>
      </dgm:t>
    </dgm:pt>
    <dgm:pt modelId="{80146897-399E-40CF-A6FC-FC8D911D10C0}" type="sibTrans" cxnId="{33EBB3E9-7391-4AAE-9553-EE507275EAA4}">
      <dgm:prSet/>
      <dgm:spPr/>
      <dgm:t>
        <a:bodyPr/>
        <a:lstStyle/>
        <a:p>
          <a:endParaRPr lang="en-GB"/>
        </a:p>
      </dgm:t>
    </dgm:pt>
    <dgm:pt modelId="{0C3E3538-A170-42F7-9DDE-B73578ACD078}">
      <dgm:prSet phldrT="[Text]" custT="1"/>
      <dgm:spPr/>
      <dgm:t>
        <a:bodyPr/>
        <a:lstStyle/>
        <a:p>
          <a:pPr algn="just"/>
          <a:r>
            <a:rPr lang="en-GB" sz="1050" b="0" i="1" kern="1200" dirty="0" smtClean="0">
              <a:effectLst/>
              <a:latin typeface="Calibri" panose="020F0502020204030204" pitchFamily="34" charset="0"/>
              <a:ea typeface="+mn-ea"/>
              <a:cs typeface="+mn-cs"/>
            </a:rPr>
            <a:t>Signed in </a:t>
          </a:r>
          <a:r>
            <a:rPr lang="en-GB" sz="1050" b="1" i="1" kern="1200" dirty="0" smtClean="0">
              <a:effectLst/>
              <a:latin typeface="Calibri" panose="020F0502020204030204" pitchFamily="34" charset="0"/>
              <a:ea typeface="+mn-ea"/>
              <a:cs typeface="+mn-cs"/>
            </a:rPr>
            <a:t>68 </a:t>
          </a:r>
          <a:r>
            <a:rPr lang="en-GB" sz="1050" b="0" i="1" kern="1200" dirty="0" smtClean="0">
              <a:effectLst/>
              <a:latin typeface="Calibri" panose="020F0502020204030204" pitchFamily="34" charset="0"/>
              <a:ea typeface="+mn-ea"/>
              <a:cs typeface="+mn-cs"/>
            </a:rPr>
            <a:t>countries</a:t>
          </a:r>
          <a:endParaRPr lang="en-GB" sz="1050" b="0" i="1" kern="1200" dirty="0">
            <a:effectLst/>
            <a:latin typeface="Calibri" panose="020F0502020204030204" pitchFamily="34" charset="0"/>
            <a:ea typeface="+mn-ea"/>
            <a:cs typeface="+mn-cs"/>
          </a:endParaRPr>
        </a:p>
      </dgm:t>
    </dgm:pt>
    <dgm:pt modelId="{97E585E8-A68E-4649-B269-F7DFCF577E77}" type="parTrans" cxnId="{0AD31E97-3501-452B-BF4F-951735D4C226}">
      <dgm:prSet/>
      <dgm:spPr/>
      <dgm:t>
        <a:bodyPr/>
        <a:lstStyle/>
        <a:p>
          <a:endParaRPr lang="en-GB"/>
        </a:p>
      </dgm:t>
    </dgm:pt>
    <dgm:pt modelId="{E0E3A5C8-2C17-4A0A-912F-DC70DA284B40}" type="sibTrans" cxnId="{0AD31E97-3501-452B-BF4F-951735D4C226}">
      <dgm:prSet/>
      <dgm:spPr/>
      <dgm:t>
        <a:bodyPr/>
        <a:lstStyle/>
        <a:p>
          <a:endParaRPr lang="en-GB"/>
        </a:p>
      </dgm:t>
    </dgm:pt>
    <dgm:pt modelId="{A1D3EEDE-8E87-485E-A59B-D48E1020D5B2}">
      <dgm:prSet phldrT="[Text]" custT="1"/>
      <dgm:spPr/>
      <dgm:t>
        <a:bodyPr/>
        <a:lstStyle/>
        <a:p>
          <a:pPr algn="just"/>
          <a:r>
            <a:rPr lang="en-GB" sz="1050" b="0" i="1" kern="1200" dirty="0" smtClean="0">
              <a:effectLst/>
              <a:latin typeface="Calibri" panose="020F0502020204030204" pitchFamily="34" charset="0"/>
              <a:ea typeface="+mn-ea"/>
              <a:cs typeface="+mn-cs"/>
            </a:rPr>
            <a:t>In force </a:t>
          </a:r>
          <a:r>
            <a:rPr lang="en-GB" sz="1050" b="1" i="1" kern="1200" dirty="0" smtClean="0">
              <a:effectLst/>
              <a:latin typeface="Calibri" panose="020F0502020204030204" pitchFamily="34" charset="0"/>
              <a:ea typeface="+mn-ea"/>
              <a:cs typeface="+mn-cs"/>
            </a:rPr>
            <a:t>64 </a:t>
          </a:r>
          <a:r>
            <a:rPr lang="en-GB" sz="1050" b="0" i="1" kern="1200" dirty="0" smtClean="0">
              <a:effectLst/>
              <a:latin typeface="Calibri" panose="020F0502020204030204" pitchFamily="34" charset="0"/>
              <a:ea typeface="+mn-ea"/>
              <a:cs typeface="+mn-cs"/>
            </a:rPr>
            <a:t>countries</a:t>
          </a:r>
          <a:endParaRPr lang="en-GB" sz="1050" b="0" i="1" kern="1200" dirty="0">
            <a:effectLst/>
            <a:latin typeface="Calibri" panose="020F0502020204030204" pitchFamily="34" charset="0"/>
            <a:ea typeface="+mn-ea"/>
            <a:cs typeface="+mn-cs"/>
          </a:endParaRPr>
        </a:p>
      </dgm:t>
    </dgm:pt>
    <dgm:pt modelId="{D505EBBA-6FC9-45AD-8082-8CE0FDAB3F5E}" type="parTrans" cxnId="{BC62D778-E7BD-4976-B0CE-D53E569FDC2E}">
      <dgm:prSet/>
      <dgm:spPr/>
      <dgm:t>
        <a:bodyPr/>
        <a:lstStyle/>
        <a:p>
          <a:endParaRPr lang="en-GB"/>
        </a:p>
      </dgm:t>
    </dgm:pt>
    <dgm:pt modelId="{D60CFBCA-280C-4A9E-9E77-E9BFDDECB487}" type="sibTrans" cxnId="{BC62D778-E7BD-4976-B0CE-D53E569FDC2E}">
      <dgm:prSet/>
      <dgm:spPr/>
      <dgm:t>
        <a:bodyPr/>
        <a:lstStyle/>
        <a:p>
          <a:endParaRPr lang="en-GB"/>
        </a:p>
      </dgm:t>
    </dgm:pt>
    <dgm:pt modelId="{78EAC4DD-7FCE-4548-B569-5B549EE97CAC}">
      <dgm:prSet phldrT="[Text]" custT="1"/>
      <dgm:spPr/>
      <dgm:t>
        <a:bodyPr/>
        <a:lstStyle/>
        <a:p>
          <a:pPr algn="just"/>
          <a:endParaRPr lang="en-GB" sz="1200" b="0" kern="1200" dirty="0">
            <a:effectLst/>
            <a:latin typeface="Calibri" panose="020F0502020204030204" pitchFamily="34" charset="0"/>
            <a:ea typeface="+mn-ea"/>
            <a:cs typeface="+mn-cs"/>
          </a:endParaRPr>
        </a:p>
      </dgm:t>
    </dgm:pt>
    <dgm:pt modelId="{26B07BD8-B3D4-4ADA-9FBA-F0DD1E4CC50F}" type="parTrans" cxnId="{C2F4A92B-B80F-49EC-BD53-4D475702750F}">
      <dgm:prSet/>
      <dgm:spPr/>
      <dgm:t>
        <a:bodyPr/>
        <a:lstStyle/>
        <a:p>
          <a:endParaRPr lang="en-GB"/>
        </a:p>
      </dgm:t>
    </dgm:pt>
    <dgm:pt modelId="{5EE15D7E-2921-43BD-866A-D7C0C36047A8}" type="sibTrans" cxnId="{C2F4A92B-B80F-49EC-BD53-4D475702750F}">
      <dgm:prSet/>
      <dgm:spPr/>
      <dgm:t>
        <a:bodyPr/>
        <a:lstStyle/>
        <a:p>
          <a:endParaRPr lang="en-GB"/>
        </a:p>
      </dgm:t>
    </dgm:pt>
    <dgm:pt modelId="{BFD79C93-2D55-4912-AF0E-694B72E6920F}" type="pres">
      <dgm:prSet presAssocID="{FAF87AD8-FB8D-4FEE-AAB4-18D7B7E5D5BD}" presName="Name0" presStyleCnt="0">
        <dgm:presLayoutVars>
          <dgm:dir/>
          <dgm:animLvl val="lvl"/>
          <dgm:resizeHandles val="exact"/>
        </dgm:presLayoutVars>
      </dgm:prSet>
      <dgm:spPr/>
      <dgm:t>
        <a:bodyPr/>
        <a:lstStyle/>
        <a:p>
          <a:endParaRPr lang="en-GB"/>
        </a:p>
      </dgm:t>
    </dgm:pt>
    <dgm:pt modelId="{22A1AEC5-0A52-43FE-B2D6-0CC8D35E8621}" type="pres">
      <dgm:prSet presAssocID="{DA19A5D8-8387-4846-890F-CC86C1026F0E}" presName="composite" presStyleCnt="0"/>
      <dgm:spPr/>
      <dgm:t>
        <a:bodyPr/>
        <a:lstStyle/>
        <a:p>
          <a:endParaRPr lang="en-GB"/>
        </a:p>
      </dgm:t>
    </dgm:pt>
    <dgm:pt modelId="{7865BEC0-F94A-4E11-903D-3B05A0AA1C2E}" type="pres">
      <dgm:prSet presAssocID="{DA19A5D8-8387-4846-890F-CC86C1026F0E}" presName="parTx" presStyleLbl="alignNode1" presStyleIdx="0" presStyleCnt="3">
        <dgm:presLayoutVars>
          <dgm:chMax val="0"/>
          <dgm:chPref val="0"/>
          <dgm:bulletEnabled val="1"/>
        </dgm:presLayoutVars>
      </dgm:prSet>
      <dgm:spPr/>
      <dgm:t>
        <a:bodyPr/>
        <a:lstStyle/>
        <a:p>
          <a:endParaRPr lang="en-GB"/>
        </a:p>
      </dgm:t>
    </dgm:pt>
    <dgm:pt modelId="{C7A54451-E58D-416E-9754-F005C2E4C0A4}" type="pres">
      <dgm:prSet presAssocID="{DA19A5D8-8387-4846-890F-CC86C1026F0E}" presName="desTx" presStyleLbl="alignAccFollowNode1" presStyleIdx="0" presStyleCnt="3">
        <dgm:presLayoutVars>
          <dgm:bulletEnabled val="1"/>
        </dgm:presLayoutVars>
      </dgm:prSet>
      <dgm:spPr/>
      <dgm:t>
        <a:bodyPr/>
        <a:lstStyle/>
        <a:p>
          <a:endParaRPr lang="en-GB"/>
        </a:p>
      </dgm:t>
    </dgm:pt>
    <dgm:pt modelId="{2BFAF10F-9D5A-4005-BD10-DC7C539C0E11}" type="pres">
      <dgm:prSet presAssocID="{05B5DC7C-C0E5-4B36-B144-F25C254C93CA}" presName="space" presStyleCnt="0"/>
      <dgm:spPr/>
      <dgm:t>
        <a:bodyPr/>
        <a:lstStyle/>
        <a:p>
          <a:endParaRPr lang="en-GB"/>
        </a:p>
      </dgm:t>
    </dgm:pt>
    <dgm:pt modelId="{79D00B95-FB12-4E12-8331-93C585A16F1C}" type="pres">
      <dgm:prSet presAssocID="{5ABBDEE9-6C0D-4389-995B-67285ED5B143}" presName="composite" presStyleCnt="0"/>
      <dgm:spPr/>
      <dgm:t>
        <a:bodyPr/>
        <a:lstStyle/>
        <a:p>
          <a:endParaRPr lang="en-GB"/>
        </a:p>
      </dgm:t>
    </dgm:pt>
    <dgm:pt modelId="{E5CD2642-A19F-4CB1-90FA-BC9629B758BB}" type="pres">
      <dgm:prSet presAssocID="{5ABBDEE9-6C0D-4389-995B-67285ED5B143}" presName="parTx" presStyleLbl="alignNode1" presStyleIdx="1" presStyleCnt="3">
        <dgm:presLayoutVars>
          <dgm:chMax val="0"/>
          <dgm:chPref val="0"/>
          <dgm:bulletEnabled val="1"/>
        </dgm:presLayoutVars>
      </dgm:prSet>
      <dgm:spPr/>
      <dgm:t>
        <a:bodyPr/>
        <a:lstStyle/>
        <a:p>
          <a:endParaRPr lang="en-GB"/>
        </a:p>
      </dgm:t>
    </dgm:pt>
    <dgm:pt modelId="{302B43D4-D4B5-42DF-8B00-4B53422A5ACC}" type="pres">
      <dgm:prSet presAssocID="{5ABBDEE9-6C0D-4389-995B-67285ED5B143}" presName="desTx" presStyleLbl="alignAccFollowNode1" presStyleIdx="1" presStyleCnt="3">
        <dgm:presLayoutVars>
          <dgm:bulletEnabled val="1"/>
        </dgm:presLayoutVars>
      </dgm:prSet>
      <dgm:spPr/>
      <dgm:t>
        <a:bodyPr/>
        <a:lstStyle/>
        <a:p>
          <a:endParaRPr lang="en-GB"/>
        </a:p>
      </dgm:t>
    </dgm:pt>
    <dgm:pt modelId="{3EB6E5E2-00F0-4F34-9E5D-A2A72D936E5B}" type="pres">
      <dgm:prSet presAssocID="{AF049C2A-1AB1-41F5-BA8E-2562CD5CE9A6}" presName="space" presStyleCnt="0"/>
      <dgm:spPr/>
      <dgm:t>
        <a:bodyPr/>
        <a:lstStyle/>
        <a:p>
          <a:endParaRPr lang="en-GB"/>
        </a:p>
      </dgm:t>
    </dgm:pt>
    <dgm:pt modelId="{2B447B73-8AF9-4AC9-9FED-AEE9E1E13DA5}" type="pres">
      <dgm:prSet presAssocID="{D1F8AA6D-C61E-4D01-BBFA-322E5CB2B1CF}" presName="composite" presStyleCnt="0"/>
      <dgm:spPr/>
      <dgm:t>
        <a:bodyPr/>
        <a:lstStyle/>
        <a:p>
          <a:endParaRPr lang="en-GB"/>
        </a:p>
      </dgm:t>
    </dgm:pt>
    <dgm:pt modelId="{1C5E4E1E-3938-4480-AA7C-1A7AB5AEC138}" type="pres">
      <dgm:prSet presAssocID="{D1F8AA6D-C61E-4D01-BBFA-322E5CB2B1CF}" presName="parTx" presStyleLbl="alignNode1" presStyleIdx="2" presStyleCnt="3">
        <dgm:presLayoutVars>
          <dgm:chMax val="0"/>
          <dgm:chPref val="0"/>
          <dgm:bulletEnabled val="1"/>
        </dgm:presLayoutVars>
      </dgm:prSet>
      <dgm:spPr/>
      <dgm:t>
        <a:bodyPr/>
        <a:lstStyle/>
        <a:p>
          <a:endParaRPr lang="en-GB"/>
        </a:p>
      </dgm:t>
    </dgm:pt>
    <dgm:pt modelId="{D0F1526B-9BFB-419F-83DA-55E9BFFCAE71}" type="pres">
      <dgm:prSet presAssocID="{D1F8AA6D-C61E-4D01-BBFA-322E5CB2B1CF}" presName="desTx" presStyleLbl="alignAccFollowNode1" presStyleIdx="2" presStyleCnt="3">
        <dgm:presLayoutVars>
          <dgm:bulletEnabled val="1"/>
        </dgm:presLayoutVars>
      </dgm:prSet>
      <dgm:spPr/>
      <dgm:t>
        <a:bodyPr/>
        <a:lstStyle/>
        <a:p>
          <a:endParaRPr lang="en-GB"/>
        </a:p>
      </dgm:t>
    </dgm:pt>
  </dgm:ptLst>
  <dgm:cxnLst>
    <dgm:cxn modelId="{26D2F608-236C-4ED3-ABC8-F388A3C2B24A}" type="presOf" srcId="{A1D3EEDE-8E87-485E-A59B-D48E1020D5B2}" destId="{C7A54451-E58D-416E-9754-F005C2E4C0A4}" srcOrd="0" destOrd="6" presId="urn:microsoft.com/office/officeart/2005/8/layout/hList1"/>
    <dgm:cxn modelId="{3D6B6142-E72C-4867-B692-56FF1535EB2A}" srcId="{5ABBDEE9-6C0D-4389-995B-67285ED5B143}" destId="{F9A1F403-E8AF-4C33-B6FA-436EA226A276}" srcOrd="3" destOrd="0" parTransId="{EC17D4D3-DF9E-4A84-BC07-89FAB34BEC7F}" sibTransId="{213C7D1E-B57C-4190-A8E0-C85CD387CDF0}"/>
    <dgm:cxn modelId="{8042D913-879D-4D71-8215-49C0B018A12F}" type="presOf" srcId="{77FADECA-0559-4FD5-B4D7-7157004BDF1D}" destId="{C7A54451-E58D-416E-9754-F005C2E4C0A4}" srcOrd="0" destOrd="0" presId="urn:microsoft.com/office/officeart/2005/8/layout/hList1"/>
    <dgm:cxn modelId="{1B1B6C66-3081-4CA8-A5DE-9BB869A82D36}" type="presOf" srcId="{FAF87AD8-FB8D-4FEE-AAB4-18D7B7E5D5BD}" destId="{BFD79C93-2D55-4912-AF0E-694B72E6920F}" srcOrd="0" destOrd="0" presId="urn:microsoft.com/office/officeart/2005/8/layout/hList1"/>
    <dgm:cxn modelId="{2D65252C-2579-4D5C-A81A-E9E4EDEF71A8}" type="presOf" srcId="{333D2F19-61BE-4138-92B1-85984815FC68}" destId="{302B43D4-D4B5-42DF-8B00-4B53422A5ACC}" srcOrd="0" destOrd="5" presId="urn:microsoft.com/office/officeart/2005/8/layout/hList1"/>
    <dgm:cxn modelId="{A184D80B-F9F1-43A2-9CE2-F830D6C2CC80}" srcId="{5ABBDEE9-6C0D-4389-995B-67285ED5B143}" destId="{6941461F-58A4-4E98-A6CE-F91DFBED84DE}" srcOrd="4" destOrd="0" parTransId="{0A129C39-151E-4047-8AC1-CB441A37EA75}" sibTransId="{583719D9-3309-4007-BFE5-0D35BCD70D1C}"/>
    <dgm:cxn modelId="{40A7B596-F23A-4FAC-8852-8A31D6A6E70F}" type="presOf" srcId="{AC08E059-6546-4135-97BF-563AD8BD27C6}" destId="{C7A54451-E58D-416E-9754-F005C2E4C0A4}" srcOrd="0" destOrd="4" presId="urn:microsoft.com/office/officeart/2005/8/layout/hList1"/>
    <dgm:cxn modelId="{CDD518DB-1333-4F26-B4FB-3B07685ACA6E}" type="presOf" srcId="{5ABBDEE9-6C0D-4389-995B-67285ED5B143}" destId="{E5CD2642-A19F-4CB1-90FA-BC9629B758BB}" srcOrd="0" destOrd="0" presId="urn:microsoft.com/office/officeart/2005/8/layout/hList1"/>
    <dgm:cxn modelId="{2F209245-AF6A-4E49-8194-FC568BE90D80}" srcId="{D1F8AA6D-C61E-4D01-BBFA-322E5CB2B1CF}" destId="{80AB4438-D519-41B8-98DD-8EDB68BBE025}" srcOrd="0" destOrd="0" parTransId="{7A199746-33E5-4C4C-8BFA-F0BBE1B72ABF}" sibTransId="{1ED84E85-5AB5-4809-B4D1-2DA0DCF5F36A}"/>
    <dgm:cxn modelId="{526BE399-3D84-4077-A98B-C3F086002849}" srcId="{DA19A5D8-8387-4846-890F-CC86C1026F0E}" destId="{167DD0BE-F72A-4416-9593-A8B72B261437}" srcOrd="1" destOrd="0" parTransId="{E0F6287B-D8C2-4ED4-A6CF-4F75E330A3F8}" sibTransId="{14C63016-DF37-4D66-9330-3F43EAA616F3}"/>
    <dgm:cxn modelId="{74D7A2E5-3E11-4BAD-85FC-3899DF08A470}" srcId="{DA19A5D8-8387-4846-890F-CC86C1026F0E}" destId="{908BD168-9B28-46EF-B9A2-0458A45776C7}" srcOrd="6" destOrd="0" parTransId="{A3522D9B-AAAF-49A0-A04E-94FCCC0F1197}" sibTransId="{EDC3F210-E559-4F2D-9F0A-DB48E482DC77}"/>
    <dgm:cxn modelId="{4570EDFD-7A7C-4EDC-8AEC-3F242BB82E06}" type="presOf" srcId="{167DD0BE-F72A-4416-9593-A8B72B261437}" destId="{C7A54451-E58D-416E-9754-F005C2E4C0A4}" srcOrd="0" destOrd="1" presId="urn:microsoft.com/office/officeart/2005/8/layout/hList1"/>
    <dgm:cxn modelId="{446D308E-23FE-4C9F-B579-365C2146DEE4}" type="presOf" srcId="{F9A1F403-E8AF-4C33-B6FA-436EA226A276}" destId="{302B43D4-D4B5-42DF-8B00-4B53422A5ACC}" srcOrd="0" destOrd="3" presId="urn:microsoft.com/office/officeart/2005/8/layout/hList1"/>
    <dgm:cxn modelId="{846CE3A7-2EBC-49C3-A221-1D94D2E88DA7}" type="presOf" srcId="{D1F8AA6D-C61E-4D01-BBFA-322E5CB2B1CF}" destId="{1C5E4E1E-3938-4480-AA7C-1A7AB5AEC138}" srcOrd="0" destOrd="0" presId="urn:microsoft.com/office/officeart/2005/8/layout/hList1"/>
    <dgm:cxn modelId="{E5525F9A-24BF-422C-BC15-EE3A52CD6419}" type="presOf" srcId="{509080B3-3811-4837-9CEF-8B96A2FF52AE}" destId="{D0F1526B-9BFB-419F-83DA-55E9BFFCAE71}" srcOrd="0" destOrd="2" presId="urn:microsoft.com/office/officeart/2005/8/layout/hList1"/>
    <dgm:cxn modelId="{0CFAD4B0-CC38-4540-8C17-B63EAD1EF560}" srcId="{D1F8AA6D-C61E-4D01-BBFA-322E5CB2B1CF}" destId="{577805E3-7765-42C2-9A23-C5BC4258862A}" srcOrd="1" destOrd="0" parTransId="{3C3AA0BF-A370-4444-89A2-70963631C0C1}" sibTransId="{53ED768D-0567-4F3D-8D1E-D5125D5C282A}"/>
    <dgm:cxn modelId="{69476250-8D86-495E-ACFA-0367857214CC}" srcId="{FAF87AD8-FB8D-4FEE-AAB4-18D7B7E5D5BD}" destId="{D1F8AA6D-C61E-4D01-BBFA-322E5CB2B1CF}" srcOrd="2" destOrd="0" parTransId="{631B7501-DF0C-4696-AD12-1916EF7F1F39}" sibTransId="{1BEF4FA8-44A7-495A-846A-0B0EE6D814D3}"/>
    <dgm:cxn modelId="{83051489-F46A-4A13-9051-6BFE9BEAA119}" type="presOf" srcId="{B873CBCB-32A3-419B-83A2-4477A84BC308}" destId="{302B43D4-D4B5-42DF-8B00-4B53422A5ACC}" srcOrd="0" destOrd="1" presId="urn:microsoft.com/office/officeart/2005/8/layout/hList1"/>
    <dgm:cxn modelId="{33EBB3E9-7391-4AAE-9553-EE507275EAA4}" srcId="{5ABBDEE9-6C0D-4389-995B-67285ED5B143}" destId="{333D2F19-61BE-4138-92B1-85984815FC68}" srcOrd="5" destOrd="0" parTransId="{F6367DFC-BB27-4608-AED9-B1E62C378380}" sibTransId="{80146897-399E-40CF-A6FC-FC8D911D10C0}"/>
    <dgm:cxn modelId="{CBC0A70E-5518-4437-BC49-59B3D54F30CD}" type="presOf" srcId="{1286DF62-D78C-4614-8803-7D966873E5A2}" destId="{302B43D4-D4B5-42DF-8B00-4B53422A5ACC}" srcOrd="0" destOrd="6" presId="urn:microsoft.com/office/officeart/2005/8/layout/hList1"/>
    <dgm:cxn modelId="{10FB9562-D1AF-43E1-ACC2-EAC3363BAD25}" srcId="{5ABBDEE9-6C0D-4389-995B-67285ED5B143}" destId="{C965F3C3-4E9B-4281-9076-151E5B80250F}" srcOrd="2" destOrd="0" parTransId="{05F4CFF9-1EEC-46D5-BFC5-2F2B3B422330}" sibTransId="{EA6B44BD-E058-4325-8AD0-B972ABEF8597}"/>
    <dgm:cxn modelId="{13A84805-5537-42A6-9986-96A39CE10023}" srcId="{FAF87AD8-FB8D-4FEE-AAB4-18D7B7E5D5BD}" destId="{5ABBDEE9-6C0D-4389-995B-67285ED5B143}" srcOrd="1" destOrd="0" parTransId="{ECA5C874-D5F2-4D34-8A0B-EF2943DDC2EB}" sibTransId="{AF049C2A-1AB1-41F5-BA8E-2562CD5CE9A6}"/>
    <dgm:cxn modelId="{20EEAB28-D99A-47B4-9C4E-7F3D026691A1}" srcId="{5ABBDEE9-6C0D-4389-995B-67285ED5B143}" destId="{89E54367-A123-4DF6-9A32-15DCC6F6E3D3}" srcOrd="0" destOrd="0" parTransId="{C5D9DFAF-77EC-4E14-9831-3F357EBFF429}" sibTransId="{AFB844D7-286E-440C-B5CA-6206075F8F6B}"/>
    <dgm:cxn modelId="{C27F9015-BEDD-4CFE-8E81-AB8AB03F288A}" type="presOf" srcId="{89E54367-A123-4DF6-9A32-15DCC6F6E3D3}" destId="{302B43D4-D4B5-42DF-8B00-4B53422A5ACC}" srcOrd="0" destOrd="0" presId="urn:microsoft.com/office/officeart/2005/8/layout/hList1"/>
    <dgm:cxn modelId="{C1D5A4EF-97E9-4B84-870F-6679E1AC8B3D}" srcId="{DA19A5D8-8387-4846-890F-CC86C1026F0E}" destId="{826C72D3-2D25-4AA4-B607-0BE25491C7DE}" srcOrd="2" destOrd="0" parTransId="{48FAFE9D-4762-4B0C-BB43-956ED9C6AFCC}" sibTransId="{5FBC74C1-0FCE-46D5-98F2-E522870C8E61}"/>
    <dgm:cxn modelId="{66AD8C89-5F72-4CB2-84C9-7AE55E62233C}" srcId="{5ABBDEE9-6C0D-4389-995B-67285ED5B143}" destId="{1286DF62-D78C-4614-8803-7D966873E5A2}" srcOrd="6" destOrd="0" parTransId="{AE6D2F89-1FA1-4E5E-9B65-3F928837B023}" sibTransId="{B09F316F-6EC4-4A6D-B155-8E1B25A91A48}"/>
    <dgm:cxn modelId="{F26858D4-CE4A-4737-99B1-FF0CE88C59B0}" type="presOf" srcId="{D1839BB2-92A7-4186-8E2C-C706317ED9FD}" destId="{D0F1526B-9BFB-419F-83DA-55E9BFFCAE71}" srcOrd="0" destOrd="3" presId="urn:microsoft.com/office/officeart/2005/8/layout/hList1"/>
    <dgm:cxn modelId="{0AD31E97-3501-452B-BF4F-951735D4C226}" srcId="{AC08E059-6546-4135-97BF-563AD8BD27C6}" destId="{0C3E3538-A170-42F7-9DDE-B73578ACD078}" srcOrd="0" destOrd="0" parTransId="{97E585E8-A68E-4649-B269-F7DFCF577E77}" sibTransId="{E0E3A5C8-2C17-4A0A-912F-DC70DA284B40}"/>
    <dgm:cxn modelId="{23A48134-9AED-45D1-A9BF-67A4E5AF85F9}" srcId="{DA19A5D8-8387-4846-890F-CC86C1026F0E}" destId="{3EC85BE1-D827-4D54-A1B7-BAF6B7A910F3}" srcOrd="7" destOrd="0" parTransId="{4AB127AB-72A2-4FD6-9645-6141A0DB767D}" sibTransId="{B35A0B16-0995-4A42-A01F-8046FDAD1F96}"/>
    <dgm:cxn modelId="{BCE14E93-3C11-4B11-932A-95563D710508}" type="presOf" srcId="{0C3E3538-A170-42F7-9DDE-B73578ACD078}" destId="{C7A54451-E58D-416E-9754-F005C2E4C0A4}" srcOrd="0" destOrd="5" presId="urn:microsoft.com/office/officeart/2005/8/layout/hList1"/>
    <dgm:cxn modelId="{19137BC0-2509-4736-9AC6-2E9AF6CFB2FE}" type="presOf" srcId="{3EC85BE1-D827-4D54-A1B7-BAF6B7A910F3}" destId="{C7A54451-E58D-416E-9754-F005C2E4C0A4}" srcOrd="0" destOrd="9" presId="urn:microsoft.com/office/officeart/2005/8/layout/hList1"/>
    <dgm:cxn modelId="{DB72FAEB-A17A-44B3-B5AB-BAC475FB339B}" srcId="{5ABBDEE9-6C0D-4389-995B-67285ED5B143}" destId="{B873CBCB-32A3-419B-83A2-4477A84BC308}" srcOrd="1" destOrd="0" parTransId="{DD3E7CD1-AB03-447D-B8F8-706A4A6ACC3E}" sibTransId="{31F026AD-8F3D-41E8-AB9B-28755FEF8FDB}"/>
    <dgm:cxn modelId="{C4090E22-129F-44BF-A597-FE0AFA3C18D9}" type="presOf" srcId="{78EAC4DD-7FCE-4548-B569-5B549EE97CAC}" destId="{C7A54451-E58D-416E-9754-F005C2E4C0A4}" srcOrd="0" destOrd="7" presId="urn:microsoft.com/office/officeart/2005/8/layout/hList1"/>
    <dgm:cxn modelId="{8356492F-6EF8-4C5E-B7A5-B4F77E8CC737}" type="presOf" srcId="{5FE3DCFC-AF4D-4ED4-A912-F3C67BB15C60}" destId="{C7A54451-E58D-416E-9754-F005C2E4C0A4}" srcOrd="0" destOrd="3" presId="urn:microsoft.com/office/officeart/2005/8/layout/hList1"/>
    <dgm:cxn modelId="{E8261EE7-3487-4F12-AD4A-BB8C4494919A}" type="presOf" srcId="{6941461F-58A4-4E98-A6CE-F91DFBED84DE}" destId="{302B43D4-D4B5-42DF-8B00-4B53422A5ACC}" srcOrd="0" destOrd="4" presId="urn:microsoft.com/office/officeart/2005/8/layout/hList1"/>
    <dgm:cxn modelId="{BBE359A5-4421-46E3-B01A-E443E6F418E2}" srcId="{DA19A5D8-8387-4846-890F-CC86C1026F0E}" destId="{AC08E059-6546-4135-97BF-563AD8BD27C6}" srcOrd="4" destOrd="0" parTransId="{EF043E03-00A8-4ECC-9234-6301F37FEBA8}" sibTransId="{93055FA0-DC2D-4DF7-81F2-C8B365232A4E}"/>
    <dgm:cxn modelId="{924D3EB2-6473-45C7-822D-261F96159263}" srcId="{D1F8AA6D-C61E-4D01-BBFA-322E5CB2B1CF}" destId="{D1839BB2-92A7-4186-8E2C-C706317ED9FD}" srcOrd="3" destOrd="0" parTransId="{82A326EC-96F0-4DEA-9ACE-1E9D3923E9C3}" sibTransId="{4415AC93-8F63-48A6-A4DD-1B870719DDFB}"/>
    <dgm:cxn modelId="{F0078ABF-7EC5-4AC9-BE2A-4EF0E256BD46}" type="presOf" srcId="{908BD168-9B28-46EF-B9A2-0458A45776C7}" destId="{C7A54451-E58D-416E-9754-F005C2E4C0A4}" srcOrd="0" destOrd="8" presId="urn:microsoft.com/office/officeart/2005/8/layout/hList1"/>
    <dgm:cxn modelId="{BC62D778-E7BD-4976-B0CE-D53E569FDC2E}" srcId="{AC08E059-6546-4135-97BF-563AD8BD27C6}" destId="{A1D3EEDE-8E87-485E-A59B-D48E1020D5B2}" srcOrd="1" destOrd="0" parTransId="{D505EBBA-6FC9-45AD-8082-8CE0FDAB3F5E}" sibTransId="{D60CFBCA-280C-4A9E-9E77-E9BFDDECB487}"/>
    <dgm:cxn modelId="{337AC495-2D65-45A1-ABF3-F6B411B87506}" type="presOf" srcId="{C965F3C3-4E9B-4281-9076-151E5B80250F}" destId="{302B43D4-D4B5-42DF-8B00-4B53422A5ACC}" srcOrd="0" destOrd="2" presId="urn:microsoft.com/office/officeart/2005/8/layout/hList1"/>
    <dgm:cxn modelId="{4CDA017B-5691-40AA-8757-8B9AE40D3E62}" type="presOf" srcId="{577805E3-7765-42C2-9A23-C5BC4258862A}" destId="{D0F1526B-9BFB-419F-83DA-55E9BFFCAE71}" srcOrd="0" destOrd="1" presId="urn:microsoft.com/office/officeart/2005/8/layout/hList1"/>
    <dgm:cxn modelId="{C2F4A92B-B80F-49EC-BD53-4D475702750F}" srcId="{DA19A5D8-8387-4846-890F-CC86C1026F0E}" destId="{78EAC4DD-7FCE-4548-B569-5B549EE97CAC}" srcOrd="5" destOrd="0" parTransId="{26B07BD8-B3D4-4ADA-9FBA-F0DD1E4CC50F}" sibTransId="{5EE15D7E-2921-43BD-866A-D7C0C36047A8}"/>
    <dgm:cxn modelId="{473A1148-E2CE-4CE5-976A-A1E8CD15A3DF}" srcId="{FAF87AD8-FB8D-4FEE-AAB4-18D7B7E5D5BD}" destId="{DA19A5D8-8387-4846-890F-CC86C1026F0E}" srcOrd="0" destOrd="0" parTransId="{55F86A4B-C3D9-460E-87A1-558AB80725CF}" sibTransId="{05B5DC7C-C0E5-4B36-B144-F25C254C93CA}"/>
    <dgm:cxn modelId="{E17780AB-C6BD-4A30-B4FC-4433FEB2A7E1}" type="presOf" srcId="{80AB4438-D519-41B8-98DD-8EDB68BBE025}" destId="{D0F1526B-9BFB-419F-83DA-55E9BFFCAE71}" srcOrd="0" destOrd="0" presId="urn:microsoft.com/office/officeart/2005/8/layout/hList1"/>
    <dgm:cxn modelId="{FE490362-A6A5-45D4-AAAA-1EB421F157E9}" type="presOf" srcId="{826C72D3-2D25-4AA4-B607-0BE25491C7DE}" destId="{C7A54451-E58D-416E-9754-F005C2E4C0A4}" srcOrd="0" destOrd="2" presId="urn:microsoft.com/office/officeart/2005/8/layout/hList1"/>
    <dgm:cxn modelId="{1CFC4215-D9CF-49FC-9E08-58ACBF4B815C}" srcId="{D1F8AA6D-C61E-4D01-BBFA-322E5CB2B1CF}" destId="{D494D36B-29A3-4997-BA22-81FA368CCDDF}" srcOrd="4" destOrd="0" parTransId="{E2123C07-748D-4E66-8DE3-31B4A659BA3F}" sibTransId="{4202025F-9C41-4182-9F41-E44627713326}"/>
    <dgm:cxn modelId="{0474E0D4-560A-404A-9E1D-DE32BAEFB9EA}" srcId="{DA19A5D8-8387-4846-890F-CC86C1026F0E}" destId="{5FE3DCFC-AF4D-4ED4-A912-F3C67BB15C60}" srcOrd="3" destOrd="0" parTransId="{29D4DFB2-7F1D-448F-AC4D-DEDAA8EB985B}" sibTransId="{68A93E96-DD31-4E19-A338-5EB7D221E251}"/>
    <dgm:cxn modelId="{6488402F-CF55-465A-AA4A-CB356C5AC7CD}" type="presOf" srcId="{DA19A5D8-8387-4846-890F-CC86C1026F0E}" destId="{7865BEC0-F94A-4E11-903D-3B05A0AA1C2E}" srcOrd="0" destOrd="0" presId="urn:microsoft.com/office/officeart/2005/8/layout/hList1"/>
    <dgm:cxn modelId="{C5E91064-C837-4293-AA66-95011A286ADC}" type="presOf" srcId="{D494D36B-29A3-4997-BA22-81FA368CCDDF}" destId="{D0F1526B-9BFB-419F-83DA-55E9BFFCAE71}" srcOrd="0" destOrd="4" presId="urn:microsoft.com/office/officeart/2005/8/layout/hList1"/>
    <dgm:cxn modelId="{4E1A3F43-F559-4012-A5C1-AD53919B22C6}" srcId="{DA19A5D8-8387-4846-890F-CC86C1026F0E}" destId="{77FADECA-0559-4FD5-B4D7-7157004BDF1D}" srcOrd="0" destOrd="0" parTransId="{738E99B9-75B6-4E72-B8B6-69273A2B3809}" sibTransId="{4BC5C3C7-C442-4A1C-9837-B5C4162E1C9C}"/>
    <dgm:cxn modelId="{6D558699-A76B-4466-97AC-0BFC0C47BFB8}" srcId="{D1F8AA6D-C61E-4D01-BBFA-322E5CB2B1CF}" destId="{509080B3-3811-4837-9CEF-8B96A2FF52AE}" srcOrd="2" destOrd="0" parTransId="{E6AC4B45-A39C-4AE8-B3D1-227A15845B95}" sibTransId="{383F42CF-977B-4BA5-86EA-EC1E9BC99440}"/>
    <dgm:cxn modelId="{F95FD94E-975F-422A-AFB4-BED4307D02B3}" type="presParOf" srcId="{BFD79C93-2D55-4912-AF0E-694B72E6920F}" destId="{22A1AEC5-0A52-43FE-B2D6-0CC8D35E8621}" srcOrd="0" destOrd="0" presId="urn:microsoft.com/office/officeart/2005/8/layout/hList1"/>
    <dgm:cxn modelId="{D0AF2615-DF47-4659-AFCC-8DE8E56CEFFF}" type="presParOf" srcId="{22A1AEC5-0A52-43FE-B2D6-0CC8D35E8621}" destId="{7865BEC0-F94A-4E11-903D-3B05A0AA1C2E}" srcOrd="0" destOrd="0" presId="urn:microsoft.com/office/officeart/2005/8/layout/hList1"/>
    <dgm:cxn modelId="{C73B467C-C889-44E7-A7B1-868099C0D2F9}" type="presParOf" srcId="{22A1AEC5-0A52-43FE-B2D6-0CC8D35E8621}" destId="{C7A54451-E58D-416E-9754-F005C2E4C0A4}" srcOrd="1" destOrd="0" presId="urn:microsoft.com/office/officeart/2005/8/layout/hList1"/>
    <dgm:cxn modelId="{F6F94FCC-9052-424A-8A64-C4A2EFD25DE4}" type="presParOf" srcId="{BFD79C93-2D55-4912-AF0E-694B72E6920F}" destId="{2BFAF10F-9D5A-4005-BD10-DC7C539C0E11}" srcOrd="1" destOrd="0" presId="urn:microsoft.com/office/officeart/2005/8/layout/hList1"/>
    <dgm:cxn modelId="{3494CA23-FBAA-4F51-B9A7-7A912CB4D610}" type="presParOf" srcId="{BFD79C93-2D55-4912-AF0E-694B72E6920F}" destId="{79D00B95-FB12-4E12-8331-93C585A16F1C}" srcOrd="2" destOrd="0" presId="urn:microsoft.com/office/officeart/2005/8/layout/hList1"/>
    <dgm:cxn modelId="{C3651E5F-5F86-4E13-9537-3292DADACCE0}" type="presParOf" srcId="{79D00B95-FB12-4E12-8331-93C585A16F1C}" destId="{E5CD2642-A19F-4CB1-90FA-BC9629B758BB}" srcOrd="0" destOrd="0" presId="urn:microsoft.com/office/officeart/2005/8/layout/hList1"/>
    <dgm:cxn modelId="{991E192B-9411-423F-8524-AB949550D8C0}" type="presParOf" srcId="{79D00B95-FB12-4E12-8331-93C585A16F1C}" destId="{302B43D4-D4B5-42DF-8B00-4B53422A5ACC}" srcOrd="1" destOrd="0" presId="urn:microsoft.com/office/officeart/2005/8/layout/hList1"/>
    <dgm:cxn modelId="{EA713F3D-CA56-4DB3-8D86-E04FA2292BC0}" type="presParOf" srcId="{BFD79C93-2D55-4912-AF0E-694B72E6920F}" destId="{3EB6E5E2-00F0-4F34-9E5D-A2A72D936E5B}" srcOrd="3" destOrd="0" presId="urn:microsoft.com/office/officeart/2005/8/layout/hList1"/>
    <dgm:cxn modelId="{0845D8ED-9ABF-4825-9341-C4D7F01D6AA7}" type="presParOf" srcId="{BFD79C93-2D55-4912-AF0E-694B72E6920F}" destId="{2B447B73-8AF9-4AC9-9FED-AEE9E1E13DA5}" srcOrd="4" destOrd="0" presId="urn:microsoft.com/office/officeart/2005/8/layout/hList1"/>
    <dgm:cxn modelId="{14D9E278-F5D7-4E42-B698-4BF1E7BEA3D8}" type="presParOf" srcId="{2B447B73-8AF9-4AC9-9FED-AEE9E1E13DA5}" destId="{1C5E4E1E-3938-4480-AA7C-1A7AB5AEC138}" srcOrd="0" destOrd="0" presId="urn:microsoft.com/office/officeart/2005/8/layout/hList1"/>
    <dgm:cxn modelId="{3EC4C4FC-BB86-47F0-8C39-B2D3B3B1715E}" type="presParOf" srcId="{2B447B73-8AF9-4AC9-9FED-AEE9E1E13DA5}" destId="{D0F1526B-9BFB-419F-83DA-55E9BFFCAE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95108-DEE7-4530-8D4F-A632ED2A9A93}" type="doc">
      <dgm:prSet loTypeId="urn:microsoft.com/office/officeart/2005/8/layout/lProcess2" loCatId="relationship" qsTypeId="urn:microsoft.com/office/officeart/2005/8/quickstyle/simple5" qsCatId="simple" csTypeId="urn:microsoft.com/office/officeart/2005/8/colors/accent1_2" csCatId="accent1" phldr="1"/>
      <dgm:spPr/>
      <dgm:t>
        <a:bodyPr/>
        <a:lstStyle/>
        <a:p>
          <a:endParaRPr lang="en-US"/>
        </a:p>
      </dgm:t>
    </dgm:pt>
    <dgm:pt modelId="{5AF0102E-23E8-4FBD-9243-2EA457B164F0}">
      <dgm:prSet phldrT="[Text]" custT="1"/>
      <dgm:spPr>
        <a:solidFill>
          <a:schemeClr val="bg1"/>
        </a:solidFill>
      </dgm:spPr>
      <dgm:t>
        <a:bodyPr/>
        <a:lstStyle/>
        <a:p>
          <a:r>
            <a:rPr lang="en-US" sz="1200" b="1" i="0" dirty="0" smtClean="0">
              <a:solidFill>
                <a:srgbClr val="002060"/>
              </a:solidFill>
              <a:latin typeface="Calibri" panose="020F0502020204030204" pitchFamily="34" charset="0"/>
            </a:rPr>
            <a:t>Term Loans</a:t>
          </a:r>
          <a:endParaRPr lang="en-US" sz="1200" b="1" i="0" dirty="0">
            <a:solidFill>
              <a:srgbClr val="002060"/>
            </a:solidFill>
            <a:latin typeface="Calibri" panose="020F0502020204030204" pitchFamily="34" charset="0"/>
          </a:endParaRPr>
        </a:p>
      </dgm:t>
    </dgm:pt>
    <dgm:pt modelId="{994246B6-50A6-467A-B13C-289EDAD35EEA}" type="parTrans" cxnId="{739FFCEC-2A6E-40EB-B3F6-937B45C18B7D}">
      <dgm:prSet/>
      <dgm:spPr/>
      <dgm:t>
        <a:bodyPr/>
        <a:lstStyle/>
        <a:p>
          <a:endParaRPr lang="en-US" sz="1200">
            <a:solidFill>
              <a:srgbClr val="002060"/>
            </a:solidFill>
            <a:latin typeface="Calibri" panose="020F0502020204030204" pitchFamily="34" charset="0"/>
          </a:endParaRPr>
        </a:p>
      </dgm:t>
    </dgm:pt>
    <dgm:pt modelId="{64395168-0D79-48A1-8D15-77907FCC7F46}" type="sibTrans" cxnId="{739FFCEC-2A6E-40EB-B3F6-937B45C18B7D}">
      <dgm:prSet/>
      <dgm:spPr/>
      <dgm:t>
        <a:bodyPr/>
        <a:lstStyle/>
        <a:p>
          <a:endParaRPr lang="en-US" sz="1200">
            <a:solidFill>
              <a:srgbClr val="002060"/>
            </a:solidFill>
            <a:latin typeface="Calibri" panose="020F0502020204030204" pitchFamily="34" charset="0"/>
          </a:endParaRPr>
        </a:p>
      </dgm:t>
    </dgm:pt>
    <dgm:pt modelId="{2BC6E559-A046-47B1-A4D3-F121A29DE4E3}">
      <dgm:prSet phldrT="[Text]" custT="1"/>
      <dgm:spPr>
        <a:solidFill>
          <a:srgbClr val="0070C0"/>
        </a:solidFill>
      </dgm:spPr>
      <dgm:t>
        <a:bodyPr/>
        <a:lstStyle/>
        <a:p>
          <a:r>
            <a:rPr lang="en-US" sz="1200" dirty="0" smtClean="0">
              <a:latin typeface="Calibri" panose="020F0502020204030204" pitchFamily="34" charset="0"/>
            </a:rPr>
            <a:t>Project Finance</a:t>
          </a:r>
          <a:endParaRPr lang="en-US" sz="1200" dirty="0">
            <a:latin typeface="Calibri" panose="020F0502020204030204" pitchFamily="34" charset="0"/>
          </a:endParaRPr>
        </a:p>
      </dgm:t>
    </dgm:pt>
    <dgm:pt modelId="{3D4C349E-8DA2-42DF-99A4-14BE64A461DD}" type="parTrans" cxnId="{4F8F8920-3321-409C-9FF6-43C99FBC2431}">
      <dgm:prSet/>
      <dgm:spPr/>
      <dgm:t>
        <a:bodyPr/>
        <a:lstStyle/>
        <a:p>
          <a:endParaRPr lang="en-US" sz="1200">
            <a:solidFill>
              <a:srgbClr val="002060"/>
            </a:solidFill>
            <a:latin typeface="Calibri" panose="020F0502020204030204" pitchFamily="34" charset="0"/>
          </a:endParaRPr>
        </a:p>
      </dgm:t>
    </dgm:pt>
    <dgm:pt modelId="{E866E2B5-6494-4AA0-A3F4-F2D4003C3C38}" type="sibTrans" cxnId="{4F8F8920-3321-409C-9FF6-43C99FBC2431}">
      <dgm:prSet/>
      <dgm:spPr/>
      <dgm:t>
        <a:bodyPr/>
        <a:lstStyle/>
        <a:p>
          <a:endParaRPr lang="en-US" sz="1200">
            <a:solidFill>
              <a:srgbClr val="002060"/>
            </a:solidFill>
            <a:latin typeface="Calibri" panose="020F0502020204030204" pitchFamily="34" charset="0"/>
          </a:endParaRPr>
        </a:p>
      </dgm:t>
    </dgm:pt>
    <dgm:pt modelId="{F79D5518-5C51-4CD1-8BDE-9C223B867ECF}">
      <dgm:prSet phldrT="[Text]" custT="1"/>
      <dgm:spPr>
        <a:solidFill>
          <a:schemeClr val="bg1"/>
        </a:solidFill>
      </dgm:spPr>
      <dgm:t>
        <a:bodyPr/>
        <a:lstStyle/>
        <a:p>
          <a:r>
            <a:rPr lang="en-US" sz="1200" b="1" i="0" dirty="0" smtClean="0">
              <a:solidFill>
                <a:srgbClr val="002060"/>
              </a:solidFill>
              <a:latin typeface="Calibri" panose="020F0502020204030204" pitchFamily="34" charset="0"/>
            </a:rPr>
            <a:t>Equity</a:t>
          </a:r>
          <a:endParaRPr lang="en-US" sz="1200" b="1" i="0" dirty="0">
            <a:solidFill>
              <a:srgbClr val="002060"/>
            </a:solidFill>
            <a:latin typeface="Calibri" panose="020F0502020204030204" pitchFamily="34" charset="0"/>
          </a:endParaRPr>
        </a:p>
      </dgm:t>
    </dgm:pt>
    <dgm:pt modelId="{8765B17B-1153-4727-8E7B-FFBEE6028392}" type="parTrans" cxnId="{79030E38-B0A3-4A6D-BD63-9BAE71E39218}">
      <dgm:prSet/>
      <dgm:spPr/>
      <dgm:t>
        <a:bodyPr/>
        <a:lstStyle/>
        <a:p>
          <a:endParaRPr lang="en-US" sz="1200">
            <a:solidFill>
              <a:srgbClr val="002060"/>
            </a:solidFill>
            <a:latin typeface="Calibri" panose="020F0502020204030204" pitchFamily="34" charset="0"/>
          </a:endParaRPr>
        </a:p>
      </dgm:t>
    </dgm:pt>
    <dgm:pt modelId="{422301D0-E229-49EA-8997-BDD62DD89437}" type="sibTrans" cxnId="{79030E38-B0A3-4A6D-BD63-9BAE71E39218}">
      <dgm:prSet/>
      <dgm:spPr/>
      <dgm:t>
        <a:bodyPr/>
        <a:lstStyle/>
        <a:p>
          <a:endParaRPr lang="en-US" sz="1200">
            <a:solidFill>
              <a:srgbClr val="002060"/>
            </a:solidFill>
            <a:latin typeface="Calibri" panose="020F0502020204030204" pitchFamily="34" charset="0"/>
          </a:endParaRPr>
        </a:p>
      </dgm:t>
    </dgm:pt>
    <dgm:pt modelId="{50C422B5-8F4C-47D8-A4C3-FFD7ABF501C5}">
      <dgm:prSet phldrT="[Text]" custT="1"/>
      <dgm:spPr>
        <a:solidFill>
          <a:srgbClr val="0070C0"/>
        </a:solidFill>
      </dgm:spPr>
      <dgm:t>
        <a:bodyPr/>
        <a:lstStyle/>
        <a:p>
          <a:r>
            <a:rPr lang="en-US" sz="1200" dirty="0" smtClean="0">
              <a:latin typeface="Calibri" panose="020F0502020204030204" pitchFamily="34" charset="0"/>
            </a:rPr>
            <a:t>Direct Investments </a:t>
          </a:r>
        </a:p>
        <a:p>
          <a:r>
            <a:rPr lang="en-US" sz="1200" dirty="0" smtClean="0">
              <a:latin typeface="Calibri" panose="020F0502020204030204" pitchFamily="34" charset="0"/>
            </a:rPr>
            <a:t>(FIs)</a:t>
          </a:r>
          <a:endParaRPr lang="en-US" sz="1200" dirty="0">
            <a:latin typeface="Calibri" panose="020F0502020204030204" pitchFamily="34" charset="0"/>
          </a:endParaRPr>
        </a:p>
      </dgm:t>
    </dgm:pt>
    <dgm:pt modelId="{4E0F46E9-87A8-4A84-A4FD-1538EADE3856}" type="parTrans" cxnId="{1CAC485D-28E6-4F7D-A1CF-521A188E31F7}">
      <dgm:prSet/>
      <dgm:spPr/>
      <dgm:t>
        <a:bodyPr/>
        <a:lstStyle/>
        <a:p>
          <a:endParaRPr lang="en-US" sz="1200">
            <a:solidFill>
              <a:srgbClr val="002060"/>
            </a:solidFill>
            <a:latin typeface="Calibri" panose="020F0502020204030204" pitchFamily="34" charset="0"/>
          </a:endParaRPr>
        </a:p>
      </dgm:t>
    </dgm:pt>
    <dgm:pt modelId="{047A95C5-6810-4346-9FDE-C5F2986F85C1}" type="sibTrans" cxnId="{1CAC485D-28E6-4F7D-A1CF-521A188E31F7}">
      <dgm:prSet/>
      <dgm:spPr/>
      <dgm:t>
        <a:bodyPr/>
        <a:lstStyle/>
        <a:p>
          <a:endParaRPr lang="en-US" sz="1200">
            <a:solidFill>
              <a:srgbClr val="002060"/>
            </a:solidFill>
            <a:latin typeface="Calibri" panose="020F0502020204030204" pitchFamily="34" charset="0"/>
          </a:endParaRPr>
        </a:p>
      </dgm:t>
    </dgm:pt>
    <dgm:pt modelId="{D3B15AB7-CE8E-4201-AFBB-5D42BCD7AE97}">
      <dgm:prSet phldrT="[Text]" custT="1"/>
      <dgm:spPr>
        <a:solidFill>
          <a:schemeClr val="bg1"/>
        </a:solidFill>
      </dgm:spPr>
      <dgm:t>
        <a:bodyPr/>
        <a:lstStyle/>
        <a:p>
          <a:r>
            <a:rPr lang="en-US" sz="1200" b="1" i="0" dirty="0" smtClean="0">
              <a:solidFill>
                <a:srgbClr val="002060"/>
              </a:solidFill>
              <a:latin typeface="Calibri" panose="020F0502020204030204" pitchFamily="34" charset="0"/>
            </a:rPr>
            <a:t>Guarantees</a:t>
          </a:r>
          <a:endParaRPr lang="en-US" sz="1200" b="1" i="0" dirty="0">
            <a:solidFill>
              <a:srgbClr val="002060"/>
            </a:solidFill>
            <a:latin typeface="Calibri" panose="020F0502020204030204" pitchFamily="34" charset="0"/>
          </a:endParaRPr>
        </a:p>
      </dgm:t>
    </dgm:pt>
    <dgm:pt modelId="{2D652170-ECB4-4724-A529-935873EC373C}" type="parTrans" cxnId="{DB85F672-CFD6-4F84-A18C-5E3EE02ED66E}">
      <dgm:prSet/>
      <dgm:spPr/>
      <dgm:t>
        <a:bodyPr/>
        <a:lstStyle/>
        <a:p>
          <a:endParaRPr lang="en-US" sz="1200">
            <a:solidFill>
              <a:srgbClr val="002060"/>
            </a:solidFill>
            <a:latin typeface="Calibri" panose="020F0502020204030204" pitchFamily="34" charset="0"/>
          </a:endParaRPr>
        </a:p>
      </dgm:t>
    </dgm:pt>
    <dgm:pt modelId="{A19FE9AB-B73A-432E-B542-76689E9650D8}" type="sibTrans" cxnId="{DB85F672-CFD6-4F84-A18C-5E3EE02ED66E}">
      <dgm:prSet/>
      <dgm:spPr/>
      <dgm:t>
        <a:bodyPr/>
        <a:lstStyle/>
        <a:p>
          <a:endParaRPr lang="en-US" sz="1200">
            <a:solidFill>
              <a:srgbClr val="002060"/>
            </a:solidFill>
            <a:latin typeface="Calibri" panose="020F0502020204030204" pitchFamily="34" charset="0"/>
          </a:endParaRPr>
        </a:p>
      </dgm:t>
    </dgm:pt>
    <dgm:pt modelId="{ADEA91E4-0086-42B5-A822-D9BEBBB9C8A9}">
      <dgm:prSet phldrT="[Text]" custT="1"/>
      <dgm:spPr>
        <a:solidFill>
          <a:srgbClr val="0070C0"/>
        </a:solidFill>
      </dgm:spPr>
      <dgm:t>
        <a:bodyPr/>
        <a:lstStyle/>
        <a:p>
          <a:r>
            <a:rPr lang="en-US" sz="1200" dirty="0" smtClean="0">
              <a:latin typeface="Calibri" panose="020F0502020204030204" pitchFamily="34" charset="0"/>
            </a:rPr>
            <a:t>Trade Finance</a:t>
          </a:r>
        </a:p>
        <a:p>
          <a:r>
            <a:rPr lang="en-US" sz="1200" dirty="0" smtClean="0">
              <a:latin typeface="Calibri" panose="020F0502020204030204" pitchFamily="34" charset="0"/>
            </a:rPr>
            <a:t>(Import Financing/ Risk Sharing Programs)</a:t>
          </a:r>
          <a:endParaRPr lang="en-US" sz="1200" dirty="0">
            <a:latin typeface="Calibri" panose="020F0502020204030204" pitchFamily="34" charset="0"/>
          </a:endParaRPr>
        </a:p>
      </dgm:t>
    </dgm:pt>
    <dgm:pt modelId="{257B4961-B97A-4ECA-A1EE-63DF86801107}" type="parTrans" cxnId="{660D3382-EB48-4E36-B0F1-7CFCA837A1CD}">
      <dgm:prSet/>
      <dgm:spPr/>
      <dgm:t>
        <a:bodyPr/>
        <a:lstStyle/>
        <a:p>
          <a:endParaRPr lang="en-US" sz="1200">
            <a:solidFill>
              <a:srgbClr val="002060"/>
            </a:solidFill>
            <a:latin typeface="Calibri" panose="020F0502020204030204" pitchFamily="34" charset="0"/>
          </a:endParaRPr>
        </a:p>
      </dgm:t>
    </dgm:pt>
    <dgm:pt modelId="{E49F5AF5-3F95-406B-B68B-7238A1A7EEE9}" type="sibTrans" cxnId="{660D3382-EB48-4E36-B0F1-7CFCA837A1CD}">
      <dgm:prSet/>
      <dgm:spPr/>
      <dgm:t>
        <a:bodyPr/>
        <a:lstStyle/>
        <a:p>
          <a:endParaRPr lang="en-US" sz="1200">
            <a:solidFill>
              <a:srgbClr val="002060"/>
            </a:solidFill>
            <a:latin typeface="Calibri" panose="020F0502020204030204" pitchFamily="34" charset="0"/>
          </a:endParaRPr>
        </a:p>
      </dgm:t>
    </dgm:pt>
    <dgm:pt modelId="{94619AE8-3B84-4DCE-8877-136B63A860E1}">
      <dgm:prSet phldrT="[Text]" custT="1"/>
      <dgm:spPr>
        <a:solidFill>
          <a:srgbClr val="0070C0"/>
        </a:solidFill>
      </dgm:spPr>
      <dgm:t>
        <a:bodyPr/>
        <a:lstStyle/>
        <a:p>
          <a:r>
            <a:rPr lang="en-US" sz="1200" dirty="0" smtClean="0">
              <a:latin typeface="Calibri" panose="020F0502020204030204" pitchFamily="34" charset="0"/>
            </a:rPr>
            <a:t>Corporate Loans</a:t>
          </a:r>
          <a:endParaRPr lang="en-US" sz="1200" dirty="0">
            <a:latin typeface="Calibri" panose="020F0502020204030204" pitchFamily="34" charset="0"/>
          </a:endParaRPr>
        </a:p>
      </dgm:t>
    </dgm:pt>
    <dgm:pt modelId="{052EDB59-82DB-4995-8D92-64FDC005951E}" type="parTrans" cxnId="{2CBF6633-F757-4945-B763-0291BD9E9697}">
      <dgm:prSet/>
      <dgm:spPr/>
      <dgm:t>
        <a:bodyPr/>
        <a:lstStyle/>
        <a:p>
          <a:endParaRPr lang="en-US" sz="1200">
            <a:solidFill>
              <a:srgbClr val="002060"/>
            </a:solidFill>
            <a:latin typeface="Calibri" panose="020F0502020204030204" pitchFamily="34" charset="0"/>
          </a:endParaRPr>
        </a:p>
      </dgm:t>
    </dgm:pt>
    <dgm:pt modelId="{5D56D8C5-2000-48D4-B954-6C7BC86E8A41}" type="sibTrans" cxnId="{2CBF6633-F757-4945-B763-0291BD9E9697}">
      <dgm:prSet/>
      <dgm:spPr/>
      <dgm:t>
        <a:bodyPr/>
        <a:lstStyle/>
        <a:p>
          <a:endParaRPr lang="en-US" sz="1200">
            <a:solidFill>
              <a:srgbClr val="002060"/>
            </a:solidFill>
            <a:latin typeface="Calibri" panose="020F0502020204030204" pitchFamily="34" charset="0"/>
          </a:endParaRPr>
        </a:p>
      </dgm:t>
    </dgm:pt>
    <dgm:pt modelId="{3059F1A8-6C81-4E6C-9D46-8D72904372DB}">
      <dgm:prSet phldrT="[Text]" custT="1"/>
      <dgm:spPr>
        <a:solidFill>
          <a:srgbClr val="0070C0"/>
        </a:solidFill>
      </dgm:spPr>
      <dgm:t>
        <a:bodyPr/>
        <a:lstStyle/>
        <a:p>
          <a:r>
            <a:rPr lang="en-US" sz="1200" dirty="0" smtClean="0">
              <a:latin typeface="Calibri" panose="020F0502020204030204" pitchFamily="34" charset="0"/>
            </a:rPr>
            <a:t>Private Equity </a:t>
          </a:r>
        </a:p>
        <a:p>
          <a:r>
            <a:rPr lang="en-US" sz="1200" dirty="0" smtClean="0">
              <a:latin typeface="Calibri" panose="020F0502020204030204" pitchFamily="34" charset="0"/>
            </a:rPr>
            <a:t>(all sectors)</a:t>
          </a:r>
          <a:endParaRPr lang="en-US" sz="1200" dirty="0">
            <a:latin typeface="Calibri" panose="020F0502020204030204" pitchFamily="34" charset="0"/>
          </a:endParaRPr>
        </a:p>
      </dgm:t>
    </dgm:pt>
    <dgm:pt modelId="{A460CAB2-9365-45E4-B012-DABFE64ABBCD}" type="parTrans" cxnId="{F14CFEDE-E213-45C8-B494-CC9831A28B02}">
      <dgm:prSet/>
      <dgm:spPr/>
      <dgm:t>
        <a:bodyPr/>
        <a:lstStyle/>
        <a:p>
          <a:endParaRPr lang="en-US" sz="1200">
            <a:solidFill>
              <a:srgbClr val="002060"/>
            </a:solidFill>
            <a:latin typeface="Calibri" panose="020F0502020204030204" pitchFamily="34" charset="0"/>
          </a:endParaRPr>
        </a:p>
      </dgm:t>
    </dgm:pt>
    <dgm:pt modelId="{5F7CD636-B889-4EEB-A0A0-3FC942568373}" type="sibTrans" cxnId="{F14CFEDE-E213-45C8-B494-CC9831A28B02}">
      <dgm:prSet/>
      <dgm:spPr/>
      <dgm:t>
        <a:bodyPr/>
        <a:lstStyle/>
        <a:p>
          <a:endParaRPr lang="en-US" sz="1200">
            <a:solidFill>
              <a:srgbClr val="002060"/>
            </a:solidFill>
            <a:latin typeface="Calibri" panose="020F0502020204030204" pitchFamily="34" charset="0"/>
          </a:endParaRPr>
        </a:p>
      </dgm:t>
    </dgm:pt>
    <dgm:pt modelId="{32D3C898-D756-4D21-BBA9-4900AAAF392D}">
      <dgm:prSet custT="1"/>
      <dgm:spPr>
        <a:solidFill>
          <a:srgbClr val="0070C0"/>
        </a:solidFill>
      </dgm:spPr>
      <dgm:t>
        <a:bodyPr/>
        <a:lstStyle/>
        <a:p>
          <a:r>
            <a:rPr lang="en-US" sz="1200" dirty="0" smtClean="0">
              <a:latin typeface="Calibri" panose="020F0502020204030204" pitchFamily="34" charset="0"/>
            </a:rPr>
            <a:t>MSMEs*</a:t>
          </a:r>
          <a:endParaRPr lang="en-US" sz="1200" dirty="0">
            <a:latin typeface="Calibri" panose="020F0502020204030204" pitchFamily="34" charset="0"/>
          </a:endParaRPr>
        </a:p>
      </dgm:t>
    </dgm:pt>
    <dgm:pt modelId="{0240D050-B767-4BA8-99B6-2405ABAF2471}" type="parTrans" cxnId="{9DD0C746-7233-4ADC-B63B-24F6CD69F4B6}">
      <dgm:prSet/>
      <dgm:spPr/>
      <dgm:t>
        <a:bodyPr/>
        <a:lstStyle/>
        <a:p>
          <a:endParaRPr lang="en-US" sz="1200">
            <a:latin typeface="Calibri" panose="020F0502020204030204" pitchFamily="34" charset="0"/>
          </a:endParaRPr>
        </a:p>
      </dgm:t>
    </dgm:pt>
    <dgm:pt modelId="{77CDF402-317E-4614-99E1-B7AEAD79BFBD}" type="sibTrans" cxnId="{9DD0C746-7233-4ADC-B63B-24F6CD69F4B6}">
      <dgm:prSet/>
      <dgm:spPr/>
      <dgm:t>
        <a:bodyPr/>
        <a:lstStyle/>
        <a:p>
          <a:endParaRPr lang="en-US" sz="1200">
            <a:latin typeface="Calibri" panose="020F0502020204030204" pitchFamily="34" charset="0"/>
          </a:endParaRPr>
        </a:p>
      </dgm:t>
    </dgm:pt>
    <dgm:pt modelId="{D8E15822-7C1B-4BDE-9464-39BDBE35F2C0}">
      <dgm:prSet phldrT="[Text]" custT="1"/>
      <dgm:spPr>
        <a:solidFill>
          <a:srgbClr val="0070C0"/>
        </a:solidFill>
      </dgm:spPr>
      <dgm:t>
        <a:bodyPr/>
        <a:lstStyle/>
        <a:p>
          <a:r>
            <a:rPr lang="en-US" sz="1200" dirty="0" smtClean="0">
              <a:latin typeface="Calibri" panose="020F0502020204030204" pitchFamily="34" charset="0"/>
            </a:rPr>
            <a:t>Trade Finance (FIs/Structured Commodity)</a:t>
          </a:r>
          <a:endParaRPr lang="en-US" sz="1200" dirty="0">
            <a:latin typeface="Calibri" panose="020F0502020204030204" pitchFamily="34" charset="0"/>
          </a:endParaRPr>
        </a:p>
      </dgm:t>
    </dgm:pt>
    <dgm:pt modelId="{11B0E4D2-FBE8-4F68-B356-AE4B01E4B509}" type="sibTrans" cxnId="{85D50E66-037B-4729-A698-E2245406C5AC}">
      <dgm:prSet/>
      <dgm:spPr/>
      <dgm:t>
        <a:bodyPr/>
        <a:lstStyle/>
        <a:p>
          <a:endParaRPr lang="en-US" sz="1200">
            <a:solidFill>
              <a:srgbClr val="002060"/>
            </a:solidFill>
            <a:latin typeface="Calibri" panose="020F0502020204030204" pitchFamily="34" charset="0"/>
          </a:endParaRPr>
        </a:p>
      </dgm:t>
    </dgm:pt>
    <dgm:pt modelId="{B73C1937-07EA-463A-B654-053560739977}" type="parTrans" cxnId="{85D50E66-037B-4729-A698-E2245406C5AC}">
      <dgm:prSet/>
      <dgm:spPr/>
      <dgm:t>
        <a:bodyPr/>
        <a:lstStyle/>
        <a:p>
          <a:endParaRPr lang="en-US" sz="1200">
            <a:solidFill>
              <a:srgbClr val="002060"/>
            </a:solidFill>
            <a:latin typeface="Calibri" panose="020F0502020204030204" pitchFamily="34" charset="0"/>
          </a:endParaRPr>
        </a:p>
      </dgm:t>
    </dgm:pt>
    <dgm:pt modelId="{26834454-08A6-4D8A-8F35-98D6CC4E3379}">
      <dgm:prSet custT="1"/>
      <dgm:spPr>
        <a:solidFill>
          <a:srgbClr val="0070C0"/>
        </a:solidFill>
      </dgm:spPr>
      <dgm:t>
        <a:bodyPr/>
        <a:lstStyle/>
        <a:p>
          <a:r>
            <a:rPr lang="en-US" sz="1200" dirty="0" smtClean="0">
              <a:latin typeface="Calibri" panose="020F0502020204030204" pitchFamily="34" charset="0"/>
            </a:rPr>
            <a:t>Private Sector</a:t>
          </a:r>
        </a:p>
        <a:p>
          <a:r>
            <a:rPr lang="en-US" sz="1200" dirty="0" smtClean="0">
              <a:latin typeface="Calibri" panose="020F0502020204030204" pitchFamily="34" charset="0"/>
            </a:rPr>
            <a:t>(Credit Enhancement Scheme)</a:t>
          </a:r>
          <a:endParaRPr lang="en-US" sz="1200" dirty="0">
            <a:latin typeface="Calibri" panose="020F0502020204030204" pitchFamily="34" charset="0"/>
          </a:endParaRPr>
        </a:p>
      </dgm:t>
    </dgm:pt>
    <dgm:pt modelId="{8E358EC3-9847-4450-9A6A-EECA15642E34}" type="parTrans" cxnId="{1C946BA4-67FC-4BFD-B260-542D43D1A3BC}">
      <dgm:prSet/>
      <dgm:spPr/>
      <dgm:t>
        <a:bodyPr/>
        <a:lstStyle/>
        <a:p>
          <a:endParaRPr lang="en-US" sz="1200">
            <a:latin typeface="Calibri" panose="020F0502020204030204" pitchFamily="34" charset="0"/>
          </a:endParaRPr>
        </a:p>
      </dgm:t>
    </dgm:pt>
    <dgm:pt modelId="{C05CF28D-1E0C-4745-82B8-8107B1DE5F47}" type="sibTrans" cxnId="{1C946BA4-67FC-4BFD-B260-542D43D1A3BC}">
      <dgm:prSet/>
      <dgm:spPr/>
      <dgm:t>
        <a:bodyPr/>
        <a:lstStyle/>
        <a:p>
          <a:endParaRPr lang="en-US" sz="1200">
            <a:latin typeface="Calibri" panose="020F0502020204030204" pitchFamily="34" charset="0"/>
          </a:endParaRPr>
        </a:p>
      </dgm:t>
    </dgm:pt>
    <dgm:pt modelId="{F4AE7C00-C08A-4892-90D0-BDF089A43DC8}" type="pres">
      <dgm:prSet presAssocID="{A0895108-DEE7-4530-8D4F-A632ED2A9A93}" presName="theList" presStyleCnt="0">
        <dgm:presLayoutVars>
          <dgm:dir/>
          <dgm:animLvl val="lvl"/>
          <dgm:resizeHandles val="exact"/>
        </dgm:presLayoutVars>
      </dgm:prSet>
      <dgm:spPr/>
      <dgm:t>
        <a:bodyPr/>
        <a:lstStyle/>
        <a:p>
          <a:endParaRPr lang="en-US"/>
        </a:p>
      </dgm:t>
    </dgm:pt>
    <dgm:pt modelId="{F6A35015-21A2-42C6-A2EC-5230E490E4FD}" type="pres">
      <dgm:prSet presAssocID="{5AF0102E-23E8-4FBD-9243-2EA457B164F0}" presName="compNode" presStyleCnt="0"/>
      <dgm:spPr/>
    </dgm:pt>
    <dgm:pt modelId="{18E46CFC-ECEA-4EC8-8927-E43C810A5910}" type="pres">
      <dgm:prSet presAssocID="{5AF0102E-23E8-4FBD-9243-2EA457B164F0}" presName="aNode" presStyleLbl="bgShp" presStyleIdx="0" presStyleCnt="3"/>
      <dgm:spPr/>
      <dgm:t>
        <a:bodyPr/>
        <a:lstStyle/>
        <a:p>
          <a:endParaRPr lang="en-US"/>
        </a:p>
      </dgm:t>
    </dgm:pt>
    <dgm:pt modelId="{6D3E75BF-8E68-4ACC-AD37-D98DF91D16C6}" type="pres">
      <dgm:prSet presAssocID="{5AF0102E-23E8-4FBD-9243-2EA457B164F0}" presName="textNode" presStyleLbl="bgShp" presStyleIdx="0" presStyleCnt="3"/>
      <dgm:spPr/>
      <dgm:t>
        <a:bodyPr/>
        <a:lstStyle/>
        <a:p>
          <a:endParaRPr lang="en-US"/>
        </a:p>
      </dgm:t>
    </dgm:pt>
    <dgm:pt modelId="{29EBAE34-36CA-42D7-BAF1-832DBEE79769}" type="pres">
      <dgm:prSet presAssocID="{5AF0102E-23E8-4FBD-9243-2EA457B164F0}" presName="compChildNode" presStyleCnt="0"/>
      <dgm:spPr/>
    </dgm:pt>
    <dgm:pt modelId="{1A69CB5B-4BCC-4D4A-A25F-4E165920344E}" type="pres">
      <dgm:prSet presAssocID="{5AF0102E-23E8-4FBD-9243-2EA457B164F0}" presName="theInnerList" presStyleCnt="0"/>
      <dgm:spPr/>
    </dgm:pt>
    <dgm:pt modelId="{B332CEAD-1A64-475C-AF95-2A2A02985F7B}" type="pres">
      <dgm:prSet presAssocID="{2BC6E559-A046-47B1-A4D3-F121A29DE4E3}" presName="childNode" presStyleLbl="node1" presStyleIdx="0" presStyleCnt="8" custScaleY="131424">
        <dgm:presLayoutVars>
          <dgm:bulletEnabled val="1"/>
        </dgm:presLayoutVars>
      </dgm:prSet>
      <dgm:spPr/>
      <dgm:t>
        <a:bodyPr/>
        <a:lstStyle/>
        <a:p>
          <a:endParaRPr lang="en-US"/>
        </a:p>
      </dgm:t>
    </dgm:pt>
    <dgm:pt modelId="{18E695E5-93EB-4583-819C-C25202FFFD43}" type="pres">
      <dgm:prSet presAssocID="{2BC6E559-A046-47B1-A4D3-F121A29DE4E3}" presName="aSpace2" presStyleCnt="0"/>
      <dgm:spPr/>
    </dgm:pt>
    <dgm:pt modelId="{7E61A0EF-7598-4ECB-9CCC-A79FF779DA61}" type="pres">
      <dgm:prSet presAssocID="{94619AE8-3B84-4DCE-8877-136B63A860E1}" presName="childNode" presStyleLbl="node1" presStyleIdx="1" presStyleCnt="8">
        <dgm:presLayoutVars>
          <dgm:bulletEnabled val="1"/>
        </dgm:presLayoutVars>
      </dgm:prSet>
      <dgm:spPr/>
      <dgm:t>
        <a:bodyPr/>
        <a:lstStyle/>
        <a:p>
          <a:endParaRPr lang="en-US"/>
        </a:p>
      </dgm:t>
    </dgm:pt>
    <dgm:pt modelId="{0F61556E-4599-4081-B9BA-02C41F17C285}" type="pres">
      <dgm:prSet presAssocID="{94619AE8-3B84-4DCE-8877-136B63A860E1}" presName="aSpace2" presStyleCnt="0"/>
      <dgm:spPr/>
    </dgm:pt>
    <dgm:pt modelId="{57409B8C-06C7-479B-B29E-FFB2C2A54F7E}" type="pres">
      <dgm:prSet presAssocID="{D8E15822-7C1B-4BDE-9464-39BDBE35F2C0}" presName="childNode" presStyleLbl="node1" presStyleIdx="2" presStyleCnt="8" custScaleY="125605">
        <dgm:presLayoutVars>
          <dgm:bulletEnabled val="1"/>
        </dgm:presLayoutVars>
      </dgm:prSet>
      <dgm:spPr/>
      <dgm:t>
        <a:bodyPr/>
        <a:lstStyle/>
        <a:p>
          <a:endParaRPr lang="en-US"/>
        </a:p>
      </dgm:t>
    </dgm:pt>
    <dgm:pt modelId="{499111A7-3766-4B0C-BF87-9B39FA8E8CB0}" type="pres">
      <dgm:prSet presAssocID="{D8E15822-7C1B-4BDE-9464-39BDBE35F2C0}" presName="aSpace2" presStyleCnt="0"/>
      <dgm:spPr/>
    </dgm:pt>
    <dgm:pt modelId="{3A14556B-C16D-4DC1-92A3-CD1EB38EFBBB}" type="pres">
      <dgm:prSet presAssocID="{32D3C898-D756-4D21-BBA9-4900AAAF392D}" presName="childNode" presStyleLbl="node1" presStyleIdx="3" presStyleCnt="8" custLinFactNeighborX="-964" custLinFactNeighborY="-5978">
        <dgm:presLayoutVars>
          <dgm:bulletEnabled val="1"/>
        </dgm:presLayoutVars>
      </dgm:prSet>
      <dgm:spPr/>
      <dgm:t>
        <a:bodyPr/>
        <a:lstStyle/>
        <a:p>
          <a:endParaRPr lang="en-US"/>
        </a:p>
      </dgm:t>
    </dgm:pt>
    <dgm:pt modelId="{894E528E-F41B-41F3-82F8-EB7907700EC6}" type="pres">
      <dgm:prSet presAssocID="{5AF0102E-23E8-4FBD-9243-2EA457B164F0}" presName="aSpace" presStyleCnt="0"/>
      <dgm:spPr/>
    </dgm:pt>
    <dgm:pt modelId="{FAB03331-56FB-4C97-B43F-632EA32D9A03}" type="pres">
      <dgm:prSet presAssocID="{F79D5518-5C51-4CD1-8BDE-9C223B867ECF}" presName="compNode" presStyleCnt="0"/>
      <dgm:spPr/>
    </dgm:pt>
    <dgm:pt modelId="{0DEB0956-942A-416E-B35A-9B6E9DD91EE2}" type="pres">
      <dgm:prSet presAssocID="{F79D5518-5C51-4CD1-8BDE-9C223B867ECF}" presName="aNode" presStyleLbl="bgShp" presStyleIdx="1" presStyleCnt="3"/>
      <dgm:spPr/>
      <dgm:t>
        <a:bodyPr/>
        <a:lstStyle/>
        <a:p>
          <a:endParaRPr lang="en-US"/>
        </a:p>
      </dgm:t>
    </dgm:pt>
    <dgm:pt modelId="{BAF193E7-3B6D-4FAB-8418-226603E22F30}" type="pres">
      <dgm:prSet presAssocID="{F79D5518-5C51-4CD1-8BDE-9C223B867ECF}" presName="textNode" presStyleLbl="bgShp" presStyleIdx="1" presStyleCnt="3"/>
      <dgm:spPr/>
      <dgm:t>
        <a:bodyPr/>
        <a:lstStyle/>
        <a:p>
          <a:endParaRPr lang="en-US"/>
        </a:p>
      </dgm:t>
    </dgm:pt>
    <dgm:pt modelId="{D4F19FBE-F970-4380-B2FC-7D51250406A7}" type="pres">
      <dgm:prSet presAssocID="{F79D5518-5C51-4CD1-8BDE-9C223B867ECF}" presName="compChildNode" presStyleCnt="0"/>
      <dgm:spPr/>
    </dgm:pt>
    <dgm:pt modelId="{15101227-BA8B-4437-ABBD-7E004500334E}" type="pres">
      <dgm:prSet presAssocID="{F79D5518-5C51-4CD1-8BDE-9C223B867ECF}" presName="theInnerList" presStyleCnt="0"/>
      <dgm:spPr/>
    </dgm:pt>
    <dgm:pt modelId="{E0B61453-4877-42E5-AAC3-F95A3B88A866}" type="pres">
      <dgm:prSet presAssocID="{50C422B5-8F4C-47D8-A4C3-FFD7ABF501C5}" presName="childNode" presStyleLbl="node1" presStyleIdx="4" presStyleCnt="8" custLinFactNeighborX="0" custLinFactNeighborY="6590">
        <dgm:presLayoutVars>
          <dgm:bulletEnabled val="1"/>
        </dgm:presLayoutVars>
      </dgm:prSet>
      <dgm:spPr/>
      <dgm:t>
        <a:bodyPr/>
        <a:lstStyle/>
        <a:p>
          <a:endParaRPr lang="en-US"/>
        </a:p>
      </dgm:t>
    </dgm:pt>
    <dgm:pt modelId="{DB4F55E9-66E2-4070-B1B6-99AA19520FF6}" type="pres">
      <dgm:prSet presAssocID="{50C422B5-8F4C-47D8-A4C3-FFD7ABF501C5}" presName="aSpace2" presStyleCnt="0"/>
      <dgm:spPr/>
    </dgm:pt>
    <dgm:pt modelId="{6DBD7E9C-53F0-4EB6-AAE8-6E4775E8C413}" type="pres">
      <dgm:prSet presAssocID="{3059F1A8-6C81-4E6C-9D46-8D72904372DB}" presName="childNode" presStyleLbl="node1" presStyleIdx="5" presStyleCnt="8">
        <dgm:presLayoutVars>
          <dgm:bulletEnabled val="1"/>
        </dgm:presLayoutVars>
      </dgm:prSet>
      <dgm:spPr/>
      <dgm:t>
        <a:bodyPr/>
        <a:lstStyle/>
        <a:p>
          <a:endParaRPr lang="en-US"/>
        </a:p>
      </dgm:t>
    </dgm:pt>
    <dgm:pt modelId="{65F07F5A-741E-4247-9AEB-8C3B17BE4C71}" type="pres">
      <dgm:prSet presAssocID="{F79D5518-5C51-4CD1-8BDE-9C223B867ECF}" presName="aSpace" presStyleCnt="0"/>
      <dgm:spPr/>
    </dgm:pt>
    <dgm:pt modelId="{0F9D52A7-290E-4C28-8D38-3612D5C3FFC1}" type="pres">
      <dgm:prSet presAssocID="{D3B15AB7-CE8E-4201-AFBB-5D42BCD7AE97}" presName="compNode" presStyleCnt="0"/>
      <dgm:spPr/>
    </dgm:pt>
    <dgm:pt modelId="{B775249C-A85C-4D8F-A720-C36D4DEEB6A4}" type="pres">
      <dgm:prSet presAssocID="{D3B15AB7-CE8E-4201-AFBB-5D42BCD7AE97}" presName="aNode" presStyleLbl="bgShp" presStyleIdx="2" presStyleCnt="3"/>
      <dgm:spPr/>
      <dgm:t>
        <a:bodyPr/>
        <a:lstStyle/>
        <a:p>
          <a:endParaRPr lang="en-US"/>
        </a:p>
      </dgm:t>
    </dgm:pt>
    <dgm:pt modelId="{D78F9C0A-6FD7-44D4-AACA-FF697139656B}" type="pres">
      <dgm:prSet presAssocID="{D3B15AB7-CE8E-4201-AFBB-5D42BCD7AE97}" presName="textNode" presStyleLbl="bgShp" presStyleIdx="2" presStyleCnt="3"/>
      <dgm:spPr/>
      <dgm:t>
        <a:bodyPr/>
        <a:lstStyle/>
        <a:p>
          <a:endParaRPr lang="en-US"/>
        </a:p>
      </dgm:t>
    </dgm:pt>
    <dgm:pt modelId="{8AC0C01F-F13F-4AD9-AB3C-C2583347C52E}" type="pres">
      <dgm:prSet presAssocID="{D3B15AB7-CE8E-4201-AFBB-5D42BCD7AE97}" presName="compChildNode" presStyleCnt="0"/>
      <dgm:spPr/>
    </dgm:pt>
    <dgm:pt modelId="{E6C636DA-9461-4716-8A7E-ED0D88EA8D1A}" type="pres">
      <dgm:prSet presAssocID="{D3B15AB7-CE8E-4201-AFBB-5D42BCD7AE97}" presName="theInnerList" presStyleCnt="0"/>
      <dgm:spPr/>
    </dgm:pt>
    <dgm:pt modelId="{E075112C-3BAD-4BF2-901B-72115BF627A6}" type="pres">
      <dgm:prSet presAssocID="{ADEA91E4-0086-42B5-A822-D9BEBBB9C8A9}" presName="childNode" presStyleLbl="node1" presStyleIdx="6" presStyleCnt="8">
        <dgm:presLayoutVars>
          <dgm:bulletEnabled val="1"/>
        </dgm:presLayoutVars>
      </dgm:prSet>
      <dgm:spPr/>
      <dgm:t>
        <a:bodyPr/>
        <a:lstStyle/>
        <a:p>
          <a:endParaRPr lang="en-US"/>
        </a:p>
      </dgm:t>
    </dgm:pt>
    <dgm:pt modelId="{48643DDE-1F98-490F-AE5A-E0C68E738E16}" type="pres">
      <dgm:prSet presAssocID="{ADEA91E4-0086-42B5-A822-D9BEBBB9C8A9}" presName="aSpace2" presStyleCnt="0"/>
      <dgm:spPr/>
    </dgm:pt>
    <dgm:pt modelId="{88D0B888-4411-40D9-8332-7CD8BE40AEEF}" type="pres">
      <dgm:prSet presAssocID="{26834454-08A6-4D8A-8F35-98D6CC4E3379}" presName="childNode" presStyleLbl="node1" presStyleIdx="7" presStyleCnt="8">
        <dgm:presLayoutVars>
          <dgm:bulletEnabled val="1"/>
        </dgm:presLayoutVars>
      </dgm:prSet>
      <dgm:spPr/>
      <dgm:t>
        <a:bodyPr/>
        <a:lstStyle/>
        <a:p>
          <a:endParaRPr lang="en-US"/>
        </a:p>
      </dgm:t>
    </dgm:pt>
  </dgm:ptLst>
  <dgm:cxnLst>
    <dgm:cxn modelId="{4F8F8920-3321-409C-9FF6-43C99FBC2431}" srcId="{5AF0102E-23E8-4FBD-9243-2EA457B164F0}" destId="{2BC6E559-A046-47B1-A4D3-F121A29DE4E3}" srcOrd="0" destOrd="0" parTransId="{3D4C349E-8DA2-42DF-99A4-14BE64A461DD}" sibTransId="{E866E2B5-6494-4AA0-A3F4-F2D4003C3C38}"/>
    <dgm:cxn modelId="{8BE82F9D-24A6-45F1-A76D-A8E4F810DDCD}" type="presOf" srcId="{50C422B5-8F4C-47D8-A4C3-FFD7ABF501C5}" destId="{E0B61453-4877-42E5-AAC3-F95A3B88A866}" srcOrd="0" destOrd="0" presId="urn:microsoft.com/office/officeart/2005/8/layout/lProcess2"/>
    <dgm:cxn modelId="{F14CFEDE-E213-45C8-B494-CC9831A28B02}" srcId="{F79D5518-5C51-4CD1-8BDE-9C223B867ECF}" destId="{3059F1A8-6C81-4E6C-9D46-8D72904372DB}" srcOrd="1" destOrd="0" parTransId="{A460CAB2-9365-45E4-B012-DABFE64ABBCD}" sibTransId="{5F7CD636-B889-4EEB-A0A0-3FC942568373}"/>
    <dgm:cxn modelId="{1CAC485D-28E6-4F7D-A1CF-521A188E31F7}" srcId="{F79D5518-5C51-4CD1-8BDE-9C223B867ECF}" destId="{50C422B5-8F4C-47D8-A4C3-FFD7ABF501C5}" srcOrd="0" destOrd="0" parTransId="{4E0F46E9-87A8-4A84-A4FD-1538EADE3856}" sibTransId="{047A95C5-6810-4346-9FDE-C5F2986F85C1}"/>
    <dgm:cxn modelId="{D77ABF75-64EA-46CE-ACAB-920AC32F9770}" type="presOf" srcId="{26834454-08A6-4D8A-8F35-98D6CC4E3379}" destId="{88D0B888-4411-40D9-8332-7CD8BE40AEEF}" srcOrd="0" destOrd="0" presId="urn:microsoft.com/office/officeart/2005/8/layout/lProcess2"/>
    <dgm:cxn modelId="{DB85F672-CFD6-4F84-A18C-5E3EE02ED66E}" srcId="{A0895108-DEE7-4530-8D4F-A632ED2A9A93}" destId="{D3B15AB7-CE8E-4201-AFBB-5D42BCD7AE97}" srcOrd="2" destOrd="0" parTransId="{2D652170-ECB4-4724-A529-935873EC373C}" sibTransId="{A19FE9AB-B73A-432E-B542-76689E9650D8}"/>
    <dgm:cxn modelId="{1C946BA4-67FC-4BFD-B260-542D43D1A3BC}" srcId="{D3B15AB7-CE8E-4201-AFBB-5D42BCD7AE97}" destId="{26834454-08A6-4D8A-8F35-98D6CC4E3379}" srcOrd="1" destOrd="0" parTransId="{8E358EC3-9847-4450-9A6A-EECA15642E34}" sibTransId="{C05CF28D-1E0C-4745-82B8-8107B1DE5F47}"/>
    <dgm:cxn modelId="{79030E38-B0A3-4A6D-BD63-9BAE71E39218}" srcId="{A0895108-DEE7-4530-8D4F-A632ED2A9A93}" destId="{F79D5518-5C51-4CD1-8BDE-9C223B867ECF}" srcOrd="1" destOrd="0" parTransId="{8765B17B-1153-4727-8E7B-FFBEE6028392}" sibTransId="{422301D0-E229-49EA-8997-BDD62DD89437}"/>
    <dgm:cxn modelId="{376BA2C2-939B-49AE-9712-7B14A6CFBB46}" type="presOf" srcId="{2BC6E559-A046-47B1-A4D3-F121A29DE4E3}" destId="{B332CEAD-1A64-475C-AF95-2A2A02985F7B}" srcOrd="0" destOrd="0" presId="urn:microsoft.com/office/officeart/2005/8/layout/lProcess2"/>
    <dgm:cxn modelId="{2B09D464-70B5-4BFB-B6FB-0EE604D44C9A}" type="presOf" srcId="{3059F1A8-6C81-4E6C-9D46-8D72904372DB}" destId="{6DBD7E9C-53F0-4EB6-AAE8-6E4775E8C413}" srcOrd="0" destOrd="0" presId="urn:microsoft.com/office/officeart/2005/8/layout/lProcess2"/>
    <dgm:cxn modelId="{DD279E25-86A2-4A75-A094-C94B55A7B375}" type="presOf" srcId="{D8E15822-7C1B-4BDE-9464-39BDBE35F2C0}" destId="{57409B8C-06C7-479B-B29E-FFB2C2A54F7E}" srcOrd="0" destOrd="0" presId="urn:microsoft.com/office/officeart/2005/8/layout/lProcess2"/>
    <dgm:cxn modelId="{2CBF6633-F757-4945-B763-0291BD9E9697}" srcId="{5AF0102E-23E8-4FBD-9243-2EA457B164F0}" destId="{94619AE8-3B84-4DCE-8877-136B63A860E1}" srcOrd="1" destOrd="0" parTransId="{052EDB59-82DB-4995-8D92-64FDC005951E}" sibTransId="{5D56D8C5-2000-48D4-B954-6C7BC86E8A41}"/>
    <dgm:cxn modelId="{6FB263A8-9341-4794-91C0-89C095906EE0}" type="presOf" srcId="{F79D5518-5C51-4CD1-8BDE-9C223B867ECF}" destId="{BAF193E7-3B6D-4FAB-8418-226603E22F30}" srcOrd="1" destOrd="0" presId="urn:microsoft.com/office/officeart/2005/8/layout/lProcess2"/>
    <dgm:cxn modelId="{F5643D0F-60E4-4CE2-8233-BE36AF67618D}" type="presOf" srcId="{D3B15AB7-CE8E-4201-AFBB-5D42BCD7AE97}" destId="{B775249C-A85C-4D8F-A720-C36D4DEEB6A4}" srcOrd="0" destOrd="0" presId="urn:microsoft.com/office/officeart/2005/8/layout/lProcess2"/>
    <dgm:cxn modelId="{9DD0C746-7233-4ADC-B63B-24F6CD69F4B6}" srcId="{5AF0102E-23E8-4FBD-9243-2EA457B164F0}" destId="{32D3C898-D756-4D21-BBA9-4900AAAF392D}" srcOrd="3" destOrd="0" parTransId="{0240D050-B767-4BA8-99B6-2405ABAF2471}" sibTransId="{77CDF402-317E-4614-99E1-B7AEAD79BFBD}"/>
    <dgm:cxn modelId="{85D50E66-037B-4729-A698-E2245406C5AC}" srcId="{5AF0102E-23E8-4FBD-9243-2EA457B164F0}" destId="{D8E15822-7C1B-4BDE-9464-39BDBE35F2C0}" srcOrd="2" destOrd="0" parTransId="{B73C1937-07EA-463A-B654-053560739977}" sibTransId="{11B0E4D2-FBE8-4F68-B356-AE4B01E4B509}"/>
    <dgm:cxn modelId="{68405B81-944F-46FB-8B6A-4FEFB6299E43}" type="presOf" srcId="{A0895108-DEE7-4530-8D4F-A632ED2A9A93}" destId="{F4AE7C00-C08A-4892-90D0-BDF089A43DC8}" srcOrd="0" destOrd="0" presId="urn:microsoft.com/office/officeart/2005/8/layout/lProcess2"/>
    <dgm:cxn modelId="{660D3382-EB48-4E36-B0F1-7CFCA837A1CD}" srcId="{D3B15AB7-CE8E-4201-AFBB-5D42BCD7AE97}" destId="{ADEA91E4-0086-42B5-A822-D9BEBBB9C8A9}" srcOrd="0" destOrd="0" parTransId="{257B4961-B97A-4ECA-A1EE-63DF86801107}" sibTransId="{E49F5AF5-3F95-406B-B68B-7238A1A7EEE9}"/>
    <dgm:cxn modelId="{739FFCEC-2A6E-40EB-B3F6-937B45C18B7D}" srcId="{A0895108-DEE7-4530-8D4F-A632ED2A9A93}" destId="{5AF0102E-23E8-4FBD-9243-2EA457B164F0}" srcOrd="0" destOrd="0" parTransId="{994246B6-50A6-467A-B13C-289EDAD35EEA}" sibTransId="{64395168-0D79-48A1-8D15-77907FCC7F46}"/>
    <dgm:cxn modelId="{A9A7DCEC-E5D2-4352-809D-371E6EDEC4E6}" type="presOf" srcId="{94619AE8-3B84-4DCE-8877-136B63A860E1}" destId="{7E61A0EF-7598-4ECB-9CCC-A79FF779DA61}" srcOrd="0" destOrd="0" presId="urn:microsoft.com/office/officeart/2005/8/layout/lProcess2"/>
    <dgm:cxn modelId="{260CBE4B-9FCE-43F7-ACFE-90C69C934DB4}" type="presOf" srcId="{5AF0102E-23E8-4FBD-9243-2EA457B164F0}" destId="{18E46CFC-ECEA-4EC8-8927-E43C810A5910}" srcOrd="0" destOrd="0" presId="urn:microsoft.com/office/officeart/2005/8/layout/lProcess2"/>
    <dgm:cxn modelId="{B631B0AD-EB2D-407D-858A-BD74E810FECB}" type="presOf" srcId="{5AF0102E-23E8-4FBD-9243-2EA457B164F0}" destId="{6D3E75BF-8E68-4ACC-AD37-D98DF91D16C6}" srcOrd="1" destOrd="0" presId="urn:microsoft.com/office/officeart/2005/8/layout/lProcess2"/>
    <dgm:cxn modelId="{C1AF73DF-D130-41C2-B175-B96458B8EF73}" type="presOf" srcId="{D3B15AB7-CE8E-4201-AFBB-5D42BCD7AE97}" destId="{D78F9C0A-6FD7-44D4-AACA-FF697139656B}" srcOrd="1" destOrd="0" presId="urn:microsoft.com/office/officeart/2005/8/layout/lProcess2"/>
    <dgm:cxn modelId="{3CFC595C-329F-47C2-A334-44F1A196BD8F}" type="presOf" srcId="{F79D5518-5C51-4CD1-8BDE-9C223B867ECF}" destId="{0DEB0956-942A-416E-B35A-9B6E9DD91EE2}" srcOrd="0" destOrd="0" presId="urn:microsoft.com/office/officeart/2005/8/layout/lProcess2"/>
    <dgm:cxn modelId="{788E6FBA-25E9-4ADE-BF3B-56F8ACD76BB9}" type="presOf" srcId="{ADEA91E4-0086-42B5-A822-D9BEBBB9C8A9}" destId="{E075112C-3BAD-4BF2-901B-72115BF627A6}" srcOrd="0" destOrd="0" presId="urn:microsoft.com/office/officeart/2005/8/layout/lProcess2"/>
    <dgm:cxn modelId="{738E2880-C0C6-4A2D-B7B3-135BD0C48EDC}" type="presOf" srcId="{32D3C898-D756-4D21-BBA9-4900AAAF392D}" destId="{3A14556B-C16D-4DC1-92A3-CD1EB38EFBBB}" srcOrd="0" destOrd="0" presId="urn:microsoft.com/office/officeart/2005/8/layout/lProcess2"/>
    <dgm:cxn modelId="{1E44FFA6-E536-44F6-9A4F-B5BCBA015534}" type="presParOf" srcId="{F4AE7C00-C08A-4892-90D0-BDF089A43DC8}" destId="{F6A35015-21A2-42C6-A2EC-5230E490E4FD}" srcOrd="0" destOrd="0" presId="urn:microsoft.com/office/officeart/2005/8/layout/lProcess2"/>
    <dgm:cxn modelId="{55FF20D7-16CD-4790-A07B-09F99818E67C}" type="presParOf" srcId="{F6A35015-21A2-42C6-A2EC-5230E490E4FD}" destId="{18E46CFC-ECEA-4EC8-8927-E43C810A5910}" srcOrd="0" destOrd="0" presId="urn:microsoft.com/office/officeart/2005/8/layout/lProcess2"/>
    <dgm:cxn modelId="{A87FA995-D194-4C97-B09B-B5BB517CC013}" type="presParOf" srcId="{F6A35015-21A2-42C6-A2EC-5230E490E4FD}" destId="{6D3E75BF-8E68-4ACC-AD37-D98DF91D16C6}" srcOrd="1" destOrd="0" presId="urn:microsoft.com/office/officeart/2005/8/layout/lProcess2"/>
    <dgm:cxn modelId="{3301137B-0213-4A1D-8062-92C34E4FEB54}" type="presParOf" srcId="{F6A35015-21A2-42C6-A2EC-5230E490E4FD}" destId="{29EBAE34-36CA-42D7-BAF1-832DBEE79769}" srcOrd="2" destOrd="0" presId="urn:microsoft.com/office/officeart/2005/8/layout/lProcess2"/>
    <dgm:cxn modelId="{AFDDD8EC-9892-4EBD-80DC-EAC5ACC2B023}" type="presParOf" srcId="{29EBAE34-36CA-42D7-BAF1-832DBEE79769}" destId="{1A69CB5B-4BCC-4D4A-A25F-4E165920344E}" srcOrd="0" destOrd="0" presId="urn:microsoft.com/office/officeart/2005/8/layout/lProcess2"/>
    <dgm:cxn modelId="{8EDD57E9-B0E3-4CFF-9300-02ADD8121A1B}" type="presParOf" srcId="{1A69CB5B-4BCC-4D4A-A25F-4E165920344E}" destId="{B332CEAD-1A64-475C-AF95-2A2A02985F7B}" srcOrd="0" destOrd="0" presId="urn:microsoft.com/office/officeart/2005/8/layout/lProcess2"/>
    <dgm:cxn modelId="{3E1DD021-0B08-471D-A3BA-2C161CA4E455}" type="presParOf" srcId="{1A69CB5B-4BCC-4D4A-A25F-4E165920344E}" destId="{18E695E5-93EB-4583-819C-C25202FFFD43}" srcOrd="1" destOrd="0" presId="urn:microsoft.com/office/officeart/2005/8/layout/lProcess2"/>
    <dgm:cxn modelId="{5C0F6F75-999B-4F12-BDBC-F7E31D73611B}" type="presParOf" srcId="{1A69CB5B-4BCC-4D4A-A25F-4E165920344E}" destId="{7E61A0EF-7598-4ECB-9CCC-A79FF779DA61}" srcOrd="2" destOrd="0" presId="urn:microsoft.com/office/officeart/2005/8/layout/lProcess2"/>
    <dgm:cxn modelId="{EE0ADA1F-0A4B-4968-B392-F8FEB8E4F13C}" type="presParOf" srcId="{1A69CB5B-4BCC-4D4A-A25F-4E165920344E}" destId="{0F61556E-4599-4081-B9BA-02C41F17C285}" srcOrd="3" destOrd="0" presId="urn:microsoft.com/office/officeart/2005/8/layout/lProcess2"/>
    <dgm:cxn modelId="{86568B3C-B318-4576-8F38-50EBC5983254}" type="presParOf" srcId="{1A69CB5B-4BCC-4D4A-A25F-4E165920344E}" destId="{57409B8C-06C7-479B-B29E-FFB2C2A54F7E}" srcOrd="4" destOrd="0" presId="urn:microsoft.com/office/officeart/2005/8/layout/lProcess2"/>
    <dgm:cxn modelId="{19031B31-0966-4AD6-ADDC-6FC225E8E442}" type="presParOf" srcId="{1A69CB5B-4BCC-4D4A-A25F-4E165920344E}" destId="{499111A7-3766-4B0C-BF87-9B39FA8E8CB0}" srcOrd="5" destOrd="0" presId="urn:microsoft.com/office/officeart/2005/8/layout/lProcess2"/>
    <dgm:cxn modelId="{6761DF12-055A-45D1-9110-C42113F80395}" type="presParOf" srcId="{1A69CB5B-4BCC-4D4A-A25F-4E165920344E}" destId="{3A14556B-C16D-4DC1-92A3-CD1EB38EFBBB}" srcOrd="6" destOrd="0" presId="urn:microsoft.com/office/officeart/2005/8/layout/lProcess2"/>
    <dgm:cxn modelId="{F551A341-96AF-4B17-956B-A306EECBC72D}" type="presParOf" srcId="{F4AE7C00-C08A-4892-90D0-BDF089A43DC8}" destId="{894E528E-F41B-41F3-82F8-EB7907700EC6}" srcOrd="1" destOrd="0" presId="urn:microsoft.com/office/officeart/2005/8/layout/lProcess2"/>
    <dgm:cxn modelId="{B851ACCC-492D-4566-B1B6-4F7E624E5B81}" type="presParOf" srcId="{F4AE7C00-C08A-4892-90D0-BDF089A43DC8}" destId="{FAB03331-56FB-4C97-B43F-632EA32D9A03}" srcOrd="2" destOrd="0" presId="urn:microsoft.com/office/officeart/2005/8/layout/lProcess2"/>
    <dgm:cxn modelId="{44458242-4E0F-439C-A055-654181F63292}" type="presParOf" srcId="{FAB03331-56FB-4C97-B43F-632EA32D9A03}" destId="{0DEB0956-942A-416E-B35A-9B6E9DD91EE2}" srcOrd="0" destOrd="0" presId="urn:microsoft.com/office/officeart/2005/8/layout/lProcess2"/>
    <dgm:cxn modelId="{6BF9997C-5605-416B-932C-D7699EAD557A}" type="presParOf" srcId="{FAB03331-56FB-4C97-B43F-632EA32D9A03}" destId="{BAF193E7-3B6D-4FAB-8418-226603E22F30}" srcOrd="1" destOrd="0" presId="urn:microsoft.com/office/officeart/2005/8/layout/lProcess2"/>
    <dgm:cxn modelId="{D4A50C84-0B50-4A16-A6E6-1EA6E3C1FC56}" type="presParOf" srcId="{FAB03331-56FB-4C97-B43F-632EA32D9A03}" destId="{D4F19FBE-F970-4380-B2FC-7D51250406A7}" srcOrd="2" destOrd="0" presId="urn:microsoft.com/office/officeart/2005/8/layout/lProcess2"/>
    <dgm:cxn modelId="{9D19120B-A292-45B4-A2E9-BCEB6ED419B6}" type="presParOf" srcId="{D4F19FBE-F970-4380-B2FC-7D51250406A7}" destId="{15101227-BA8B-4437-ABBD-7E004500334E}" srcOrd="0" destOrd="0" presId="urn:microsoft.com/office/officeart/2005/8/layout/lProcess2"/>
    <dgm:cxn modelId="{312526E7-B388-457A-815C-DD04DAB1B6D5}" type="presParOf" srcId="{15101227-BA8B-4437-ABBD-7E004500334E}" destId="{E0B61453-4877-42E5-AAC3-F95A3B88A866}" srcOrd="0" destOrd="0" presId="urn:microsoft.com/office/officeart/2005/8/layout/lProcess2"/>
    <dgm:cxn modelId="{F0303606-593F-4F44-88EB-0F032184C371}" type="presParOf" srcId="{15101227-BA8B-4437-ABBD-7E004500334E}" destId="{DB4F55E9-66E2-4070-B1B6-99AA19520FF6}" srcOrd="1" destOrd="0" presId="urn:microsoft.com/office/officeart/2005/8/layout/lProcess2"/>
    <dgm:cxn modelId="{7ACC528E-E9D4-40AB-A67D-921C8F4ECDDC}" type="presParOf" srcId="{15101227-BA8B-4437-ABBD-7E004500334E}" destId="{6DBD7E9C-53F0-4EB6-AAE8-6E4775E8C413}" srcOrd="2" destOrd="0" presId="urn:microsoft.com/office/officeart/2005/8/layout/lProcess2"/>
    <dgm:cxn modelId="{24D2CF60-A4A9-4AAD-9D66-649010AC57E2}" type="presParOf" srcId="{F4AE7C00-C08A-4892-90D0-BDF089A43DC8}" destId="{65F07F5A-741E-4247-9AEB-8C3B17BE4C71}" srcOrd="3" destOrd="0" presId="urn:microsoft.com/office/officeart/2005/8/layout/lProcess2"/>
    <dgm:cxn modelId="{29F17AC6-EC6C-4F5C-9EF5-62D9F9D1A046}" type="presParOf" srcId="{F4AE7C00-C08A-4892-90D0-BDF089A43DC8}" destId="{0F9D52A7-290E-4C28-8D38-3612D5C3FFC1}" srcOrd="4" destOrd="0" presId="urn:microsoft.com/office/officeart/2005/8/layout/lProcess2"/>
    <dgm:cxn modelId="{8160581D-B8C6-4D68-8838-1874DA14E78F}" type="presParOf" srcId="{0F9D52A7-290E-4C28-8D38-3612D5C3FFC1}" destId="{B775249C-A85C-4D8F-A720-C36D4DEEB6A4}" srcOrd="0" destOrd="0" presId="urn:microsoft.com/office/officeart/2005/8/layout/lProcess2"/>
    <dgm:cxn modelId="{B2748260-B80C-44FA-9B5C-A890EC872618}" type="presParOf" srcId="{0F9D52A7-290E-4C28-8D38-3612D5C3FFC1}" destId="{D78F9C0A-6FD7-44D4-AACA-FF697139656B}" srcOrd="1" destOrd="0" presId="urn:microsoft.com/office/officeart/2005/8/layout/lProcess2"/>
    <dgm:cxn modelId="{361B1B2D-C5FF-4C5D-814E-679494391B11}" type="presParOf" srcId="{0F9D52A7-290E-4C28-8D38-3612D5C3FFC1}" destId="{8AC0C01F-F13F-4AD9-AB3C-C2583347C52E}" srcOrd="2" destOrd="0" presId="urn:microsoft.com/office/officeart/2005/8/layout/lProcess2"/>
    <dgm:cxn modelId="{67E4B358-8C6C-4012-A574-20DF2B2F1E27}" type="presParOf" srcId="{8AC0C01F-F13F-4AD9-AB3C-C2583347C52E}" destId="{E6C636DA-9461-4716-8A7E-ED0D88EA8D1A}" srcOrd="0" destOrd="0" presId="urn:microsoft.com/office/officeart/2005/8/layout/lProcess2"/>
    <dgm:cxn modelId="{C133D581-D448-4D9F-B970-D407918CEBA5}" type="presParOf" srcId="{E6C636DA-9461-4716-8A7E-ED0D88EA8D1A}" destId="{E075112C-3BAD-4BF2-901B-72115BF627A6}" srcOrd="0" destOrd="0" presId="urn:microsoft.com/office/officeart/2005/8/layout/lProcess2"/>
    <dgm:cxn modelId="{5718246F-C8A2-4109-BA8F-7EDD29D9A80E}" type="presParOf" srcId="{E6C636DA-9461-4716-8A7E-ED0D88EA8D1A}" destId="{48643DDE-1F98-490F-AE5A-E0C68E738E16}" srcOrd="1" destOrd="0" presId="urn:microsoft.com/office/officeart/2005/8/layout/lProcess2"/>
    <dgm:cxn modelId="{E6A950EF-E6A3-40A1-A3AC-1B96C8F60758}" type="presParOf" srcId="{E6C636DA-9461-4716-8A7E-ED0D88EA8D1A}" destId="{88D0B888-4411-40D9-8332-7CD8BE40AEE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3A596-73D9-441E-8B66-A2614EE9C46E}"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GB"/>
        </a:p>
      </dgm:t>
    </dgm:pt>
    <dgm:pt modelId="{759B6DC8-6740-4282-9E1B-85FA259C3E6F}">
      <dgm:prSet phldrT="[Text]">
        <dgm:style>
          <a:lnRef idx="1">
            <a:schemeClr val="dk1"/>
          </a:lnRef>
          <a:fillRef idx="2">
            <a:schemeClr val="dk1"/>
          </a:fillRef>
          <a:effectRef idx="1">
            <a:schemeClr val="dk1"/>
          </a:effectRef>
          <a:fontRef idx="minor">
            <a:schemeClr val="dk1"/>
          </a:fontRef>
        </dgm:style>
      </dgm:prSet>
      <dgm:spPr>
        <a:ln/>
      </dgm:spPr>
      <dgm:t>
        <a:bodyPr/>
        <a:lstStyle/>
        <a:p>
          <a:r>
            <a:rPr lang="en-GB" b="1" cap="all" baseline="0" dirty="0" smtClean="0">
              <a:effectLst/>
            </a:rPr>
            <a:t>Multilateral</a:t>
          </a:r>
          <a:r>
            <a:rPr lang="en-GB" b="1" dirty="0" smtClean="0">
              <a:effectLst/>
            </a:rPr>
            <a:t> DFIs</a:t>
          </a:r>
          <a:endParaRPr lang="en-GB" b="1" dirty="0">
            <a:effectLst/>
          </a:endParaRPr>
        </a:p>
      </dgm:t>
    </dgm:pt>
    <dgm:pt modelId="{5DD61A24-C15A-49C9-AF5F-44464EC38E91}" type="parTrans" cxnId="{2CD8A2B3-CA67-4CF2-AAD5-C4679EB81649}">
      <dgm:prSet/>
      <dgm:spPr/>
      <dgm:t>
        <a:bodyPr/>
        <a:lstStyle/>
        <a:p>
          <a:endParaRPr lang="en-GB"/>
        </a:p>
      </dgm:t>
    </dgm:pt>
    <dgm:pt modelId="{66EB88A0-71DE-4058-8E25-1873C9140621}" type="sibTrans" cxnId="{2CD8A2B3-CA67-4CF2-AAD5-C4679EB81649}">
      <dgm:prSet/>
      <dgm:spPr/>
      <dgm:t>
        <a:bodyPr/>
        <a:lstStyle/>
        <a:p>
          <a:endParaRPr lang="en-GB"/>
        </a:p>
      </dgm:t>
    </dgm:pt>
    <dgm:pt modelId="{60549B50-4B5A-4844-8B6D-EDE6D2B5045D}">
      <dgm:prSet phldrT="[Text]"/>
      <dgm:spPr>
        <a:scene3d>
          <a:camera prst="orthographicFront">
            <a:rot lat="0" lon="0" rev="0"/>
          </a:camera>
          <a:lightRig rig="balanced" dir="t">
            <a:rot lat="0" lon="0" rev="8700000"/>
          </a:lightRig>
        </a:scene3d>
        <a:sp3d>
          <a:bevelT w="190500" h="38100"/>
        </a:sp3d>
      </dgm:spPr>
      <dgm:t>
        <a:bodyPr/>
        <a:lstStyle/>
        <a:p>
          <a:endParaRPr lang="en-GB"/>
        </a:p>
      </dgm:t>
    </dgm:pt>
    <dgm:pt modelId="{EF4ED527-5113-42C2-8ED8-66F29D73EA73}" type="parTrans" cxnId="{60B5FDFA-4DA2-40A0-8EC7-50BC447F427E}">
      <dgm:prSet/>
      <dgm:spPr/>
      <dgm:t>
        <a:bodyPr/>
        <a:lstStyle/>
        <a:p>
          <a:endParaRPr lang="en-GB"/>
        </a:p>
      </dgm:t>
    </dgm:pt>
    <dgm:pt modelId="{543769FA-50C7-427D-ACA0-26A28A972FFE}" type="sibTrans" cxnId="{60B5FDFA-4DA2-40A0-8EC7-50BC447F427E}">
      <dgm:prSet/>
      <dgm:spPr/>
      <dgm:t>
        <a:bodyPr/>
        <a:lstStyle/>
        <a:p>
          <a:endParaRPr lang="en-GB"/>
        </a:p>
      </dgm:t>
    </dgm:pt>
    <dgm:pt modelId="{3EFD5374-9DF0-4EB1-ADFD-774D53579178}">
      <dgm:prSet phldrT="[Text]"/>
      <dgm:spPr>
        <a:scene3d>
          <a:camera prst="orthographicFront">
            <a:rot lat="0" lon="0" rev="0"/>
          </a:camera>
          <a:lightRig rig="balanced" dir="t">
            <a:rot lat="0" lon="0" rev="8700000"/>
          </a:lightRig>
        </a:scene3d>
        <a:sp3d>
          <a:bevelT w="190500" h="38100"/>
        </a:sp3d>
      </dgm:spPr>
      <dgm:t>
        <a:bodyPr/>
        <a:lstStyle/>
        <a:p>
          <a:endParaRPr lang="en-GB"/>
        </a:p>
      </dgm:t>
    </dgm:pt>
    <dgm:pt modelId="{771792E0-D466-4B51-B776-405B2FA08836}" type="parTrans" cxnId="{B6F0F73D-8F22-4D46-83EC-E202C8CD1826}">
      <dgm:prSet/>
      <dgm:spPr/>
      <dgm:t>
        <a:bodyPr/>
        <a:lstStyle/>
        <a:p>
          <a:endParaRPr lang="en-GB"/>
        </a:p>
      </dgm:t>
    </dgm:pt>
    <dgm:pt modelId="{6F46BB6D-D873-4BB2-959A-7A5F08624212}" type="sibTrans" cxnId="{B6F0F73D-8F22-4D46-83EC-E202C8CD1826}">
      <dgm:prSet/>
      <dgm:spPr/>
      <dgm:t>
        <a:bodyPr/>
        <a:lstStyle/>
        <a:p>
          <a:endParaRPr lang="en-GB"/>
        </a:p>
      </dgm:t>
    </dgm:pt>
    <dgm:pt modelId="{775CFB64-6922-4F7C-B4A5-4B833B6B51C5}">
      <dgm:prSet phldrT="[Text]"/>
      <dgm:spPr>
        <a:scene3d>
          <a:camera prst="orthographicFront">
            <a:rot lat="0" lon="0" rev="0"/>
          </a:camera>
          <a:lightRig rig="balanced" dir="t">
            <a:rot lat="0" lon="0" rev="8700000"/>
          </a:lightRig>
        </a:scene3d>
        <a:sp3d>
          <a:bevelT w="190500" h="38100"/>
        </a:sp3d>
      </dgm:spPr>
      <dgm:t>
        <a:bodyPr/>
        <a:lstStyle/>
        <a:p>
          <a:endParaRPr lang="en-GB"/>
        </a:p>
      </dgm:t>
    </dgm:pt>
    <dgm:pt modelId="{D222565A-E7EC-4B62-839A-725539F1C34F}" type="parTrans" cxnId="{2E68BECB-474D-470B-820B-8C674833D6C5}">
      <dgm:prSet/>
      <dgm:spPr/>
      <dgm:t>
        <a:bodyPr/>
        <a:lstStyle/>
        <a:p>
          <a:endParaRPr lang="en-GB"/>
        </a:p>
      </dgm:t>
    </dgm:pt>
    <dgm:pt modelId="{1E0DCCD6-D561-42A9-A96C-0D83E0F3CD62}" type="sibTrans" cxnId="{2E68BECB-474D-470B-820B-8C674833D6C5}">
      <dgm:prSet/>
      <dgm:spPr/>
      <dgm:t>
        <a:bodyPr/>
        <a:lstStyle/>
        <a:p>
          <a:endParaRPr lang="en-GB"/>
        </a:p>
      </dgm:t>
    </dgm:pt>
    <dgm:pt modelId="{01CA0743-5EEB-4373-B8E5-A939D6E3A9C2}">
      <dgm:prSet phldrT="[Text]" custScaleX="139418" custScaleY="165225" custLinFactNeighborX="-82988" custLinFactNeighborY="-95946"/>
      <dgm:spPr>
        <a:scene3d>
          <a:camera prst="orthographicFront">
            <a:rot lat="0" lon="0" rev="0"/>
          </a:camera>
          <a:lightRig rig="balanced" dir="t">
            <a:rot lat="0" lon="0" rev="8700000"/>
          </a:lightRig>
        </a:scene3d>
        <a:sp3d>
          <a:bevelT w="190500" h="38100"/>
        </a:sp3d>
      </dgm:spPr>
      <dgm:t>
        <a:bodyPr/>
        <a:lstStyle/>
        <a:p>
          <a:endParaRPr lang="en-GB"/>
        </a:p>
      </dgm:t>
    </dgm:pt>
    <dgm:pt modelId="{A9B6E458-12A4-48AC-931E-C2374A922CD3}" type="parTrans" cxnId="{0C452433-7FB7-4CD3-8E32-924602DF23C2}">
      <dgm:prSet/>
      <dgm:spPr/>
      <dgm:t>
        <a:bodyPr/>
        <a:lstStyle/>
        <a:p>
          <a:endParaRPr lang="en-GB"/>
        </a:p>
      </dgm:t>
    </dgm:pt>
    <dgm:pt modelId="{433F4860-FBA6-4764-9F1C-A152031691F7}" type="sibTrans" cxnId="{0C452433-7FB7-4CD3-8E32-924602DF23C2}">
      <dgm:prSet/>
      <dgm:spPr/>
      <dgm:t>
        <a:bodyPr/>
        <a:lstStyle/>
        <a:p>
          <a:endParaRPr lang="en-GB"/>
        </a:p>
      </dgm:t>
    </dgm:pt>
    <dgm:pt modelId="{FEDE580F-94D9-4741-B47C-8B830E02F895}">
      <dgm:prSet phldrT="[Text]" custScaleX="139418" custScaleY="165225" custLinFactY="-8499" custLinFactNeighborX="-78551" custLinFactNeighborY="-100000"/>
      <dgm:spPr>
        <a:scene3d>
          <a:camera prst="orthographicFront">
            <a:rot lat="0" lon="0" rev="0"/>
          </a:camera>
          <a:lightRig rig="balanced" dir="t">
            <a:rot lat="0" lon="0" rev="8700000"/>
          </a:lightRig>
        </a:scene3d>
        <a:sp3d>
          <a:bevelT w="190500" h="38100"/>
        </a:sp3d>
      </dgm:spPr>
      <dgm:t>
        <a:bodyPr/>
        <a:lstStyle/>
        <a:p>
          <a:endParaRPr lang="en-GB"/>
        </a:p>
      </dgm:t>
    </dgm:pt>
    <dgm:pt modelId="{5C58340D-A00A-4155-807E-E8D544976CFE}" type="parTrans" cxnId="{EE909C08-1ED9-4BD3-8E10-1DDE98A7F60C}">
      <dgm:prSet/>
      <dgm:spPr/>
      <dgm:t>
        <a:bodyPr/>
        <a:lstStyle/>
        <a:p>
          <a:endParaRPr lang="en-GB"/>
        </a:p>
      </dgm:t>
    </dgm:pt>
    <dgm:pt modelId="{37DF5676-B1F1-42F4-9CA9-ECAFEC2A140C}" type="sibTrans" cxnId="{EE909C08-1ED9-4BD3-8E10-1DDE98A7F60C}">
      <dgm:prSet/>
      <dgm:spPr/>
      <dgm:t>
        <a:bodyPr/>
        <a:lstStyle/>
        <a:p>
          <a:endParaRPr lang="en-GB"/>
        </a:p>
      </dgm:t>
    </dgm:pt>
    <dgm:pt modelId="{4ADCABD2-7A64-4081-B629-0BE944967BDC}" type="pres">
      <dgm:prSet presAssocID="{0573A596-73D9-441E-8B66-A2614EE9C46E}" presName="diagram" presStyleCnt="0">
        <dgm:presLayoutVars>
          <dgm:chMax val="1"/>
          <dgm:dir/>
          <dgm:animLvl val="ctr"/>
          <dgm:resizeHandles val="exact"/>
        </dgm:presLayoutVars>
      </dgm:prSet>
      <dgm:spPr/>
      <dgm:t>
        <a:bodyPr/>
        <a:lstStyle/>
        <a:p>
          <a:endParaRPr lang="en-GB"/>
        </a:p>
      </dgm:t>
    </dgm:pt>
    <dgm:pt modelId="{AFB20F23-6DA6-409F-957A-24EA486EAB55}" type="pres">
      <dgm:prSet presAssocID="{0573A596-73D9-441E-8B66-A2614EE9C46E}" presName="matrix" presStyleCnt="0"/>
      <dgm:spPr/>
      <dgm:t>
        <a:bodyPr/>
        <a:lstStyle/>
        <a:p>
          <a:endParaRPr lang="en-GB"/>
        </a:p>
      </dgm:t>
    </dgm:pt>
    <dgm:pt modelId="{B3BBC479-8054-4F5A-8238-6FDC81E1E6F2}" type="pres">
      <dgm:prSet presAssocID="{0573A596-73D9-441E-8B66-A2614EE9C46E}" presName="tile1" presStyleLbl="node1" presStyleIdx="0" presStyleCnt="4"/>
      <dgm:spPr>
        <a:solidFill>
          <a:schemeClr val="bg2">
            <a:lumMod val="20000"/>
            <a:lumOff val="80000"/>
          </a:schemeClr>
        </a:solidFill>
      </dgm:spPr>
      <dgm:t>
        <a:bodyPr/>
        <a:lstStyle/>
        <a:p>
          <a:endParaRPr lang="en-GB"/>
        </a:p>
      </dgm:t>
    </dgm:pt>
    <dgm:pt modelId="{34CBA7F8-614A-457E-80EF-0DE7BE4B0F0E}" type="pres">
      <dgm:prSet presAssocID="{0573A596-73D9-441E-8B66-A2614EE9C46E}" presName="tile1text" presStyleLbl="node1" presStyleIdx="0" presStyleCnt="4">
        <dgm:presLayoutVars>
          <dgm:chMax val="0"/>
          <dgm:chPref val="0"/>
          <dgm:bulletEnabled val="1"/>
        </dgm:presLayoutVars>
      </dgm:prSet>
      <dgm:spPr/>
      <dgm:t>
        <a:bodyPr/>
        <a:lstStyle/>
        <a:p>
          <a:endParaRPr lang="en-GB"/>
        </a:p>
      </dgm:t>
    </dgm:pt>
    <dgm:pt modelId="{4293A73C-96A8-42D1-BA0A-E8F1FDCAC86D}" type="pres">
      <dgm:prSet presAssocID="{0573A596-73D9-441E-8B66-A2614EE9C46E}" presName="tile2" presStyleLbl="node1" presStyleIdx="1" presStyleCnt="4"/>
      <dgm:spPr>
        <a:solidFill>
          <a:schemeClr val="bg2">
            <a:lumMod val="20000"/>
            <a:lumOff val="80000"/>
          </a:schemeClr>
        </a:solidFill>
      </dgm:spPr>
      <dgm:t>
        <a:bodyPr/>
        <a:lstStyle/>
        <a:p>
          <a:endParaRPr lang="en-GB"/>
        </a:p>
      </dgm:t>
    </dgm:pt>
    <dgm:pt modelId="{83A0B464-9F68-4BCC-9436-06E4D5588F41}" type="pres">
      <dgm:prSet presAssocID="{0573A596-73D9-441E-8B66-A2614EE9C46E}" presName="tile2text" presStyleLbl="node1" presStyleIdx="1" presStyleCnt="4">
        <dgm:presLayoutVars>
          <dgm:chMax val="0"/>
          <dgm:chPref val="0"/>
          <dgm:bulletEnabled val="1"/>
        </dgm:presLayoutVars>
      </dgm:prSet>
      <dgm:spPr/>
      <dgm:t>
        <a:bodyPr/>
        <a:lstStyle/>
        <a:p>
          <a:endParaRPr lang="en-GB"/>
        </a:p>
      </dgm:t>
    </dgm:pt>
    <dgm:pt modelId="{BDE1EF0D-B35A-4139-89E6-FEA90796ED8B}" type="pres">
      <dgm:prSet presAssocID="{0573A596-73D9-441E-8B66-A2614EE9C46E}" presName="tile3" presStyleLbl="node1" presStyleIdx="2" presStyleCnt="4"/>
      <dgm:spPr>
        <a:solidFill>
          <a:schemeClr val="bg2">
            <a:lumMod val="20000"/>
            <a:lumOff val="80000"/>
          </a:schemeClr>
        </a:solidFill>
      </dgm:spPr>
      <dgm:t>
        <a:bodyPr/>
        <a:lstStyle/>
        <a:p>
          <a:endParaRPr lang="en-GB"/>
        </a:p>
      </dgm:t>
    </dgm:pt>
    <dgm:pt modelId="{99E6E777-A02E-4835-ABAA-0A431FA569CF}" type="pres">
      <dgm:prSet presAssocID="{0573A596-73D9-441E-8B66-A2614EE9C46E}" presName="tile3text" presStyleLbl="node1" presStyleIdx="2" presStyleCnt="4">
        <dgm:presLayoutVars>
          <dgm:chMax val="0"/>
          <dgm:chPref val="0"/>
          <dgm:bulletEnabled val="1"/>
        </dgm:presLayoutVars>
      </dgm:prSet>
      <dgm:spPr/>
      <dgm:t>
        <a:bodyPr/>
        <a:lstStyle/>
        <a:p>
          <a:endParaRPr lang="en-GB"/>
        </a:p>
      </dgm:t>
    </dgm:pt>
    <dgm:pt modelId="{7B34A774-7AE5-4A36-BC92-A9E4F15D86EF}" type="pres">
      <dgm:prSet presAssocID="{0573A596-73D9-441E-8B66-A2614EE9C46E}" presName="tile4" presStyleLbl="node1" presStyleIdx="3" presStyleCnt="4" custLinFactNeighborX="1072" custLinFactNeighborY="2222"/>
      <dgm:spPr>
        <a:solidFill>
          <a:schemeClr val="bg2">
            <a:lumMod val="20000"/>
            <a:lumOff val="80000"/>
          </a:schemeClr>
        </a:solidFill>
      </dgm:spPr>
      <dgm:t>
        <a:bodyPr/>
        <a:lstStyle/>
        <a:p>
          <a:endParaRPr lang="en-GB"/>
        </a:p>
      </dgm:t>
    </dgm:pt>
    <dgm:pt modelId="{7FF2A22F-8BDF-4B3A-B721-0AAFA95DEA60}" type="pres">
      <dgm:prSet presAssocID="{0573A596-73D9-441E-8B66-A2614EE9C46E}" presName="tile4text" presStyleLbl="node1" presStyleIdx="3" presStyleCnt="4">
        <dgm:presLayoutVars>
          <dgm:chMax val="0"/>
          <dgm:chPref val="0"/>
          <dgm:bulletEnabled val="1"/>
        </dgm:presLayoutVars>
      </dgm:prSet>
      <dgm:spPr/>
      <dgm:t>
        <a:bodyPr/>
        <a:lstStyle/>
        <a:p>
          <a:endParaRPr lang="en-GB"/>
        </a:p>
      </dgm:t>
    </dgm:pt>
    <dgm:pt modelId="{F15CD099-082C-4F94-A2BD-4B56C12DD0B5}" type="pres">
      <dgm:prSet presAssocID="{0573A596-73D9-441E-8B66-A2614EE9C46E}" presName="centerTile" presStyleLbl="fgShp" presStyleIdx="0" presStyleCnt="1" custScaleX="139418" custScaleY="165225" custLinFactNeighborX="-84687" custLinFactNeighborY="-99610">
        <dgm:presLayoutVars>
          <dgm:chMax val="0"/>
          <dgm:chPref val="0"/>
        </dgm:presLayoutVars>
      </dgm:prSet>
      <dgm:spPr/>
      <dgm:t>
        <a:bodyPr/>
        <a:lstStyle/>
        <a:p>
          <a:endParaRPr lang="en-GB"/>
        </a:p>
      </dgm:t>
    </dgm:pt>
  </dgm:ptLst>
  <dgm:cxnLst>
    <dgm:cxn modelId="{60B5FDFA-4DA2-40A0-8EC7-50BC447F427E}" srcId="{0573A596-73D9-441E-8B66-A2614EE9C46E}" destId="{60549B50-4B5A-4844-8B6D-EDE6D2B5045D}" srcOrd="3" destOrd="0" parTransId="{EF4ED527-5113-42C2-8ED8-66F29D73EA73}" sibTransId="{543769FA-50C7-427D-ACA0-26A28A972FFE}"/>
    <dgm:cxn modelId="{0C452433-7FB7-4CD3-8E32-924602DF23C2}" srcId="{0573A596-73D9-441E-8B66-A2614EE9C46E}" destId="{01CA0743-5EEB-4373-B8E5-A939D6E3A9C2}" srcOrd="2" destOrd="0" parTransId="{A9B6E458-12A4-48AC-931E-C2374A922CD3}" sibTransId="{433F4860-FBA6-4764-9F1C-A152031691F7}"/>
    <dgm:cxn modelId="{78A2660E-8909-4B41-933E-44E4EA6B082D}" type="presOf" srcId="{0573A596-73D9-441E-8B66-A2614EE9C46E}" destId="{4ADCABD2-7A64-4081-B629-0BE944967BDC}" srcOrd="0" destOrd="0" presId="urn:microsoft.com/office/officeart/2005/8/layout/matrix1"/>
    <dgm:cxn modelId="{2E68BECB-474D-470B-820B-8C674833D6C5}" srcId="{0573A596-73D9-441E-8B66-A2614EE9C46E}" destId="{775CFB64-6922-4F7C-B4A5-4B833B6B51C5}" srcOrd="5" destOrd="0" parTransId="{D222565A-E7EC-4B62-839A-725539F1C34F}" sibTransId="{1E0DCCD6-D561-42A9-A96C-0D83E0F3CD62}"/>
    <dgm:cxn modelId="{EE909C08-1ED9-4BD3-8E10-1DDE98A7F60C}" srcId="{0573A596-73D9-441E-8B66-A2614EE9C46E}" destId="{FEDE580F-94D9-4741-B47C-8B830E02F895}" srcOrd="1" destOrd="0" parTransId="{5C58340D-A00A-4155-807E-E8D544976CFE}" sibTransId="{37DF5676-B1F1-42F4-9CA9-ECAFEC2A140C}"/>
    <dgm:cxn modelId="{1DE70837-C22D-4C98-86A5-077999DA4B4F}" type="presOf" srcId="{759B6DC8-6740-4282-9E1B-85FA259C3E6F}" destId="{F15CD099-082C-4F94-A2BD-4B56C12DD0B5}" srcOrd="0" destOrd="0" presId="urn:microsoft.com/office/officeart/2005/8/layout/matrix1"/>
    <dgm:cxn modelId="{2CD8A2B3-CA67-4CF2-AAD5-C4679EB81649}" srcId="{0573A596-73D9-441E-8B66-A2614EE9C46E}" destId="{759B6DC8-6740-4282-9E1B-85FA259C3E6F}" srcOrd="0" destOrd="0" parTransId="{5DD61A24-C15A-49C9-AF5F-44464EC38E91}" sibTransId="{66EB88A0-71DE-4058-8E25-1873C9140621}"/>
    <dgm:cxn modelId="{B6F0F73D-8F22-4D46-83EC-E202C8CD1826}" srcId="{0573A596-73D9-441E-8B66-A2614EE9C46E}" destId="{3EFD5374-9DF0-4EB1-ADFD-774D53579178}" srcOrd="4" destOrd="0" parTransId="{771792E0-D466-4B51-B776-405B2FA08836}" sibTransId="{6F46BB6D-D873-4BB2-959A-7A5F08624212}"/>
    <dgm:cxn modelId="{5F117C7C-4A59-4112-8F77-698E1CE88572}" type="presParOf" srcId="{4ADCABD2-7A64-4081-B629-0BE944967BDC}" destId="{AFB20F23-6DA6-409F-957A-24EA486EAB55}" srcOrd="0" destOrd="0" presId="urn:microsoft.com/office/officeart/2005/8/layout/matrix1"/>
    <dgm:cxn modelId="{D684837A-E807-408E-8AE3-4FF4080116C0}" type="presParOf" srcId="{AFB20F23-6DA6-409F-957A-24EA486EAB55}" destId="{B3BBC479-8054-4F5A-8238-6FDC81E1E6F2}" srcOrd="0" destOrd="0" presId="urn:microsoft.com/office/officeart/2005/8/layout/matrix1"/>
    <dgm:cxn modelId="{9CB921DD-41B2-4D48-A8F0-1F83773EFC13}" type="presParOf" srcId="{AFB20F23-6DA6-409F-957A-24EA486EAB55}" destId="{34CBA7F8-614A-457E-80EF-0DE7BE4B0F0E}" srcOrd="1" destOrd="0" presId="urn:microsoft.com/office/officeart/2005/8/layout/matrix1"/>
    <dgm:cxn modelId="{C318D8D2-3F06-43DA-B4D1-F718FA7CA259}" type="presParOf" srcId="{AFB20F23-6DA6-409F-957A-24EA486EAB55}" destId="{4293A73C-96A8-42D1-BA0A-E8F1FDCAC86D}" srcOrd="2" destOrd="0" presId="urn:microsoft.com/office/officeart/2005/8/layout/matrix1"/>
    <dgm:cxn modelId="{2FF3F8FA-C6AD-4845-95D9-1771BDC09254}" type="presParOf" srcId="{AFB20F23-6DA6-409F-957A-24EA486EAB55}" destId="{83A0B464-9F68-4BCC-9436-06E4D5588F41}" srcOrd="3" destOrd="0" presId="urn:microsoft.com/office/officeart/2005/8/layout/matrix1"/>
    <dgm:cxn modelId="{E874CF31-A84E-44F4-9924-1D917D140417}" type="presParOf" srcId="{AFB20F23-6DA6-409F-957A-24EA486EAB55}" destId="{BDE1EF0D-B35A-4139-89E6-FEA90796ED8B}" srcOrd="4" destOrd="0" presId="urn:microsoft.com/office/officeart/2005/8/layout/matrix1"/>
    <dgm:cxn modelId="{86BBA7B2-A845-4D57-95B3-C58DCBCC23D7}" type="presParOf" srcId="{AFB20F23-6DA6-409F-957A-24EA486EAB55}" destId="{99E6E777-A02E-4835-ABAA-0A431FA569CF}" srcOrd="5" destOrd="0" presId="urn:microsoft.com/office/officeart/2005/8/layout/matrix1"/>
    <dgm:cxn modelId="{42C9FABD-4A84-48F3-9A0E-1E31F50BF7B8}" type="presParOf" srcId="{AFB20F23-6DA6-409F-957A-24EA486EAB55}" destId="{7B34A774-7AE5-4A36-BC92-A9E4F15D86EF}" srcOrd="6" destOrd="0" presId="urn:microsoft.com/office/officeart/2005/8/layout/matrix1"/>
    <dgm:cxn modelId="{734B21B9-B9DB-4536-A328-90E8B3C15E56}" type="presParOf" srcId="{AFB20F23-6DA6-409F-957A-24EA486EAB55}" destId="{7FF2A22F-8BDF-4B3A-B721-0AAFA95DEA60}" srcOrd="7" destOrd="0" presId="urn:microsoft.com/office/officeart/2005/8/layout/matrix1"/>
    <dgm:cxn modelId="{96C6C09F-4854-4E6A-8163-942BD47BE6AE}" type="presParOf" srcId="{4ADCABD2-7A64-4081-B629-0BE944967BDC}" destId="{F15CD099-082C-4F94-A2BD-4B56C12DD0B5}" srcOrd="1" destOrd="0" presId="urn:microsoft.com/office/officeart/2005/8/layout/matrix1"/>
  </dgm:cxnLst>
  <dgm:bg>
    <a:solidFill>
      <a:schemeClr val="bg2">
        <a:lumMod val="20000"/>
        <a:lumOff val="80000"/>
      </a:schemeClr>
    </a:solidFill>
  </dgm:bg>
  <dgm:whole>
    <a:ln>
      <a:solidFill>
        <a:schemeClr val="bg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5BEC0-F94A-4E11-903D-3B05A0AA1C2E}">
      <dsp:nvSpPr>
        <dsp:cNvPr id="0" name=""/>
        <dsp:cNvSpPr/>
      </dsp:nvSpPr>
      <dsp:spPr>
        <a:xfrm>
          <a:off x="2429" y="291903"/>
          <a:ext cx="2368771" cy="94750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dirty="0" smtClean="0">
              <a:effectLst>
                <a:outerShdw blurRad="38100" dist="38100" dir="2700000" algn="tl">
                  <a:srgbClr val="C0C0C0"/>
                </a:outerShdw>
              </a:effectLst>
              <a:latin typeface="Calibri" panose="020F0502020204030204" pitchFamily="34" charset="0"/>
              <a:ea typeface="+mn-ea"/>
              <a:cs typeface="+mn-cs"/>
            </a:rPr>
            <a:t>Country</a:t>
          </a:r>
        </a:p>
        <a:p>
          <a:pPr lvl="0" algn="ctr" defTabSz="889000">
            <a:lnSpc>
              <a:spcPct val="90000"/>
            </a:lnSpc>
            <a:spcBef>
              <a:spcPct val="0"/>
            </a:spcBef>
            <a:spcAft>
              <a:spcPct val="35000"/>
            </a:spcAft>
          </a:pPr>
          <a:r>
            <a:rPr lang="en-GB" sz="2000" b="1" kern="1200" dirty="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sp:txBody>
      <dsp:txXfrm>
        <a:off x="2429" y="291903"/>
        <a:ext cx="2368771" cy="947508"/>
      </dsp:txXfrm>
    </dsp:sp>
    <dsp:sp modelId="{C7A54451-E58D-416E-9754-F005C2E4C0A4}">
      <dsp:nvSpPr>
        <dsp:cNvPr id="0" name=""/>
        <dsp:cNvSpPr/>
      </dsp:nvSpPr>
      <dsp:spPr>
        <a:xfrm>
          <a:off x="2429" y="1239412"/>
          <a:ext cx="2368771" cy="2854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Global mandate</a:t>
          </a: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0" kern="1200" dirty="0">
            <a:solidFill>
              <a:srgbClr val="000066"/>
            </a:solidFill>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All low &amp; middle income countries</a:t>
          </a:r>
          <a:endParaRPr lang="en-GB" sz="1200" b="0" kern="1200" dirty="0">
            <a:effectLst/>
            <a:latin typeface="Calibri" panose="020F0502020204030204" pitchFamily="34" charset="0"/>
            <a:ea typeface="+mn-ea"/>
            <a:cs typeface="+mn-cs"/>
          </a:endParaRPr>
        </a:p>
        <a:p>
          <a:pPr marL="114300" lvl="1" indent="-114300" algn="just" defTabSz="533400">
            <a:lnSpc>
              <a:spcPct val="90000"/>
            </a:lnSpc>
            <a:spcBef>
              <a:spcPct val="0"/>
            </a:spcBef>
            <a:spcAft>
              <a:spcPct val="15000"/>
            </a:spcAft>
            <a:buChar char="••"/>
          </a:pPr>
          <a:endParaRPr lang="en-GB" sz="1200" b="0" kern="1200" dirty="0">
            <a:solidFill>
              <a:srgbClr val="000066"/>
            </a:solidFill>
            <a:effectLst/>
            <a:latin typeface="Calibri" panose="020F0502020204030204" pitchFamily="34" charset="0"/>
            <a:ea typeface="+mn-ea"/>
            <a:cs typeface="+mn-cs"/>
          </a:endParaRPr>
        </a:p>
        <a:p>
          <a:pPr marL="114300" lvl="1" indent="-114300" algn="just"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AEPIs * </a:t>
          </a:r>
          <a:endParaRPr lang="en-GB" sz="1200" b="0" kern="1200" dirty="0">
            <a:effectLst/>
            <a:latin typeface="Calibri" panose="020F0502020204030204" pitchFamily="34" charset="0"/>
            <a:ea typeface="+mn-ea"/>
            <a:cs typeface="+mn-cs"/>
          </a:endParaRPr>
        </a:p>
        <a:p>
          <a:pPr marL="114300" lvl="2" indent="-57150" algn="just" defTabSz="466725">
            <a:lnSpc>
              <a:spcPct val="90000"/>
            </a:lnSpc>
            <a:spcBef>
              <a:spcPct val="0"/>
            </a:spcBef>
            <a:spcAft>
              <a:spcPct val="15000"/>
            </a:spcAft>
            <a:buChar char="••"/>
          </a:pPr>
          <a:r>
            <a:rPr lang="en-GB" sz="1050" b="0" i="1" kern="1200" dirty="0" smtClean="0">
              <a:effectLst/>
              <a:latin typeface="Calibri" panose="020F0502020204030204" pitchFamily="34" charset="0"/>
              <a:ea typeface="+mn-ea"/>
              <a:cs typeface="+mn-cs"/>
            </a:rPr>
            <a:t>Signed in </a:t>
          </a:r>
          <a:r>
            <a:rPr lang="en-GB" sz="1050" b="1" i="1" kern="1200" dirty="0" smtClean="0">
              <a:effectLst/>
              <a:latin typeface="Calibri" panose="020F0502020204030204" pitchFamily="34" charset="0"/>
              <a:ea typeface="+mn-ea"/>
              <a:cs typeface="+mn-cs"/>
            </a:rPr>
            <a:t>68 </a:t>
          </a:r>
          <a:r>
            <a:rPr lang="en-GB" sz="1050" b="0" i="1" kern="1200" dirty="0" smtClean="0">
              <a:effectLst/>
              <a:latin typeface="Calibri" panose="020F0502020204030204" pitchFamily="34" charset="0"/>
              <a:ea typeface="+mn-ea"/>
              <a:cs typeface="+mn-cs"/>
            </a:rPr>
            <a:t>countries</a:t>
          </a:r>
          <a:endParaRPr lang="en-GB" sz="1050" b="0" i="1" kern="1200" dirty="0">
            <a:effectLst/>
            <a:latin typeface="Calibri" panose="020F0502020204030204" pitchFamily="34" charset="0"/>
            <a:ea typeface="+mn-ea"/>
            <a:cs typeface="+mn-cs"/>
          </a:endParaRPr>
        </a:p>
        <a:p>
          <a:pPr marL="114300" lvl="2" indent="-57150" algn="just" defTabSz="466725">
            <a:lnSpc>
              <a:spcPct val="90000"/>
            </a:lnSpc>
            <a:spcBef>
              <a:spcPct val="0"/>
            </a:spcBef>
            <a:spcAft>
              <a:spcPct val="15000"/>
            </a:spcAft>
            <a:buChar char="••"/>
          </a:pPr>
          <a:r>
            <a:rPr lang="en-GB" sz="1050" b="0" i="1" kern="1200" dirty="0" smtClean="0">
              <a:effectLst/>
              <a:latin typeface="Calibri" panose="020F0502020204030204" pitchFamily="34" charset="0"/>
              <a:ea typeface="+mn-ea"/>
              <a:cs typeface="+mn-cs"/>
            </a:rPr>
            <a:t>In force </a:t>
          </a:r>
          <a:r>
            <a:rPr lang="en-GB" sz="1050" b="1" i="1" kern="1200" dirty="0" smtClean="0">
              <a:effectLst/>
              <a:latin typeface="Calibri" panose="020F0502020204030204" pitchFamily="34" charset="0"/>
              <a:ea typeface="+mn-ea"/>
              <a:cs typeface="+mn-cs"/>
            </a:rPr>
            <a:t>64 </a:t>
          </a:r>
          <a:r>
            <a:rPr lang="en-GB" sz="1050" b="0" i="1" kern="1200" dirty="0" smtClean="0">
              <a:effectLst/>
              <a:latin typeface="Calibri" panose="020F0502020204030204" pitchFamily="34" charset="0"/>
              <a:ea typeface="+mn-ea"/>
              <a:cs typeface="+mn-cs"/>
            </a:rPr>
            <a:t>countries</a:t>
          </a:r>
          <a:endParaRPr lang="en-GB" sz="1050" b="0" i="1" kern="1200" dirty="0">
            <a:effectLst/>
            <a:latin typeface="Calibri" panose="020F0502020204030204" pitchFamily="34" charset="0"/>
            <a:ea typeface="+mn-ea"/>
            <a:cs typeface="+mn-cs"/>
          </a:endParaRPr>
        </a:p>
        <a:p>
          <a:pPr marL="114300" lvl="1" indent="-114300" algn="just" defTabSz="533400">
            <a:lnSpc>
              <a:spcPct val="90000"/>
            </a:lnSpc>
            <a:spcBef>
              <a:spcPct val="0"/>
            </a:spcBef>
            <a:spcAft>
              <a:spcPct val="15000"/>
            </a:spcAft>
            <a:buChar char="••"/>
          </a:pPr>
          <a:endParaRPr lang="en-GB" sz="1200" b="0" kern="1200" dirty="0">
            <a:effectLst/>
            <a:latin typeface="Calibri" panose="020F0502020204030204" pitchFamily="34" charset="0"/>
            <a:ea typeface="+mn-ea"/>
            <a:cs typeface="+mn-cs"/>
          </a:endParaRPr>
        </a:p>
        <a:p>
          <a:pPr marL="114300" lvl="1" indent="-114300" algn="just"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Non-OPEC Member countries</a:t>
          </a:r>
          <a:endParaRPr lang="en-GB" sz="1200" b="0" kern="1200" dirty="0">
            <a:effectLst/>
            <a:latin typeface="Calibri" panose="020F0502020204030204" pitchFamily="34" charset="0"/>
            <a:ea typeface="+mn-ea"/>
            <a:cs typeface="+mn-cs"/>
          </a:endParaRPr>
        </a:p>
        <a:p>
          <a:pPr marL="228600" lvl="1" indent="-228600" algn="l" defTabSz="1066800">
            <a:lnSpc>
              <a:spcPct val="90000"/>
            </a:lnSpc>
            <a:spcBef>
              <a:spcPct val="0"/>
            </a:spcBef>
            <a:spcAft>
              <a:spcPct val="15000"/>
            </a:spcAft>
            <a:buChar char="••"/>
          </a:pPr>
          <a:endParaRPr lang="en-GB" sz="2400" kern="1200" dirty="0">
            <a:latin typeface="Calibri" panose="020F0502020204030204" pitchFamily="34" charset="0"/>
            <a:cs typeface="Arial" pitchFamily="34" charset="0"/>
          </a:endParaRPr>
        </a:p>
      </dsp:txBody>
      <dsp:txXfrm>
        <a:off x="2429" y="1239412"/>
        <a:ext cx="2368771" cy="2854800"/>
      </dsp:txXfrm>
    </dsp:sp>
    <dsp:sp modelId="{E5CD2642-A19F-4CB1-90FA-BC9629B758BB}">
      <dsp:nvSpPr>
        <dsp:cNvPr id="0" name=""/>
        <dsp:cNvSpPr/>
      </dsp:nvSpPr>
      <dsp:spPr>
        <a:xfrm>
          <a:off x="2702829" y="291903"/>
          <a:ext cx="2368771" cy="94750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smtClean="0">
              <a:effectLst>
                <a:outerShdw blurRad="38100" dist="38100" dir="2700000" algn="tl">
                  <a:srgbClr val="C0C0C0"/>
                </a:outerShdw>
              </a:effectLst>
              <a:latin typeface="Calibri" panose="020F0502020204030204" pitchFamily="34" charset="0"/>
              <a:ea typeface="+mn-ea"/>
              <a:cs typeface="+mn-cs"/>
            </a:rPr>
            <a:t>Client</a:t>
          </a:r>
        </a:p>
        <a:p>
          <a:pPr lvl="0" algn="ctr" defTabSz="889000">
            <a:lnSpc>
              <a:spcPct val="90000"/>
            </a:lnSpc>
            <a:spcBef>
              <a:spcPct val="0"/>
            </a:spcBef>
            <a:spcAft>
              <a:spcPct val="35000"/>
            </a:spcAft>
          </a:pPr>
          <a:r>
            <a:rPr lang="en-GB" sz="2000" b="1" kern="120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sp:txBody>
      <dsp:txXfrm>
        <a:off x="2702829" y="291903"/>
        <a:ext cx="2368771" cy="947508"/>
      </dsp:txXfrm>
    </dsp:sp>
    <dsp:sp modelId="{302B43D4-D4B5-42DF-8B00-4B53422A5ACC}">
      <dsp:nvSpPr>
        <dsp:cNvPr id="0" name=""/>
        <dsp:cNvSpPr/>
      </dsp:nvSpPr>
      <dsp:spPr>
        <a:xfrm>
          <a:off x="2702829" y="1239412"/>
          <a:ext cx="2368771" cy="2854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Private enterprises</a:t>
          </a: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0" kern="1200" dirty="0">
            <a:solidFill>
              <a:srgbClr val="000066"/>
            </a:solidFill>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solidFill>
                <a:schemeClr val="tx2"/>
              </a:solidFill>
              <a:effectLst/>
              <a:latin typeface="Calibri" panose="020F0502020204030204" pitchFamily="34" charset="0"/>
              <a:ea typeface="+mn-ea"/>
              <a:cs typeface="+mn-cs"/>
            </a:rPr>
            <a:t>State-owned enterprises </a:t>
          </a:r>
          <a:r>
            <a:rPr lang="en-GB" sz="1200" b="0" i="1" kern="1200" dirty="0" smtClean="0">
              <a:solidFill>
                <a:schemeClr val="tx2"/>
              </a:solidFill>
              <a:effectLst/>
              <a:latin typeface="Calibri" panose="020F0502020204030204" pitchFamily="34" charset="0"/>
              <a:ea typeface="+mn-ea"/>
              <a:cs typeface="Arial" pitchFamily="34" charset="0"/>
            </a:rPr>
            <a:t>(commercially managed and financially &amp; operationally autonomous)</a:t>
          </a:r>
          <a:endParaRPr lang="en-GB" sz="1200" b="0" kern="1200" dirty="0">
            <a:solidFill>
              <a:schemeClr val="tx2"/>
            </a:solidFill>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0" kern="1200" dirty="0">
            <a:solidFill>
              <a:srgbClr val="000066"/>
            </a:solidFill>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Financial institutions</a:t>
          </a: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Government and Government Agencies for Trade Finance only</a:t>
          </a:r>
          <a:endParaRPr lang="en-GB" sz="1200" b="0" kern="1200" dirty="0">
            <a:effectLst/>
            <a:latin typeface="Calibri" panose="020F0502020204030204" pitchFamily="34" charset="0"/>
            <a:ea typeface="+mn-ea"/>
            <a:cs typeface="+mn-cs"/>
          </a:endParaRPr>
        </a:p>
      </dsp:txBody>
      <dsp:txXfrm>
        <a:off x="2702829" y="1239412"/>
        <a:ext cx="2368771" cy="2854800"/>
      </dsp:txXfrm>
    </dsp:sp>
    <dsp:sp modelId="{1C5E4E1E-3938-4480-AA7C-1A7AB5AEC138}">
      <dsp:nvSpPr>
        <dsp:cNvPr id="0" name=""/>
        <dsp:cNvSpPr/>
      </dsp:nvSpPr>
      <dsp:spPr>
        <a:xfrm>
          <a:off x="5403229" y="291903"/>
          <a:ext cx="2368771" cy="94750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smtClean="0">
              <a:effectLst>
                <a:outerShdw blurRad="38100" dist="38100" dir="2700000" algn="tl">
                  <a:srgbClr val="C0C0C0"/>
                </a:outerShdw>
              </a:effectLst>
              <a:latin typeface="Calibri" panose="020F0502020204030204" pitchFamily="34" charset="0"/>
              <a:ea typeface="+mn-ea"/>
              <a:cs typeface="+mn-cs"/>
            </a:rPr>
            <a:t>Project</a:t>
          </a:r>
        </a:p>
        <a:p>
          <a:pPr lvl="0" algn="ctr" defTabSz="889000">
            <a:lnSpc>
              <a:spcPct val="90000"/>
            </a:lnSpc>
            <a:spcBef>
              <a:spcPct val="0"/>
            </a:spcBef>
            <a:spcAft>
              <a:spcPct val="35000"/>
            </a:spcAft>
          </a:pPr>
          <a:r>
            <a:rPr lang="en-GB" sz="2000" b="1" kern="1200" smtClean="0">
              <a:effectLst>
                <a:outerShdw blurRad="38100" dist="38100" dir="2700000" algn="tl">
                  <a:srgbClr val="C0C0C0"/>
                </a:outerShdw>
              </a:effectLst>
              <a:latin typeface="Calibri" panose="020F0502020204030204" pitchFamily="34" charset="0"/>
              <a:ea typeface="+mn-ea"/>
              <a:cs typeface="+mn-cs"/>
            </a:rPr>
            <a:t>Eligibility</a:t>
          </a:r>
          <a:endParaRPr lang="en-GB" sz="2000" b="1" kern="1200" dirty="0">
            <a:effectLst>
              <a:outerShdw blurRad="38100" dist="38100" dir="2700000" algn="tl">
                <a:srgbClr val="C0C0C0"/>
              </a:outerShdw>
            </a:effectLst>
            <a:latin typeface="Calibri" panose="020F0502020204030204" pitchFamily="34" charset="0"/>
            <a:ea typeface="+mn-ea"/>
            <a:cs typeface="+mn-cs"/>
          </a:endParaRPr>
        </a:p>
      </dsp:txBody>
      <dsp:txXfrm>
        <a:off x="5403229" y="291903"/>
        <a:ext cx="2368771" cy="947508"/>
      </dsp:txXfrm>
    </dsp:sp>
    <dsp:sp modelId="{D0F1526B-9BFB-419F-83DA-55E9BFFCAE71}">
      <dsp:nvSpPr>
        <dsp:cNvPr id="0" name=""/>
        <dsp:cNvSpPr/>
      </dsp:nvSpPr>
      <dsp:spPr>
        <a:xfrm>
          <a:off x="5403229" y="1239412"/>
          <a:ext cx="2368771" cy="2854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Project must be: commercially, technically, financially, socially, &amp; environmentally viable, with a clear developmental impact</a:t>
          </a:r>
          <a:endParaRPr lang="en-GB" sz="1200" b="1"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1"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solidFill>
                <a:srgbClr val="000066"/>
              </a:solidFill>
              <a:effectLst/>
              <a:latin typeface="Calibri" panose="020F0502020204030204" pitchFamily="34" charset="0"/>
              <a:ea typeface="+mn-ea"/>
              <a:cs typeface="Arial" pitchFamily="34" charset="0"/>
            </a:rPr>
            <a:t>Visibility to OFID</a:t>
          </a: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endParaRPr lang="en-GB" sz="1200" b="0" kern="1200" dirty="0">
            <a:effectLst/>
            <a:latin typeface="Calibri" panose="020F0502020204030204" pitchFamily="34" charset="0"/>
            <a:ea typeface="+mn-ea"/>
            <a:cs typeface="+mn-cs"/>
          </a:endParaRPr>
        </a:p>
        <a:p>
          <a:pPr marL="114300" lvl="1" indent="-114300" algn="l" defTabSz="533400">
            <a:lnSpc>
              <a:spcPct val="90000"/>
            </a:lnSpc>
            <a:spcBef>
              <a:spcPct val="0"/>
            </a:spcBef>
            <a:spcAft>
              <a:spcPct val="15000"/>
            </a:spcAft>
            <a:buChar char="••"/>
          </a:pPr>
          <a:r>
            <a:rPr lang="en-GB" sz="1200" b="0" kern="1200" dirty="0" smtClean="0">
              <a:effectLst/>
              <a:latin typeface="Calibri" panose="020F0502020204030204" pitchFamily="34" charset="0"/>
              <a:ea typeface="+mn-ea"/>
              <a:cs typeface="+mn-cs"/>
            </a:rPr>
            <a:t>Additionality</a:t>
          </a:r>
          <a:endParaRPr lang="en-GB" sz="1200" b="0" kern="1200" dirty="0">
            <a:effectLst/>
            <a:latin typeface="Calibri" panose="020F0502020204030204" pitchFamily="34" charset="0"/>
            <a:ea typeface="+mn-ea"/>
            <a:cs typeface="+mn-cs"/>
          </a:endParaRPr>
        </a:p>
      </dsp:txBody>
      <dsp:txXfrm>
        <a:off x="5403229" y="1239412"/>
        <a:ext cx="2368771"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46CFC-ECEA-4EC8-8927-E43C810A5910}">
      <dsp:nvSpPr>
        <dsp:cNvPr id="0" name=""/>
        <dsp:cNvSpPr/>
      </dsp:nvSpPr>
      <dsp:spPr>
        <a:xfrm>
          <a:off x="852" y="0"/>
          <a:ext cx="2216847" cy="3384376"/>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2060"/>
              </a:solidFill>
              <a:latin typeface="Calibri" panose="020F0502020204030204" pitchFamily="34" charset="0"/>
            </a:rPr>
            <a:t>Term Loans</a:t>
          </a:r>
          <a:endParaRPr lang="en-US" sz="1200" b="1" i="0" kern="1200" dirty="0">
            <a:solidFill>
              <a:srgbClr val="002060"/>
            </a:solidFill>
            <a:latin typeface="Calibri" panose="020F0502020204030204" pitchFamily="34" charset="0"/>
          </a:endParaRPr>
        </a:p>
      </dsp:txBody>
      <dsp:txXfrm>
        <a:off x="852" y="0"/>
        <a:ext cx="2216847" cy="1015312"/>
      </dsp:txXfrm>
    </dsp:sp>
    <dsp:sp modelId="{B332CEAD-1A64-475C-AF95-2A2A02985F7B}">
      <dsp:nvSpPr>
        <dsp:cNvPr id="0" name=""/>
        <dsp:cNvSpPr/>
      </dsp:nvSpPr>
      <dsp:spPr>
        <a:xfrm>
          <a:off x="222537" y="1015337"/>
          <a:ext cx="1773478" cy="574554"/>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Project Finance</a:t>
          </a:r>
          <a:endParaRPr lang="en-US" sz="1200" kern="1200" dirty="0">
            <a:latin typeface="Calibri" panose="020F0502020204030204" pitchFamily="34" charset="0"/>
          </a:endParaRPr>
        </a:p>
      </dsp:txBody>
      <dsp:txXfrm>
        <a:off x="239365" y="1032165"/>
        <a:ext cx="1739822" cy="540898"/>
      </dsp:txXfrm>
    </dsp:sp>
    <dsp:sp modelId="{7E61A0EF-7598-4ECB-9CCC-A79FF779DA61}">
      <dsp:nvSpPr>
        <dsp:cNvPr id="0" name=""/>
        <dsp:cNvSpPr/>
      </dsp:nvSpPr>
      <dsp:spPr>
        <a:xfrm>
          <a:off x="222537" y="1657149"/>
          <a:ext cx="1773478" cy="437176"/>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Corporate Loans</a:t>
          </a:r>
          <a:endParaRPr lang="en-US" sz="1200" kern="1200" dirty="0">
            <a:latin typeface="Calibri" panose="020F0502020204030204" pitchFamily="34" charset="0"/>
          </a:endParaRPr>
        </a:p>
      </dsp:txBody>
      <dsp:txXfrm>
        <a:off x="235341" y="1669953"/>
        <a:ext cx="1747870" cy="411568"/>
      </dsp:txXfrm>
    </dsp:sp>
    <dsp:sp modelId="{57409B8C-06C7-479B-B29E-FFB2C2A54F7E}">
      <dsp:nvSpPr>
        <dsp:cNvPr id="0" name=""/>
        <dsp:cNvSpPr/>
      </dsp:nvSpPr>
      <dsp:spPr>
        <a:xfrm>
          <a:off x="222537" y="2161583"/>
          <a:ext cx="1773478" cy="54911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Trade Finance (FIs/Structured Commodity)</a:t>
          </a:r>
          <a:endParaRPr lang="en-US" sz="1200" kern="1200" dirty="0">
            <a:latin typeface="Calibri" panose="020F0502020204030204" pitchFamily="34" charset="0"/>
          </a:endParaRPr>
        </a:p>
      </dsp:txBody>
      <dsp:txXfrm>
        <a:off x="238620" y="2177666"/>
        <a:ext cx="1741312" cy="516949"/>
      </dsp:txXfrm>
    </dsp:sp>
    <dsp:sp modelId="{3A14556B-C16D-4DC1-92A3-CD1EB38EFBBB}">
      <dsp:nvSpPr>
        <dsp:cNvPr id="0" name=""/>
        <dsp:cNvSpPr/>
      </dsp:nvSpPr>
      <dsp:spPr>
        <a:xfrm>
          <a:off x="205441" y="2773935"/>
          <a:ext cx="1773478" cy="437176"/>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MSMEs*</a:t>
          </a:r>
          <a:endParaRPr lang="en-US" sz="1200" kern="1200" dirty="0">
            <a:latin typeface="Calibri" panose="020F0502020204030204" pitchFamily="34" charset="0"/>
          </a:endParaRPr>
        </a:p>
      </dsp:txBody>
      <dsp:txXfrm>
        <a:off x="218245" y="2786739"/>
        <a:ext cx="1747870" cy="411568"/>
      </dsp:txXfrm>
    </dsp:sp>
    <dsp:sp modelId="{0DEB0956-942A-416E-B35A-9B6E9DD91EE2}">
      <dsp:nvSpPr>
        <dsp:cNvPr id="0" name=""/>
        <dsp:cNvSpPr/>
      </dsp:nvSpPr>
      <dsp:spPr>
        <a:xfrm>
          <a:off x="2383964" y="0"/>
          <a:ext cx="2216847" cy="3384376"/>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2060"/>
              </a:solidFill>
              <a:latin typeface="Calibri" panose="020F0502020204030204" pitchFamily="34" charset="0"/>
            </a:rPr>
            <a:t>Equity</a:t>
          </a:r>
          <a:endParaRPr lang="en-US" sz="1200" b="1" i="0" kern="1200" dirty="0">
            <a:solidFill>
              <a:srgbClr val="002060"/>
            </a:solidFill>
            <a:latin typeface="Calibri" panose="020F0502020204030204" pitchFamily="34" charset="0"/>
          </a:endParaRPr>
        </a:p>
      </dsp:txBody>
      <dsp:txXfrm>
        <a:off x="2383964" y="0"/>
        <a:ext cx="2216847" cy="1015312"/>
      </dsp:txXfrm>
    </dsp:sp>
    <dsp:sp modelId="{E0B61453-4877-42E5-AAC3-F95A3B88A866}">
      <dsp:nvSpPr>
        <dsp:cNvPr id="0" name=""/>
        <dsp:cNvSpPr/>
      </dsp:nvSpPr>
      <dsp:spPr>
        <a:xfrm>
          <a:off x="2605648" y="1026649"/>
          <a:ext cx="1773478" cy="102043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Direct Investments </a:t>
          </a:r>
        </a:p>
        <a:p>
          <a:pPr lvl="0" algn="ctr" defTabSz="533400">
            <a:lnSpc>
              <a:spcPct val="90000"/>
            </a:lnSpc>
            <a:spcBef>
              <a:spcPct val="0"/>
            </a:spcBef>
            <a:spcAft>
              <a:spcPct val="35000"/>
            </a:spcAft>
          </a:pPr>
          <a:r>
            <a:rPr lang="en-US" sz="1200" kern="1200" dirty="0" smtClean="0">
              <a:latin typeface="Calibri" panose="020F0502020204030204" pitchFamily="34" charset="0"/>
            </a:rPr>
            <a:t>(FIs)</a:t>
          </a:r>
          <a:endParaRPr lang="en-US" sz="1200" kern="1200" dirty="0">
            <a:latin typeface="Calibri" panose="020F0502020204030204" pitchFamily="34" charset="0"/>
          </a:endParaRPr>
        </a:p>
      </dsp:txBody>
      <dsp:txXfrm>
        <a:off x="2635536" y="1056537"/>
        <a:ext cx="1713702" cy="960659"/>
      </dsp:txXfrm>
    </dsp:sp>
    <dsp:sp modelId="{6DBD7E9C-53F0-4EB6-AAE8-6E4775E8C413}">
      <dsp:nvSpPr>
        <dsp:cNvPr id="0" name=""/>
        <dsp:cNvSpPr/>
      </dsp:nvSpPr>
      <dsp:spPr>
        <a:xfrm>
          <a:off x="2605648" y="2193730"/>
          <a:ext cx="1773478" cy="102043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Private Equity </a:t>
          </a:r>
        </a:p>
        <a:p>
          <a:pPr lvl="0" algn="ctr" defTabSz="533400">
            <a:lnSpc>
              <a:spcPct val="90000"/>
            </a:lnSpc>
            <a:spcBef>
              <a:spcPct val="0"/>
            </a:spcBef>
            <a:spcAft>
              <a:spcPct val="35000"/>
            </a:spcAft>
          </a:pPr>
          <a:r>
            <a:rPr lang="en-US" sz="1200" kern="1200" dirty="0" smtClean="0">
              <a:latin typeface="Calibri" panose="020F0502020204030204" pitchFamily="34" charset="0"/>
            </a:rPr>
            <a:t>(all sectors)</a:t>
          </a:r>
          <a:endParaRPr lang="en-US" sz="1200" kern="1200" dirty="0">
            <a:latin typeface="Calibri" panose="020F0502020204030204" pitchFamily="34" charset="0"/>
          </a:endParaRPr>
        </a:p>
      </dsp:txBody>
      <dsp:txXfrm>
        <a:off x="2635536" y="2223618"/>
        <a:ext cx="1713702" cy="960659"/>
      </dsp:txXfrm>
    </dsp:sp>
    <dsp:sp modelId="{B775249C-A85C-4D8F-A720-C36D4DEEB6A4}">
      <dsp:nvSpPr>
        <dsp:cNvPr id="0" name=""/>
        <dsp:cNvSpPr/>
      </dsp:nvSpPr>
      <dsp:spPr>
        <a:xfrm>
          <a:off x="4767075" y="0"/>
          <a:ext cx="2216847" cy="3384376"/>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2060"/>
              </a:solidFill>
              <a:latin typeface="Calibri" panose="020F0502020204030204" pitchFamily="34" charset="0"/>
            </a:rPr>
            <a:t>Guarantees</a:t>
          </a:r>
          <a:endParaRPr lang="en-US" sz="1200" b="1" i="0" kern="1200" dirty="0">
            <a:solidFill>
              <a:srgbClr val="002060"/>
            </a:solidFill>
            <a:latin typeface="Calibri" panose="020F0502020204030204" pitchFamily="34" charset="0"/>
          </a:endParaRPr>
        </a:p>
      </dsp:txBody>
      <dsp:txXfrm>
        <a:off x="4767075" y="0"/>
        <a:ext cx="2216847" cy="1015312"/>
      </dsp:txXfrm>
    </dsp:sp>
    <dsp:sp modelId="{E075112C-3BAD-4BF2-901B-72115BF627A6}">
      <dsp:nvSpPr>
        <dsp:cNvPr id="0" name=""/>
        <dsp:cNvSpPr/>
      </dsp:nvSpPr>
      <dsp:spPr>
        <a:xfrm>
          <a:off x="4988760" y="1016304"/>
          <a:ext cx="1773478" cy="102043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Trade Finance</a:t>
          </a:r>
        </a:p>
        <a:p>
          <a:pPr lvl="0" algn="ctr" defTabSz="533400">
            <a:lnSpc>
              <a:spcPct val="90000"/>
            </a:lnSpc>
            <a:spcBef>
              <a:spcPct val="0"/>
            </a:spcBef>
            <a:spcAft>
              <a:spcPct val="35000"/>
            </a:spcAft>
          </a:pPr>
          <a:r>
            <a:rPr lang="en-US" sz="1200" kern="1200" dirty="0" smtClean="0">
              <a:latin typeface="Calibri" panose="020F0502020204030204" pitchFamily="34" charset="0"/>
            </a:rPr>
            <a:t>(Import Financing/ Risk Sharing Programs)</a:t>
          </a:r>
          <a:endParaRPr lang="en-US" sz="1200" kern="1200" dirty="0">
            <a:latin typeface="Calibri" panose="020F0502020204030204" pitchFamily="34" charset="0"/>
          </a:endParaRPr>
        </a:p>
      </dsp:txBody>
      <dsp:txXfrm>
        <a:off x="5018648" y="1046192"/>
        <a:ext cx="1713702" cy="960659"/>
      </dsp:txXfrm>
    </dsp:sp>
    <dsp:sp modelId="{88D0B888-4411-40D9-8332-7CD8BE40AEEF}">
      <dsp:nvSpPr>
        <dsp:cNvPr id="0" name=""/>
        <dsp:cNvSpPr/>
      </dsp:nvSpPr>
      <dsp:spPr>
        <a:xfrm>
          <a:off x="4988760" y="2193730"/>
          <a:ext cx="1773478" cy="1020435"/>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Private Sector</a:t>
          </a:r>
        </a:p>
        <a:p>
          <a:pPr lvl="0" algn="ctr" defTabSz="533400">
            <a:lnSpc>
              <a:spcPct val="90000"/>
            </a:lnSpc>
            <a:spcBef>
              <a:spcPct val="0"/>
            </a:spcBef>
            <a:spcAft>
              <a:spcPct val="35000"/>
            </a:spcAft>
          </a:pPr>
          <a:r>
            <a:rPr lang="en-US" sz="1200" kern="1200" dirty="0" smtClean="0">
              <a:latin typeface="Calibri" panose="020F0502020204030204" pitchFamily="34" charset="0"/>
            </a:rPr>
            <a:t>(Credit Enhancement Scheme)</a:t>
          </a:r>
          <a:endParaRPr lang="en-US" sz="1200" kern="1200" dirty="0">
            <a:latin typeface="Calibri" panose="020F0502020204030204" pitchFamily="34" charset="0"/>
          </a:endParaRPr>
        </a:p>
      </dsp:txBody>
      <dsp:txXfrm>
        <a:off x="5018648" y="2223618"/>
        <a:ext cx="1713702" cy="960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BC479-8054-4F5A-8238-6FDC81E1E6F2}">
      <dsp:nvSpPr>
        <dsp:cNvPr id="0" name=""/>
        <dsp:cNvSpPr/>
      </dsp:nvSpPr>
      <dsp:spPr>
        <a:xfrm rot="16200000">
          <a:off x="167933" y="-167933"/>
          <a:ext cx="1620180" cy="1956047"/>
        </a:xfrm>
        <a:prstGeom prst="round1Rect">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3A73C-96A8-42D1-BA0A-E8F1FDCAC86D}">
      <dsp:nvSpPr>
        <dsp:cNvPr id="0" name=""/>
        <dsp:cNvSpPr/>
      </dsp:nvSpPr>
      <dsp:spPr>
        <a:xfrm>
          <a:off x="1956047" y="0"/>
          <a:ext cx="1956047" cy="1620180"/>
        </a:xfrm>
        <a:prstGeom prst="round1Rect">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1EF0D-B35A-4139-89E6-FEA90796ED8B}">
      <dsp:nvSpPr>
        <dsp:cNvPr id="0" name=""/>
        <dsp:cNvSpPr/>
      </dsp:nvSpPr>
      <dsp:spPr>
        <a:xfrm rot="10800000">
          <a:off x="0" y="1620180"/>
          <a:ext cx="1956047" cy="1620180"/>
        </a:xfrm>
        <a:prstGeom prst="round1Rect">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4A774-7AE5-4A36-BC92-A9E4F15D86EF}">
      <dsp:nvSpPr>
        <dsp:cNvPr id="0" name=""/>
        <dsp:cNvSpPr/>
      </dsp:nvSpPr>
      <dsp:spPr>
        <a:xfrm rot="5400000">
          <a:off x="2123981" y="1452246"/>
          <a:ext cx="1620180" cy="1956047"/>
        </a:xfrm>
        <a:prstGeom prst="round1Rect">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CD099-082C-4F94-A2BD-4B56C12DD0B5}">
      <dsp:nvSpPr>
        <dsp:cNvPr id="0" name=""/>
        <dsp:cNvSpPr/>
      </dsp:nvSpPr>
      <dsp:spPr>
        <a:xfrm>
          <a:off x="144012" y="144013"/>
          <a:ext cx="1636249" cy="1338471"/>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cap="all" baseline="0" dirty="0" smtClean="0">
              <a:effectLst/>
            </a:rPr>
            <a:t>Multilateral</a:t>
          </a:r>
          <a:r>
            <a:rPr lang="en-GB" sz="1400" b="1" kern="1200" dirty="0" smtClean="0">
              <a:effectLst/>
            </a:rPr>
            <a:t> DFIs</a:t>
          </a:r>
          <a:endParaRPr lang="en-GB" sz="1400" b="1" kern="1200" dirty="0">
            <a:effectLst/>
          </a:endParaRPr>
        </a:p>
      </dsp:txBody>
      <dsp:txXfrm>
        <a:off x="209351" y="209352"/>
        <a:ext cx="1505571" cy="12077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3633"/>
          </a:xfrm>
          <a:prstGeom prst="rect">
            <a:avLst/>
          </a:prstGeom>
        </p:spPr>
        <p:txBody>
          <a:bodyPr vert="horz" lIns="91440" tIns="45720" rIns="91440" bIns="45720" rtlCol="0"/>
          <a:lstStyle>
            <a:lvl1pPr algn="r">
              <a:defRPr sz="1200"/>
            </a:lvl1pPr>
          </a:lstStyle>
          <a:p>
            <a:fld id="{E3CCC4C4-C553-482B-BFFD-BDB61A3AE123}" type="datetimeFigureOut">
              <a:rPr lang="en-GB" smtClean="0"/>
              <a:t>23.11.2017</a:t>
            </a:fld>
            <a:endParaRPr lang="en-GB" dirty="0"/>
          </a:p>
        </p:txBody>
      </p:sp>
      <p:sp>
        <p:nvSpPr>
          <p:cNvPr id="4" name="Footer Placeholder 3"/>
          <p:cNvSpPr>
            <a:spLocks noGrp="1"/>
          </p:cNvSpPr>
          <p:nvPr>
            <p:ph type="ftr" sz="quarter" idx="2"/>
          </p:nvPr>
        </p:nvSpPr>
        <p:spPr>
          <a:xfrm>
            <a:off x="0" y="9377316"/>
            <a:ext cx="2971800"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377316"/>
            <a:ext cx="2971800" cy="493633"/>
          </a:xfrm>
          <a:prstGeom prst="rect">
            <a:avLst/>
          </a:prstGeom>
        </p:spPr>
        <p:txBody>
          <a:bodyPr vert="horz" lIns="91440" tIns="45720" rIns="91440" bIns="45720" rtlCol="0" anchor="b"/>
          <a:lstStyle>
            <a:lvl1pPr algn="r">
              <a:defRPr sz="1200"/>
            </a:lvl1pPr>
          </a:lstStyle>
          <a:p>
            <a:fld id="{B4B49976-18E2-428D-99EC-E551F177A13C}" type="slidenum">
              <a:rPr lang="en-GB" smtClean="0"/>
              <a:t>‹#›</a:t>
            </a:fld>
            <a:endParaRPr lang="en-GB" dirty="0"/>
          </a:p>
        </p:txBody>
      </p:sp>
    </p:spTree>
    <p:extLst>
      <p:ext uri="{BB962C8B-B14F-4D97-AF65-F5344CB8AC3E}">
        <p14:creationId xmlns:p14="http://schemas.microsoft.com/office/powerpoint/2010/main" val="2959770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B400A2E1-3618-4BDB-8A25-1AAEE987439C}" type="datetimeFigureOut">
              <a:rPr lang="en-GB" smtClean="0"/>
              <a:t>23.11.2017</a:t>
            </a:fld>
            <a:endParaRPr lang="en-GB" dirty="0"/>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79DBAEA2-1803-470C-9051-8EDD4DE781F2}" type="slidenum">
              <a:rPr lang="en-GB" smtClean="0"/>
              <a:t>‹#›</a:t>
            </a:fld>
            <a:endParaRPr lang="en-GB" dirty="0"/>
          </a:p>
        </p:txBody>
      </p:sp>
    </p:spTree>
    <p:extLst>
      <p:ext uri="{BB962C8B-B14F-4D97-AF65-F5344CB8AC3E}">
        <p14:creationId xmlns:p14="http://schemas.microsoft.com/office/powerpoint/2010/main" val="3248938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BAEA2-1803-470C-9051-8EDD4DE781F2}" type="slidenum">
              <a:rPr lang="en-GB" smtClean="0"/>
              <a:t>1</a:t>
            </a:fld>
            <a:endParaRPr lang="en-GB" dirty="0"/>
          </a:p>
        </p:txBody>
      </p:sp>
    </p:spTree>
    <p:extLst>
      <p:ext uri="{BB962C8B-B14F-4D97-AF65-F5344CB8AC3E}">
        <p14:creationId xmlns:p14="http://schemas.microsoft.com/office/powerpoint/2010/main" val="100892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BAEA2-1803-470C-9051-8EDD4DE781F2}" type="slidenum">
              <a:rPr lang="en-GB" smtClean="0"/>
              <a:t>2</a:t>
            </a:fld>
            <a:endParaRPr lang="en-GB" dirty="0"/>
          </a:p>
        </p:txBody>
      </p:sp>
    </p:spTree>
    <p:extLst>
      <p:ext uri="{BB962C8B-B14F-4D97-AF65-F5344CB8AC3E}">
        <p14:creationId xmlns:p14="http://schemas.microsoft.com/office/powerpoint/2010/main" val="22838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BAEA2-1803-470C-9051-8EDD4DE781F2}" type="slidenum">
              <a:rPr lang="en-GB" smtClean="0"/>
              <a:t>3</a:t>
            </a:fld>
            <a:endParaRPr lang="en-GB" dirty="0"/>
          </a:p>
        </p:txBody>
      </p:sp>
    </p:spTree>
    <p:extLst>
      <p:ext uri="{BB962C8B-B14F-4D97-AF65-F5344CB8AC3E}">
        <p14:creationId xmlns:p14="http://schemas.microsoft.com/office/powerpoint/2010/main" val="100892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BAEA2-1803-470C-9051-8EDD4DE781F2}" type="slidenum">
              <a:rPr lang="en-GB" smtClean="0"/>
              <a:t>4</a:t>
            </a:fld>
            <a:endParaRPr lang="en-GB" dirty="0"/>
          </a:p>
        </p:txBody>
      </p:sp>
    </p:spTree>
    <p:extLst>
      <p:ext uri="{BB962C8B-B14F-4D97-AF65-F5344CB8AC3E}">
        <p14:creationId xmlns:p14="http://schemas.microsoft.com/office/powerpoint/2010/main" val="308063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VE" dirty="0"/>
          </a:p>
        </p:txBody>
      </p:sp>
      <p:sp>
        <p:nvSpPr>
          <p:cNvPr id="4" name="Slide Number Placeholder 3"/>
          <p:cNvSpPr>
            <a:spLocks noGrp="1"/>
          </p:cNvSpPr>
          <p:nvPr>
            <p:ph type="sldNum" sz="quarter" idx="10"/>
          </p:nvPr>
        </p:nvSpPr>
        <p:spPr/>
        <p:txBody>
          <a:bodyPr/>
          <a:lstStyle/>
          <a:p>
            <a:fld id="{79DBAEA2-1803-470C-9051-8EDD4DE781F2}" type="slidenum">
              <a:rPr lang="en-GB" smtClean="0"/>
              <a:t>8</a:t>
            </a:fld>
            <a:endParaRPr lang="en-GB" dirty="0"/>
          </a:p>
        </p:txBody>
      </p:sp>
    </p:spTree>
    <p:extLst>
      <p:ext uri="{BB962C8B-B14F-4D97-AF65-F5344CB8AC3E}">
        <p14:creationId xmlns:p14="http://schemas.microsoft.com/office/powerpoint/2010/main" val="120342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DBAEA2-1803-470C-9051-8EDD4DE781F2}" type="slidenum">
              <a:rPr lang="en-GB" smtClean="0"/>
              <a:t>20</a:t>
            </a:fld>
            <a:endParaRPr lang="en-GB" dirty="0"/>
          </a:p>
        </p:txBody>
      </p:sp>
    </p:spTree>
    <p:extLst>
      <p:ext uri="{BB962C8B-B14F-4D97-AF65-F5344CB8AC3E}">
        <p14:creationId xmlns:p14="http://schemas.microsoft.com/office/powerpoint/2010/main" val="189468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BAEA2-1803-470C-9051-8EDD4DE781F2}" type="slidenum">
              <a:rPr lang="en-GB" smtClean="0"/>
              <a:t>21</a:t>
            </a:fld>
            <a:endParaRPr lang="en-GB" dirty="0"/>
          </a:p>
        </p:txBody>
      </p:sp>
    </p:spTree>
    <p:extLst>
      <p:ext uri="{BB962C8B-B14F-4D97-AF65-F5344CB8AC3E}">
        <p14:creationId xmlns:p14="http://schemas.microsoft.com/office/powerpoint/2010/main" val="2464281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A">
    <p:spTree>
      <p:nvGrpSpPr>
        <p:cNvPr id="1" name=""/>
        <p:cNvGrpSpPr/>
        <p:nvPr/>
      </p:nvGrpSpPr>
      <p:grpSpPr>
        <a:xfrm>
          <a:off x="0" y="0"/>
          <a:ext cx="0" cy="0"/>
          <a:chOff x="0" y="0"/>
          <a:chExt cx="0" cy="0"/>
        </a:xfrm>
      </p:grpSpPr>
      <p:sp>
        <p:nvSpPr>
          <p:cNvPr id="10" name="Rechteck 7"/>
          <p:cNvSpPr/>
          <p:nvPr userDrawn="1"/>
        </p:nvSpPr>
        <p:spPr>
          <a:xfrm>
            <a:off x="0" y="0"/>
            <a:ext cx="9144000" cy="10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Box 13"/>
          <p:cNvSpPr txBox="1"/>
          <p:nvPr userDrawn="1"/>
        </p:nvSpPr>
        <p:spPr>
          <a:xfrm>
            <a:off x="4191000" y="300335"/>
            <a:ext cx="4495800" cy="461665"/>
          </a:xfrm>
          <a:prstGeom prst="rect">
            <a:avLst/>
          </a:prstGeom>
          <a:noFill/>
        </p:spPr>
        <p:txBody>
          <a:bodyPr wrap="square" rtlCol="0">
            <a:spAutoFit/>
          </a:bodyPr>
          <a:lstStyle/>
          <a:p>
            <a:pPr algn="r"/>
            <a:r>
              <a:rPr lang="en-US" sz="2400" b="1" dirty="0" smtClean="0">
                <a:solidFill>
                  <a:schemeClr val="bg1"/>
                </a:solidFill>
              </a:rPr>
              <a:t>OFID </a:t>
            </a:r>
            <a:r>
              <a:rPr lang="en-US" sz="2400" b="0" dirty="0" smtClean="0">
                <a:solidFill>
                  <a:schemeClr val="bg1"/>
                </a:solidFill>
                <a:latin typeface="+mn-lt"/>
              </a:rPr>
              <a:t>Uniting against Poverty</a:t>
            </a:r>
            <a:endParaRPr lang="en-US" sz="2400" b="0" dirty="0">
              <a:solidFill>
                <a:schemeClr val="bg1"/>
              </a:solidFill>
              <a:latin typeface="+mn-l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365760"/>
            <a:ext cx="1862784" cy="1458043"/>
          </a:xfrm>
          <a:prstGeom prst="rect">
            <a:avLst/>
          </a:prstGeom>
        </p:spPr>
      </p:pic>
      <p:sp>
        <p:nvSpPr>
          <p:cNvPr id="12" name="Content Placeholder 2"/>
          <p:cNvSpPr>
            <a:spLocks noGrp="1"/>
          </p:cNvSpPr>
          <p:nvPr>
            <p:ph idx="1" hasCustomPrompt="1"/>
          </p:nvPr>
        </p:nvSpPr>
        <p:spPr>
          <a:xfrm>
            <a:off x="457200" y="3733800"/>
            <a:ext cx="8229600" cy="2209799"/>
          </a:xfrm>
        </p:spPr>
        <p:txBody>
          <a:bodyPr/>
          <a:lstStyle>
            <a:lvl1pPr marL="0" indent="0" algn="ctr">
              <a:buFontTx/>
              <a:buNone/>
              <a:defRPr lang="en-US" dirty="0" smtClean="0"/>
            </a:lvl1pPr>
            <a:lvl2pPr marL="457200" indent="0" algn="ctr">
              <a:buFontTx/>
              <a:buNone/>
              <a:defRPr lang="en-US" dirty="0" smtClean="0"/>
            </a:lvl2pPr>
            <a:lvl3pPr marL="914400" indent="0" algn="ctr">
              <a:buFontTx/>
              <a:buNone/>
              <a:defRPr lang="en-US" dirty="0" smtClean="0"/>
            </a:lvl3pPr>
            <a:lvl4pPr marL="1371600" indent="0" algn="ctr">
              <a:buFontTx/>
              <a:buNone/>
              <a:defRPr lang="en-US" dirty="0" smtClean="0"/>
            </a:lvl4pPr>
            <a:lvl5pPr marL="1828800" indent="0" algn="ctr">
              <a:buFontTx/>
              <a:buNone/>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0"/>
          <p:cNvSpPr>
            <a:spLocks noGrp="1"/>
          </p:cNvSpPr>
          <p:nvPr>
            <p:ph type="body" sz="quarter" idx="14" hasCustomPrompt="1"/>
          </p:nvPr>
        </p:nvSpPr>
        <p:spPr>
          <a:xfrm>
            <a:off x="0" y="2057400"/>
            <a:ext cx="9144000" cy="685800"/>
          </a:xfrm>
        </p:spPr>
        <p:txBody>
          <a:bodyPr>
            <a:normAutofit/>
          </a:bodyPr>
          <a:lstStyle>
            <a:lvl1pPr marL="0" indent="0" algn="ctr">
              <a:buFontTx/>
              <a:buNone/>
              <a:defRPr sz="4000" b="1"/>
            </a:lvl1pPr>
            <a:lvl2pPr marL="457200" indent="0" algn="ctr">
              <a:buFontTx/>
              <a:buNone/>
              <a:defRPr b="1"/>
            </a:lvl2pPr>
            <a:lvl3pPr marL="914400" indent="0" algn="ctr">
              <a:buFontTx/>
              <a:buNone/>
              <a:defRPr b="1"/>
            </a:lvl3pPr>
            <a:lvl4pPr marL="1371600" indent="0" algn="ctr">
              <a:buFontTx/>
              <a:buNone/>
              <a:defRPr b="1"/>
            </a:lvl4pPr>
            <a:lvl5pPr marL="1828800" indent="0" algn="ctr">
              <a:buFontTx/>
              <a:buNone/>
              <a:defRPr b="1"/>
            </a:lvl5pPr>
          </a:lstStyle>
          <a:p>
            <a:pPr lvl="0"/>
            <a:r>
              <a:rPr lang="en-US" dirty="0" smtClean="0"/>
              <a:t>Click to add title</a:t>
            </a:r>
            <a:endParaRPr lang="en-US" dirty="0"/>
          </a:p>
        </p:txBody>
      </p:sp>
      <p:sp>
        <p:nvSpPr>
          <p:cNvPr id="15" name="Text Placeholder 20"/>
          <p:cNvSpPr>
            <a:spLocks noGrp="1"/>
          </p:cNvSpPr>
          <p:nvPr>
            <p:ph type="body" sz="quarter" idx="15" hasCustomPrompt="1"/>
          </p:nvPr>
        </p:nvSpPr>
        <p:spPr>
          <a:xfrm>
            <a:off x="0" y="2805545"/>
            <a:ext cx="9144000" cy="699655"/>
          </a:xfrm>
        </p:spPr>
        <p:txBody>
          <a:bodyPr>
            <a:normAutofit/>
          </a:bodyPr>
          <a:lstStyle>
            <a:lvl1pPr marL="0" indent="0" algn="ctr">
              <a:buFontTx/>
              <a:buNone/>
              <a:defRPr sz="3600" b="0"/>
            </a:lvl1pPr>
            <a:lvl2pPr marL="457200" indent="0" algn="ctr">
              <a:buFontTx/>
              <a:buNone/>
              <a:defRPr b="1"/>
            </a:lvl2pPr>
            <a:lvl3pPr marL="914400" indent="0" algn="ctr">
              <a:buFontTx/>
              <a:buNone/>
              <a:defRPr b="1"/>
            </a:lvl3pPr>
            <a:lvl4pPr marL="1371600" indent="0" algn="ctr">
              <a:buFontTx/>
              <a:buNone/>
              <a:defRPr b="1"/>
            </a:lvl4pPr>
            <a:lvl5pPr marL="1828800" indent="0" algn="ctr">
              <a:buFontTx/>
              <a:buNone/>
              <a:defRPr b="1"/>
            </a:lvl5pPr>
          </a:lstStyle>
          <a:p>
            <a:pPr lvl="0"/>
            <a:r>
              <a:rPr lang="en-US" dirty="0" smtClean="0"/>
              <a:t>Click to add subtitle</a:t>
            </a:r>
            <a:endParaRPr lang="en-US" dirty="0"/>
          </a:p>
        </p:txBody>
      </p:sp>
    </p:spTree>
    <p:extLst>
      <p:ext uri="{BB962C8B-B14F-4D97-AF65-F5344CB8AC3E}">
        <p14:creationId xmlns:p14="http://schemas.microsoft.com/office/powerpoint/2010/main" val="4174358181"/>
      </p:ext>
    </p:extLst>
  </p:cSld>
  <p:clrMapOvr>
    <a:masterClrMapping/>
  </p:clrMapOvr>
  <p:transition spd="slow">
    <p:fade/>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B">
    <p:spTree>
      <p:nvGrpSpPr>
        <p:cNvPr id="1" name=""/>
        <p:cNvGrpSpPr/>
        <p:nvPr/>
      </p:nvGrpSpPr>
      <p:grpSpPr>
        <a:xfrm>
          <a:off x="0" y="0"/>
          <a:ext cx="0" cy="0"/>
          <a:chOff x="0" y="0"/>
          <a:chExt cx="0" cy="0"/>
        </a:xfrm>
      </p:grpSpPr>
      <p:sp>
        <p:nvSpPr>
          <p:cNvPr id="18" name="Rechteck 7"/>
          <p:cNvSpPr/>
          <p:nvPr userDrawn="1"/>
        </p:nvSpPr>
        <p:spPr>
          <a:xfrm>
            <a:off x="0" y="0"/>
            <a:ext cx="9144000" cy="10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platzhalter 1"/>
          <p:cNvSpPr>
            <a:spLocks noGrp="1"/>
          </p:cNvSpPr>
          <p:nvPr>
            <p:ph type="title" hasCustomPrompt="1"/>
          </p:nvPr>
        </p:nvSpPr>
        <p:spPr>
          <a:xfrm>
            <a:off x="2743200" y="0"/>
            <a:ext cx="6400800" cy="1080000"/>
          </a:xfrm>
          <a:prstGeom prst="rect">
            <a:avLst/>
          </a:prstGeom>
          <a:noFill/>
        </p:spPr>
        <p:txBody>
          <a:bodyPr vert="horz" lIns="468000" tIns="0" rIns="548640" bIns="0" rtlCol="0" anchor="ctr">
            <a:normAutofit/>
          </a:bodyPr>
          <a:lstStyle>
            <a:lvl1pPr algn="r">
              <a:defRPr/>
            </a:lvl1pPr>
          </a:lstStyle>
          <a:p>
            <a:r>
              <a:rPr lang="de-DE" dirty="0" smtClean="0"/>
              <a:t>Click to add title</a:t>
            </a:r>
            <a:endParaRPr lang="de-DE" dirty="0"/>
          </a:p>
        </p:txBody>
      </p:sp>
      <p:sp>
        <p:nvSpPr>
          <p:cNvPr id="19" name="Content Placeholder 2"/>
          <p:cNvSpPr>
            <a:spLocks noGrp="1"/>
          </p:cNvSpPr>
          <p:nvPr>
            <p:ph idx="1" hasCustomPrompt="1"/>
          </p:nvPr>
        </p:nvSpPr>
        <p:spPr>
          <a:xfrm>
            <a:off x="457200" y="3733800"/>
            <a:ext cx="8229600" cy="2209799"/>
          </a:xfrm>
        </p:spPr>
        <p:txBody>
          <a:bodyPr/>
          <a:lstStyle>
            <a:lvl1pPr marL="0" indent="0" algn="ctr">
              <a:buFontTx/>
              <a:buNone/>
              <a:defRPr lang="en-US" dirty="0" smtClean="0"/>
            </a:lvl1pPr>
            <a:lvl2pPr marL="457200" indent="0" algn="ctr">
              <a:buFontTx/>
              <a:buNone/>
              <a:defRPr lang="en-US" dirty="0" smtClean="0"/>
            </a:lvl2pPr>
            <a:lvl3pPr marL="914400" indent="0" algn="ctr">
              <a:buFontTx/>
              <a:buNone/>
              <a:defRPr lang="en-US" dirty="0" smtClean="0"/>
            </a:lvl3pPr>
            <a:lvl4pPr marL="1371600" indent="0" algn="ctr">
              <a:buFontTx/>
              <a:buNone/>
              <a:defRPr lang="en-US" dirty="0" smtClean="0"/>
            </a:lvl4pPr>
            <a:lvl5pPr marL="1828800" indent="0" algn="ctr">
              <a:buFontTx/>
              <a:buNone/>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365760"/>
            <a:ext cx="1862784" cy="1458043"/>
          </a:xfrm>
          <a:prstGeom prst="rect">
            <a:avLst/>
          </a:prstGeom>
        </p:spPr>
      </p:pic>
      <p:sp>
        <p:nvSpPr>
          <p:cNvPr id="21" name="Text Placeholder 20"/>
          <p:cNvSpPr>
            <a:spLocks noGrp="1"/>
          </p:cNvSpPr>
          <p:nvPr>
            <p:ph type="body" sz="quarter" idx="14" hasCustomPrompt="1"/>
          </p:nvPr>
        </p:nvSpPr>
        <p:spPr>
          <a:xfrm>
            <a:off x="0" y="2057400"/>
            <a:ext cx="9144000" cy="685800"/>
          </a:xfrm>
        </p:spPr>
        <p:txBody>
          <a:bodyPr>
            <a:normAutofit/>
          </a:bodyPr>
          <a:lstStyle>
            <a:lvl1pPr marL="0" indent="0" algn="ctr">
              <a:buFontTx/>
              <a:buNone/>
              <a:defRPr sz="4000" b="1"/>
            </a:lvl1pPr>
            <a:lvl2pPr marL="457200" indent="0" algn="ctr">
              <a:buFontTx/>
              <a:buNone/>
              <a:defRPr b="1"/>
            </a:lvl2pPr>
            <a:lvl3pPr marL="914400" indent="0" algn="ctr">
              <a:buFontTx/>
              <a:buNone/>
              <a:defRPr b="1"/>
            </a:lvl3pPr>
            <a:lvl4pPr marL="1371600" indent="0" algn="ctr">
              <a:buFontTx/>
              <a:buNone/>
              <a:defRPr b="1"/>
            </a:lvl4pPr>
            <a:lvl5pPr marL="1828800" indent="0" algn="ctr">
              <a:buFontTx/>
              <a:buNone/>
              <a:defRPr b="1"/>
            </a:lvl5pPr>
          </a:lstStyle>
          <a:p>
            <a:pPr lvl="0"/>
            <a:r>
              <a:rPr lang="en-US" dirty="0" smtClean="0"/>
              <a:t>Click to add title</a:t>
            </a:r>
            <a:endParaRPr lang="en-US" dirty="0"/>
          </a:p>
        </p:txBody>
      </p:sp>
      <p:sp>
        <p:nvSpPr>
          <p:cNvPr id="22" name="Text Placeholder 20"/>
          <p:cNvSpPr>
            <a:spLocks noGrp="1"/>
          </p:cNvSpPr>
          <p:nvPr>
            <p:ph type="body" sz="quarter" idx="15" hasCustomPrompt="1"/>
          </p:nvPr>
        </p:nvSpPr>
        <p:spPr>
          <a:xfrm>
            <a:off x="0" y="2805545"/>
            <a:ext cx="9144000" cy="699655"/>
          </a:xfrm>
        </p:spPr>
        <p:txBody>
          <a:bodyPr>
            <a:normAutofit/>
          </a:bodyPr>
          <a:lstStyle>
            <a:lvl1pPr marL="0" indent="0" algn="ctr">
              <a:buFontTx/>
              <a:buNone/>
              <a:defRPr sz="3600" b="0"/>
            </a:lvl1pPr>
            <a:lvl2pPr marL="457200" indent="0" algn="ctr">
              <a:buFontTx/>
              <a:buNone/>
              <a:defRPr b="1"/>
            </a:lvl2pPr>
            <a:lvl3pPr marL="914400" indent="0" algn="ctr">
              <a:buFontTx/>
              <a:buNone/>
              <a:defRPr b="1"/>
            </a:lvl3pPr>
            <a:lvl4pPr marL="1371600" indent="0" algn="ctr">
              <a:buFontTx/>
              <a:buNone/>
              <a:defRPr b="1"/>
            </a:lvl4pPr>
            <a:lvl5pPr marL="1828800" indent="0" algn="ctr">
              <a:buFontTx/>
              <a:buNone/>
              <a:defRPr b="1"/>
            </a:lvl5pPr>
          </a:lstStyle>
          <a:p>
            <a:pPr lvl="0"/>
            <a:r>
              <a:rPr lang="en-US" dirty="0" smtClean="0"/>
              <a:t>Click to add subtitle</a:t>
            </a:r>
            <a:endParaRPr lang="en-US" dirty="0"/>
          </a:p>
        </p:txBody>
      </p:sp>
    </p:spTree>
    <p:extLst>
      <p:ext uri="{BB962C8B-B14F-4D97-AF65-F5344CB8AC3E}">
        <p14:creationId xmlns:p14="http://schemas.microsoft.com/office/powerpoint/2010/main" val="282204539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page">
    <p:spTree>
      <p:nvGrpSpPr>
        <p:cNvPr id="1" name=""/>
        <p:cNvGrpSpPr/>
        <p:nvPr/>
      </p:nvGrpSpPr>
      <p:grpSpPr>
        <a:xfrm>
          <a:off x="0" y="0"/>
          <a:ext cx="0" cy="0"/>
          <a:chOff x="0" y="0"/>
          <a:chExt cx="0" cy="0"/>
        </a:xfrm>
      </p:grpSpPr>
      <p:sp>
        <p:nvSpPr>
          <p:cNvPr id="8" name="Rechteck 7"/>
          <p:cNvSpPr/>
          <p:nvPr/>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platzhalter 1"/>
          <p:cNvSpPr>
            <a:spLocks noGrp="1"/>
          </p:cNvSpPr>
          <p:nvPr>
            <p:ph type="title" hasCustomPrompt="1"/>
          </p:nvPr>
        </p:nvSpPr>
        <p:spPr>
          <a:xfrm>
            <a:off x="0" y="0"/>
            <a:ext cx="9144000" cy="720000"/>
          </a:xfrm>
          <a:prstGeom prst="rect">
            <a:avLst/>
          </a:prstGeom>
          <a:solidFill>
            <a:schemeClr val="tx2"/>
          </a:solidFill>
        </p:spPr>
        <p:txBody>
          <a:bodyPr vert="horz" lIns="468000" tIns="0" rIns="0" bIns="0" rtlCol="0" anchor="ctr">
            <a:normAutofit/>
          </a:bodyPr>
          <a:lstStyle>
            <a:lvl1pPr>
              <a:defRPr/>
            </a:lvl1pPr>
          </a:lstStyle>
          <a:p>
            <a:r>
              <a:rPr lang="de-DE" dirty="0" smtClean="0"/>
              <a:t>Click to add title</a:t>
            </a:r>
            <a:endParaRPr lang="de-DE" dirty="0"/>
          </a:p>
        </p:txBody>
      </p:sp>
      <p:pic>
        <p:nvPicPr>
          <p:cNvPr id="17" name="Bild 6"/>
          <p:cNvPicPr>
            <a:picLocks noChangeAspect="1"/>
          </p:cNvPicPr>
          <p:nvPr userDrawn="1"/>
        </p:nvPicPr>
        <p:blipFill>
          <a:blip r:embed="rId2"/>
          <a:stretch>
            <a:fillRect/>
          </a:stretch>
        </p:blipFill>
        <p:spPr>
          <a:xfrm>
            <a:off x="5760720" y="6446520"/>
            <a:ext cx="3035300" cy="381000"/>
          </a:xfrm>
          <a:prstGeom prst="rect">
            <a:avLst/>
          </a:prstGeom>
        </p:spPr>
      </p:pic>
      <p:sp>
        <p:nvSpPr>
          <p:cNvPr id="19" name="Content Placeholder 2"/>
          <p:cNvSpPr>
            <a:spLocks noGrp="1"/>
          </p:cNvSpPr>
          <p:nvPr>
            <p:ph idx="1" hasCustomPrompt="1"/>
          </p:nvPr>
        </p:nvSpPr>
        <p:spPr>
          <a:xfrm>
            <a:off x="457200" y="1295400"/>
            <a:ext cx="8229600" cy="4648199"/>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422480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with subtitl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57200" y="1752599"/>
            <a:ext cx="8229600" cy="4191001"/>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idx="13" hasCustomPrompt="1"/>
          </p:nvPr>
        </p:nvSpPr>
        <p:spPr>
          <a:xfrm>
            <a:off x="457200" y="1295400"/>
            <a:ext cx="8229600" cy="5334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subtitle</a:t>
            </a:r>
          </a:p>
        </p:txBody>
      </p:sp>
      <p:sp>
        <p:nvSpPr>
          <p:cNvPr id="15" name="Titelplatzhalter 1"/>
          <p:cNvSpPr>
            <a:spLocks noGrp="1"/>
          </p:cNvSpPr>
          <p:nvPr>
            <p:ph type="title" hasCustomPrompt="1"/>
          </p:nvPr>
        </p:nvSpPr>
        <p:spPr>
          <a:xfrm>
            <a:off x="0" y="0"/>
            <a:ext cx="9144000" cy="720000"/>
          </a:xfrm>
          <a:prstGeom prst="rect">
            <a:avLst/>
          </a:prstGeom>
          <a:solidFill>
            <a:schemeClr val="tx2"/>
          </a:solidFill>
        </p:spPr>
        <p:txBody>
          <a:bodyPr vert="horz" lIns="468000" tIns="0" rIns="0" bIns="0" rtlCol="0" anchor="ctr">
            <a:normAutofit/>
          </a:bodyPr>
          <a:lstStyle>
            <a:lvl1pPr>
              <a:defRPr/>
            </a:lvl1pPr>
          </a:lstStyle>
          <a:p>
            <a:r>
              <a:rPr lang="de-DE" dirty="0" smtClean="0"/>
              <a:t>Click to add title</a:t>
            </a:r>
            <a:endParaRPr lang="de-DE" dirty="0"/>
          </a:p>
        </p:txBody>
      </p:sp>
      <p:sp>
        <p:nvSpPr>
          <p:cNvPr id="7" name="Rechteck 7"/>
          <p:cNvSpPr/>
          <p:nvPr userDrawn="1"/>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6"/>
          <p:cNvPicPr>
            <a:picLocks noChangeAspect="1"/>
          </p:cNvPicPr>
          <p:nvPr userDrawn="1"/>
        </p:nvPicPr>
        <p:blipFill>
          <a:blip r:embed="rId2"/>
          <a:stretch>
            <a:fillRect/>
          </a:stretch>
        </p:blipFill>
        <p:spPr>
          <a:xfrm>
            <a:off x="5760720" y="6446520"/>
            <a:ext cx="3035300" cy="381000"/>
          </a:xfrm>
          <a:prstGeom prst="rect">
            <a:avLst/>
          </a:prstGeom>
        </p:spPr>
      </p:pic>
    </p:spTree>
    <p:extLst>
      <p:ext uri="{BB962C8B-B14F-4D97-AF65-F5344CB8AC3E}">
        <p14:creationId xmlns:p14="http://schemas.microsoft.com/office/powerpoint/2010/main" val="2245867785"/>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and text A">
    <p:spTree>
      <p:nvGrpSpPr>
        <p:cNvPr id="1" name=""/>
        <p:cNvGrpSpPr/>
        <p:nvPr/>
      </p:nvGrpSpPr>
      <p:grpSpPr>
        <a:xfrm>
          <a:off x="0" y="0"/>
          <a:ext cx="0" cy="0"/>
          <a:chOff x="0" y="0"/>
          <a:chExt cx="0" cy="0"/>
        </a:xfrm>
      </p:grpSpPr>
      <p:sp>
        <p:nvSpPr>
          <p:cNvPr id="18" name="Textplatzhalter 15"/>
          <p:cNvSpPr>
            <a:spLocks noGrp="1"/>
          </p:cNvSpPr>
          <p:nvPr>
            <p:ph type="body" sz="quarter" idx="15" hasCustomPrompt="1"/>
          </p:nvPr>
        </p:nvSpPr>
        <p:spPr>
          <a:xfrm>
            <a:off x="3505200" y="1312333"/>
            <a:ext cx="5181600" cy="46312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add text</a:t>
            </a:r>
            <a:endParaRPr lang="en-US" dirty="0"/>
          </a:p>
        </p:txBody>
      </p:sp>
      <p:sp>
        <p:nvSpPr>
          <p:cNvPr id="11" name="Content Placeholder 2"/>
          <p:cNvSpPr>
            <a:spLocks noGrp="1"/>
          </p:cNvSpPr>
          <p:nvPr>
            <p:ph idx="1" hasCustomPrompt="1"/>
          </p:nvPr>
        </p:nvSpPr>
        <p:spPr>
          <a:xfrm>
            <a:off x="457200" y="1295400"/>
            <a:ext cx="2746800" cy="46482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elplatzhalter 1"/>
          <p:cNvSpPr>
            <a:spLocks noGrp="1"/>
          </p:cNvSpPr>
          <p:nvPr>
            <p:ph type="title" hasCustomPrompt="1"/>
          </p:nvPr>
        </p:nvSpPr>
        <p:spPr>
          <a:xfrm>
            <a:off x="0" y="0"/>
            <a:ext cx="9144000" cy="720000"/>
          </a:xfrm>
          <a:prstGeom prst="rect">
            <a:avLst/>
          </a:prstGeom>
          <a:solidFill>
            <a:schemeClr val="tx2"/>
          </a:solidFill>
        </p:spPr>
        <p:txBody>
          <a:bodyPr vert="horz" lIns="468000" tIns="0" rIns="0" bIns="0" rtlCol="0" anchor="ctr">
            <a:normAutofit/>
          </a:bodyPr>
          <a:lstStyle>
            <a:lvl1pPr>
              <a:defRPr/>
            </a:lvl1pPr>
          </a:lstStyle>
          <a:p>
            <a:r>
              <a:rPr lang="de-DE" dirty="0" smtClean="0"/>
              <a:t>Click to add title</a:t>
            </a:r>
            <a:endParaRPr lang="de-DE" dirty="0"/>
          </a:p>
        </p:txBody>
      </p:sp>
      <p:sp>
        <p:nvSpPr>
          <p:cNvPr id="7" name="Rechteck 7"/>
          <p:cNvSpPr/>
          <p:nvPr userDrawn="1"/>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6"/>
          <p:cNvPicPr>
            <a:picLocks noChangeAspect="1"/>
          </p:cNvPicPr>
          <p:nvPr userDrawn="1"/>
        </p:nvPicPr>
        <p:blipFill>
          <a:blip r:embed="rId2"/>
          <a:stretch>
            <a:fillRect/>
          </a:stretch>
        </p:blipFill>
        <p:spPr>
          <a:xfrm>
            <a:off x="5760720" y="6446520"/>
            <a:ext cx="3035300" cy="381000"/>
          </a:xfrm>
          <a:prstGeom prst="rect">
            <a:avLst/>
          </a:prstGeom>
        </p:spPr>
      </p:pic>
    </p:spTree>
    <p:extLst>
      <p:ext uri="{BB962C8B-B14F-4D97-AF65-F5344CB8AC3E}">
        <p14:creationId xmlns:p14="http://schemas.microsoft.com/office/powerpoint/2010/main" val="3477080051"/>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and text B">
    <p:spTree>
      <p:nvGrpSpPr>
        <p:cNvPr id="1" name=""/>
        <p:cNvGrpSpPr/>
        <p:nvPr/>
      </p:nvGrpSpPr>
      <p:grpSpPr>
        <a:xfrm>
          <a:off x="0" y="0"/>
          <a:ext cx="0" cy="0"/>
          <a:chOff x="0" y="0"/>
          <a:chExt cx="0" cy="0"/>
        </a:xfrm>
      </p:grpSpPr>
      <p:sp>
        <p:nvSpPr>
          <p:cNvPr id="20" name="Textplatzhalter 15"/>
          <p:cNvSpPr>
            <a:spLocks noGrp="1"/>
          </p:cNvSpPr>
          <p:nvPr>
            <p:ph type="body" sz="quarter" idx="17" hasCustomPrompt="1"/>
          </p:nvPr>
        </p:nvSpPr>
        <p:spPr>
          <a:xfrm>
            <a:off x="6248400" y="1312333"/>
            <a:ext cx="2438400" cy="4631267"/>
          </a:xfrm>
        </p:spPr>
        <p:txBody>
          <a:bodyPr/>
          <a:lstStyle>
            <a:lvl1pPr marL="457200" indent="-457200">
              <a:buFont typeface="Arial"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Click to add text</a:t>
            </a:r>
            <a:endParaRPr lang="de-DE" dirty="0"/>
          </a:p>
        </p:txBody>
      </p:sp>
      <p:sp>
        <p:nvSpPr>
          <p:cNvPr id="11" name="Content Placeholder 2"/>
          <p:cNvSpPr>
            <a:spLocks noGrp="1"/>
          </p:cNvSpPr>
          <p:nvPr>
            <p:ph idx="1" hasCustomPrompt="1"/>
          </p:nvPr>
        </p:nvSpPr>
        <p:spPr>
          <a:xfrm>
            <a:off x="457200" y="1295400"/>
            <a:ext cx="5486400" cy="46482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elplatzhalter 1"/>
          <p:cNvSpPr>
            <a:spLocks noGrp="1"/>
          </p:cNvSpPr>
          <p:nvPr>
            <p:ph type="title" hasCustomPrompt="1"/>
          </p:nvPr>
        </p:nvSpPr>
        <p:spPr>
          <a:xfrm>
            <a:off x="0" y="0"/>
            <a:ext cx="9144000" cy="720000"/>
          </a:xfrm>
          <a:prstGeom prst="rect">
            <a:avLst/>
          </a:prstGeom>
          <a:solidFill>
            <a:schemeClr val="tx2"/>
          </a:solidFill>
        </p:spPr>
        <p:txBody>
          <a:bodyPr vert="horz" lIns="468000" tIns="0" rIns="0" bIns="0" rtlCol="0" anchor="ctr">
            <a:normAutofit/>
          </a:bodyPr>
          <a:lstStyle>
            <a:lvl1pPr>
              <a:defRPr/>
            </a:lvl1pPr>
          </a:lstStyle>
          <a:p>
            <a:r>
              <a:rPr lang="de-DE" dirty="0" smtClean="0"/>
              <a:t>Click to add title</a:t>
            </a:r>
            <a:endParaRPr lang="de-DE" dirty="0"/>
          </a:p>
        </p:txBody>
      </p:sp>
      <p:sp>
        <p:nvSpPr>
          <p:cNvPr id="7" name="Rechteck 7"/>
          <p:cNvSpPr/>
          <p:nvPr userDrawn="1"/>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6"/>
          <p:cNvPicPr>
            <a:picLocks noChangeAspect="1"/>
          </p:cNvPicPr>
          <p:nvPr userDrawn="1"/>
        </p:nvPicPr>
        <p:blipFill>
          <a:blip r:embed="rId2"/>
          <a:stretch>
            <a:fillRect/>
          </a:stretch>
        </p:blipFill>
        <p:spPr>
          <a:xfrm>
            <a:off x="5760720" y="6446520"/>
            <a:ext cx="3035300" cy="381000"/>
          </a:xfrm>
          <a:prstGeom prst="rect">
            <a:avLst/>
          </a:prstGeom>
        </p:spPr>
      </p:pic>
    </p:spTree>
    <p:extLst>
      <p:ext uri="{BB962C8B-B14F-4D97-AF65-F5344CB8AC3E}">
        <p14:creationId xmlns:p14="http://schemas.microsoft.com/office/powerpoint/2010/main" val="330027198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9144000" cy="6400800"/>
          </a:xfrm>
        </p:spPr>
        <p:txBody>
          <a:bodyPr/>
          <a:lstStyle/>
          <a:p>
            <a:r>
              <a:rPr lang="en-US" dirty="0" smtClean="0"/>
              <a:t>Click icon to add picture</a:t>
            </a:r>
            <a:endParaRPr lang="en-US" dirty="0"/>
          </a:p>
        </p:txBody>
      </p:sp>
      <p:sp>
        <p:nvSpPr>
          <p:cNvPr id="12" name="Titelplatzhalter 1"/>
          <p:cNvSpPr>
            <a:spLocks noGrp="1"/>
          </p:cNvSpPr>
          <p:nvPr>
            <p:ph type="title" hasCustomPrompt="1"/>
          </p:nvPr>
        </p:nvSpPr>
        <p:spPr>
          <a:xfrm>
            <a:off x="0" y="0"/>
            <a:ext cx="9144000" cy="720000"/>
          </a:xfrm>
          <a:prstGeom prst="rect">
            <a:avLst/>
          </a:prstGeom>
          <a:solidFill>
            <a:schemeClr val="tx2"/>
          </a:solidFill>
        </p:spPr>
        <p:txBody>
          <a:bodyPr vert="horz" lIns="468000" tIns="0" rIns="0" bIns="0" rtlCol="0" anchor="ctr">
            <a:normAutofit/>
          </a:bodyPr>
          <a:lstStyle>
            <a:lvl1pPr>
              <a:defRPr/>
            </a:lvl1pPr>
          </a:lstStyle>
          <a:p>
            <a:r>
              <a:rPr lang="de-DE" dirty="0" smtClean="0"/>
              <a:t>Click to add title</a:t>
            </a:r>
            <a:endParaRPr lang="de-DE" dirty="0"/>
          </a:p>
        </p:txBody>
      </p:sp>
      <p:sp>
        <p:nvSpPr>
          <p:cNvPr id="7" name="Rechteck 7"/>
          <p:cNvSpPr/>
          <p:nvPr userDrawn="1"/>
        </p:nvSpPr>
        <p:spPr>
          <a:xfrm>
            <a:off x="0" y="6400800"/>
            <a:ext cx="9144000"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6"/>
          <p:cNvPicPr>
            <a:picLocks noChangeAspect="1"/>
          </p:cNvPicPr>
          <p:nvPr userDrawn="1"/>
        </p:nvPicPr>
        <p:blipFill>
          <a:blip r:embed="rId2"/>
          <a:stretch>
            <a:fillRect/>
          </a:stretch>
        </p:blipFill>
        <p:spPr>
          <a:xfrm>
            <a:off x="5760720" y="6446520"/>
            <a:ext cx="3035300" cy="381000"/>
          </a:xfrm>
          <a:prstGeom prst="rect">
            <a:avLst/>
          </a:prstGeom>
        </p:spPr>
      </p:pic>
    </p:spTree>
    <p:extLst>
      <p:ext uri="{BB962C8B-B14F-4D97-AF65-F5344CB8AC3E}">
        <p14:creationId xmlns:p14="http://schemas.microsoft.com/office/powerpoint/2010/main" val="734867045"/>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blue">
    <p:spTree>
      <p:nvGrpSpPr>
        <p:cNvPr id="1" name=""/>
        <p:cNvGrpSpPr/>
        <p:nvPr/>
      </p:nvGrpSpPr>
      <p:grpSpPr>
        <a:xfrm>
          <a:off x="0" y="0"/>
          <a:ext cx="0" cy="0"/>
          <a:chOff x="0" y="0"/>
          <a:chExt cx="0" cy="0"/>
        </a:xfrm>
      </p:grpSpPr>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1900" y="1219200"/>
            <a:ext cx="4660200" cy="3648305"/>
          </a:xfrm>
          <a:prstGeom prst="rect">
            <a:avLst/>
          </a:prstGeom>
        </p:spPr>
      </p:pic>
      <p:sp>
        <p:nvSpPr>
          <p:cNvPr id="4" name="Textfeld 8"/>
          <p:cNvSpPr txBox="1"/>
          <p:nvPr userDrawn="1"/>
        </p:nvSpPr>
        <p:spPr>
          <a:xfrm>
            <a:off x="0" y="5028395"/>
            <a:ext cx="9144000" cy="661720"/>
          </a:xfrm>
          <a:prstGeom prst="rect">
            <a:avLst/>
          </a:prstGeom>
          <a:noFill/>
        </p:spPr>
        <p:txBody>
          <a:bodyPr wrap="square" rtlCol="0">
            <a:spAutoFit/>
          </a:bodyPr>
          <a:lstStyle/>
          <a:p>
            <a:pPr algn="ctr"/>
            <a:r>
              <a:rPr lang="de-DE" sz="3600" b="1" spc="50" dirty="0" err="1" smtClean="0">
                <a:solidFill>
                  <a:schemeClr val="bg1"/>
                </a:solidFill>
                <a:latin typeface="Gill Sans Std"/>
                <a:cs typeface="Gill Sans Std"/>
              </a:rPr>
              <a:t>Uniting</a:t>
            </a:r>
            <a:r>
              <a:rPr lang="de-DE" sz="3600" b="1" spc="50" dirty="0" smtClean="0">
                <a:solidFill>
                  <a:schemeClr val="bg1"/>
                </a:solidFill>
                <a:latin typeface="Gill Sans Std"/>
                <a:cs typeface="Gill Sans Std"/>
              </a:rPr>
              <a:t> </a:t>
            </a:r>
            <a:r>
              <a:rPr lang="de-DE" sz="3600" b="1" spc="50" dirty="0" err="1" smtClean="0">
                <a:solidFill>
                  <a:schemeClr val="bg1"/>
                </a:solidFill>
                <a:latin typeface="Gill Sans Std"/>
                <a:cs typeface="Gill Sans Std"/>
              </a:rPr>
              <a:t>against</a:t>
            </a:r>
            <a:r>
              <a:rPr lang="de-DE" sz="3600" b="1" spc="50" dirty="0" smtClean="0">
                <a:solidFill>
                  <a:schemeClr val="bg1"/>
                </a:solidFill>
                <a:latin typeface="Gill Sans Std"/>
                <a:cs typeface="Gill Sans Std"/>
              </a:rPr>
              <a:t> </a:t>
            </a:r>
            <a:r>
              <a:rPr lang="de-DE" sz="3600" b="1" spc="50" dirty="0" err="1" smtClean="0">
                <a:solidFill>
                  <a:schemeClr val="bg1"/>
                </a:solidFill>
                <a:latin typeface="Gill Sans Std"/>
                <a:cs typeface="Gill Sans Std"/>
              </a:rPr>
              <a:t>Poverty</a:t>
            </a:r>
            <a:r>
              <a:rPr lang="de-DE" sz="3600" b="1" spc="50" dirty="0" smtClean="0">
                <a:solidFill>
                  <a:schemeClr val="bg1"/>
                </a:solidFill>
                <a:latin typeface="Gill Sans Std"/>
                <a:cs typeface="Gill Sans Std"/>
              </a:rPr>
              <a:t> </a:t>
            </a:r>
          </a:p>
        </p:txBody>
      </p:sp>
    </p:spTree>
    <p:extLst>
      <p:ext uri="{BB962C8B-B14F-4D97-AF65-F5344CB8AC3E}">
        <p14:creationId xmlns:p14="http://schemas.microsoft.com/office/powerpoint/2010/main" val="1112985220"/>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ogo white">
    <p:spTree>
      <p:nvGrpSpPr>
        <p:cNvPr id="1" name=""/>
        <p:cNvGrpSpPr/>
        <p:nvPr/>
      </p:nvGrpSpPr>
      <p:grpSpPr>
        <a:xfrm>
          <a:off x="0" y="0"/>
          <a:ext cx="0" cy="0"/>
          <a:chOff x="0" y="0"/>
          <a:chExt cx="0" cy="0"/>
        </a:xfrm>
      </p:grpSpPr>
      <p:pic>
        <p:nvPicPr>
          <p:cNvPr id="3"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1900" y="1219200"/>
            <a:ext cx="4660200" cy="3648305"/>
          </a:xfrm>
          <a:prstGeom prst="rect">
            <a:avLst/>
          </a:prstGeom>
        </p:spPr>
      </p:pic>
      <p:sp>
        <p:nvSpPr>
          <p:cNvPr id="4" name="Textfeld 8"/>
          <p:cNvSpPr txBox="1"/>
          <p:nvPr userDrawn="1"/>
        </p:nvSpPr>
        <p:spPr>
          <a:xfrm>
            <a:off x="0" y="5028395"/>
            <a:ext cx="9144000" cy="661720"/>
          </a:xfrm>
          <a:prstGeom prst="rect">
            <a:avLst/>
          </a:prstGeom>
          <a:noFill/>
        </p:spPr>
        <p:txBody>
          <a:bodyPr wrap="square" rtlCol="0">
            <a:spAutoFit/>
          </a:bodyPr>
          <a:lstStyle/>
          <a:p>
            <a:pPr algn="ctr"/>
            <a:r>
              <a:rPr lang="de-DE" sz="3600" b="1" spc="50" dirty="0" err="1" smtClean="0">
                <a:solidFill>
                  <a:schemeClr val="tx2"/>
                </a:solidFill>
                <a:latin typeface="Gill Sans Std"/>
                <a:cs typeface="Gill Sans Std"/>
              </a:rPr>
              <a:t>Uniting</a:t>
            </a:r>
            <a:r>
              <a:rPr lang="de-DE" sz="3600" b="1" spc="50" dirty="0" smtClean="0">
                <a:solidFill>
                  <a:schemeClr val="tx2"/>
                </a:solidFill>
                <a:latin typeface="Gill Sans Std"/>
                <a:cs typeface="Gill Sans Std"/>
              </a:rPr>
              <a:t> </a:t>
            </a:r>
            <a:r>
              <a:rPr lang="de-DE" sz="3600" b="1" spc="50" dirty="0" err="1" smtClean="0">
                <a:solidFill>
                  <a:schemeClr val="tx2"/>
                </a:solidFill>
                <a:latin typeface="Gill Sans Std"/>
                <a:cs typeface="Gill Sans Std"/>
              </a:rPr>
              <a:t>against</a:t>
            </a:r>
            <a:r>
              <a:rPr lang="de-DE" sz="3600" b="1" spc="50" dirty="0" smtClean="0">
                <a:solidFill>
                  <a:schemeClr val="tx2"/>
                </a:solidFill>
                <a:latin typeface="Gill Sans Std"/>
                <a:cs typeface="Gill Sans Std"/>
              </a:rPr>
              <a:t> </a:t>
            </a:r>
            <a:r>
              <a:rPr lang="de-DE" sz="3600" b="1" spc="50" dirty="0" err="1" smtClean="0">
                <a:solidFill>
                  <a:schemeClr val="tx2"/>
                </a:solidFill>
                <a:latin typeface="Gill Sans Std"/>
                <a:cs typeface="Gill Sans Std"/>
              </a:rPr>
              <a:t>Poverty</a:t>
            </a:r>
            <a:r>
              <a:rPr lang="de-DE" sz="3600" b="1" spc="50" dirty="0" smtClean="0">
                <a:solidFill>
                  <a:schemeClr val="tx2"/>
                </a:solidFill>
                <a:latin typeface="Gill Sans Std"/>
                <a:cs typeface="Gill Sans Std"/>
              </a:rPr>
              <a:t> </a:t>
            </a:r>
          </a:p>
        </p:txBody>
      </p:sp>
    </p:spTree>
    <p:extLst>
      <p:ext uri="{BB962C8B-B14F-4D97-AF65-F5344CB8AC3E}">
        <p14:creationId xmlns:p14="http://schemas.microsoft.com/office/powerpoint/2010/main" val="421672544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199" y="2057400"/>
            <a:ext cx="8280000" cy="388260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3"/>
          </p:nvPr>
        </p:nvSpPr>
        <p:spPr>
          <a:xfrm>
            <a:off x="1177200" y="6543588"/>
            <a:ext cx="1368513" cy="184666"/>
          </a:xfrm>
          <a:prstGeom prst="rect">
            <a:avLst/>
          </a:prstGeom>
        </p:spPr>
        <p:txBody>
          <a:bodyPr vert="horz" wrap="square" lIns="0" tIns="0" rIns="0" bIns="0" rtlCol="0" anchor="ctr">
            <a:spAutoFit/>
          </a:bodyPr>
          <a:lstStyle>
            <a:lvl1pPr algn="l">
              <a:defRPr sz="1200" b="0" i="0">
                <a:solidFill>
                  <a:srgbClr val="000000"/>
                </a:solidFill>
                <a:latin typeface="Gill Sans Std"/>
                <a:cs typeface="Gill Sans Std"/>
              </a:defRPr>
            </a:lvl1pPr>
          </a:lstStyle>
          <a:p>
            <a:endParaRPr lang="en-US" dirty="0"/>
          </a:p>
        </p:txBody>
      </p:sp>
      <p:sp>
        <p:nvSpPr>
          <p:cNvPr id="7" name="Datumsplatzhalter 6"/>
          <p:cNvSpPr>
            <a:spLocks noGrp="1"/>
          </p:cNvSpPr>
          <p:nvPr>
            <p:ph type="dt" sz="half" idx="2"/>
          </p:nvPr>
        </p:nvSpPr>
        <p:spPr>
          <a:xfrm>
            <a:off x="457200" y="6543588"/>
            <a:ext cx="720000" cy="184666"/>
          </a:xfrm>
          <a:prstGeom prst="rect">
            <a:avLst/>
          </a:prstGeom>
        </p:spPr>
        <p:txBody>
          <a:bodyPr vert="horz" wrap="square" lIns="0" tIns="0" rIns="0" bIns="0" rtlCol="0" anchor="ctr">
            <a:spAutoFit/>
          </a:bodyPr>
          <a:lstStyle>
            <a:lvl1pPr algn="l">
              <a:defRPr sz="1200" b="0" i="0">
                <a:solidFill>
                  <a:schemeClr val="tx1"/>
                </a:solidFill>
                <a:latin typeface="Gill Sans Std"/>
                <a:cs typeface="Gill Sans Std"/>
              </a:defRPr>
            </a:lvl1pPr>
          </a:lstStyle>
          <a:p>
            <a:endParaRPr lang="en-US" dirty="0"/>
          </a:p>
        </p:txBody>
      </p:sp>
      <p:sp>
        <p:nvSpPr>
          <p:cNvPr id="6" name="Foliennummernplatzhalter 5"/>
          <p:cNvSpPr>
            <a:spLocks noGrp="1"/>
          </p:cNvSpPr>
          <p:nvPr>
            <p:ph type="sldNum" sz="quarter" idx="4"/>
          </p:nvPr>
        </p:nvSpPr>
        <p:spPr>
          <a:xfrm>
            <a:off x="7812360" y="6653488"/>
            <a:ext cx="1153196" cy="184666"/>
          </a:xfrm>
          <a:prstGeom prst="rect">
            <a:avLst/>
          </a:prstGeom>
        </p:spPr>
        <p:style>
          <a:lnRef idx="2">
            <a:schemeClr val="dk1"/>
          </a:lnRef>
          <a:fillRef idx="1">
            <a:schemeClr val="lt1"/>
          </a:fillRef>
          <a:effectRef idx="0">
            <a:schemeClr val="dk1"/>
          </a:effectRef>
          <a:fontRef idx="none"/>
        </p:style>
        <p:txBody>
          <a:bodyPr vert="horz" wrap="square" lIns="0" tIns="0" rIns="0" bIns="0" rtlCol="0" anchor="ctr">
            <a:spAutoFit/>
          </a:bodyPr>
          <a:lstStyle>
            <a:lvl1pPr algn="r">
              <a:defRPr sz="1200">
                <a:solidFill>
                  <a:srgbClr val="000000"/>
                </a:solidFill>
                <a:latin typeface="Gill Sans Std"/>
                <a:cs typeface="Gill Sans Std"/>
              </a:defRPr>
            </a:lvl1pPr>
          </a:lstStyle>
          <a:p>
            <a:fld id="{68008790-F87F-46F3-8CCE-BA5107EAB66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10" r:id="rId2"/>
    <p:sldLayoutId id="2147483737" r:id="rId3"/>
    <p:sldLayoutId id="2147483711" r:id="rId4"/>
    <p:sldLayoutId id="2147483712" r:id="rId5"/>
    <p:sldLayoutId id="2147483713" r:id="rId6"/>
    <p:sldLayoutId id="2147483714" r:id="rId7"/>
    <p:sldLayoutId id="2147483741" r:id="rId8"/>
    <p:sldLayoutId id="2147483742" r:id="rId9"/>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bg1"/>
          </a:solidFill>
          <a:latin typeface="Gill Sans Std"/>
          <a:ea typeface="+mj-ea"/>
          <a:cs typeface="Gill Sans Std"/>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Gill Sans Std"/>
          <a:ea typeface="+mn-ea"/>
          <a:cs typeface="Gill Sans Std"/>
        </a:defRPr>
      </a:lvl1pPr>
      <a:lvl2pPr marL="742950" indent="-285750" algn="l" defTabSz="457200" rtl="0" eaLnBrk="1" latinLnBrk="0" hangingPunct="1">
        <a:spcBef>
          <a:spcPct val="20000"/>
        </a:spcBef>
        <a:buFont typeface="Arial"/>
        <a:buChar char="–"/>
        <a:defRPr sz="2200" b="0" i="0" kern="1200">
          <a:solidFill>
            <a:schemeClr val="tx1"/>
          </a:solidFill>
          <a:latin typeface="Gill Sans Std"/>
          <a:ea typeface="+mn-ea"/>
          <a:cs typeface="Gill Sans Std"/>
        </a:defRPr>
      </a:lvl2pPr>
      <a:lvl3pPr marL="1143000" indent="-228600" algn="l" defTabSz="457200" rtl="0" eaLnBrk="1" latinLnBrk="0" hangingPunct="1">
        <a:spcBef>
          <a:spcPct val="20000"/>
        </a:spcBef>
        <a:buFont typeface="Arial"/>
        <a:buChar char="•"/>
        <a:defRPr sz="2000" b="0" i="0" kern="1200">
          <a:solidFill>
            <a:schemeClr val="tx1"/>
          </a:solidFill>
          <a:latin typeface="Gill Sans Std"/>
          <a:ea typeface="+mn-ea"/>
          <a:cs typeface="Gill Sans Std"/>
        </a:defRPr>
      </a:lvl3pPr>
      <a:lvl4pPr marL="1600200" indent="-228600" algn="l" defTabSz="457200" rtl="0" eaLnBrk="1" latinLnBrk="0" hangingPunct="1">
        <a:spcBef>
          <a:spcPct val="20000"/>
        </a:spcBef>
        <a:buFont typeface="Arial"/>
        <a:buChar char="–"/>
        <a:defRPr sz="1800" b="0" i="0" kern="1200">
          <a:solidFill>
            <a:schemeClr val="tx1"/>
          </a:solidFill>
          <a:latin typeface="Gill Sans Std"/>
          <a:ea typeface="+mn-ea"/>
          <a:cs typeface="Gill Sans Std"/>
        </a:defRPr>
      </a:lvl4pPr>
      <a:lvl5pPr marL="2057400" indent="-228600" algn="l" defTabSz="457200" rtl="0" eaLnBrk="1" latinLnBrk="0" hangingPunct="1">
        <a:spcBef>
          <a:spcPct val="20000"/>
        </a:spcBef>
        <a:buFont typeface="Arial"/>
        <a:buChar char="»"/>
        <a:defRPr sz="1600" b="0" i="0" kern="1200">
          <a:solidFill>
            <a:schemeClr val="tx1"/>
          </a:solidFill>
          <a:latin typeface="Gill Sans Std"/>
          <a:ea typeface="+mn-ea"/>
          <a:cs typeface="Gill Sans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6.png"/><Relationship Id="rId26" Type="http://schemas.openxmlformats.org/officeDocument/2006/relationships/hyperlink" Target="http://www.bcie.org/?" TargetMode="External"/><Relationship Id="rId3" Type="http://schemas.openxmlformats.org/officeDocument/2006/relationships/diagramLayout" Target="../diagrams/layout3.xml"/><Relationship Id="rId21" Type="http://schemas.openxmlformats.org/officeDocument/2006/relationships/image" Target="../media/image28.png"/><Relationship Id="rId7" Type="http://schemas.openxmlformats.org/officeDocument/2006/relationships/image" Target="../media/image19.jpeg"/><Relationship Id="rId12" Type="http://schemas.openxmlformats.org/officeDocument/2006/relationships/hyperlink" Target="http://www.iadb.org/index.cfm?lang=en" TargetMode="External"/><Relationship Id="rId17" Type="http://schemas.openxmlformats.org/officeDocument/2006/relationships/image" Target="../media/image25.jpeg"/><Relationship Id="rId25" Type="http://schemas.openxmlformats.org/officeDocument/2006/relationships/image" Target="../media/image31.png"/><Relationship Id="rId2" Type="http://schemas.openxmlformats.org/officeDocument/2006/relationships/diagramData" Target="../diagrams/data3.xml"/><Relationship Id="rId16" Type="http://schemas.openxmlformats.org/officeDocument/2006/relationships/hyperlink" Target="http://www.isdb.org/irj/servlet/prt/portal/prtroot/com.sitechange.change?logout_submit=true&amp;guest_user=idb_eng" TargetMode="External"/><Relationship Id="rId20" Type="http://schemas.openxmlformats.org/officeDocument/2006/relationships/hyperlink" Target="http://www.google.at/url?sa=i&amp;source=images&amp;cd=&amp;cad=rja&amp;docid=YxPOMJDRU-tvGM&amp;tbnid=VBijCSz8rlV0uM:&amp;ved=0CAgQjRwwAA&amp;url=http://business.inquirer.net/54317/adb-urges-philippines-to-push-industrialization-in-cutting-poverty/adb-logo-3&amp;ei=jGQTUdP4C4Pl4QTVqoGQAQ&amp;psig=AFQjCNE7dAjlORBsfRoQ41W5xgwxTT3qlQ&amp;ust=1360311820249753" TargetMode="External"/><Relationship Id="rId29" Type="http://schemas.openxmlformats.org/officeDocument/2006/relationships/image" Target="../media/image34.png"/><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22.png"/><Relationship Id="rId24" Type="http://schemas.openxmlformats.org/officeDocument/2006/relationships/hyperlink" Target="https://www.sc.com/de/en/index.html" TargetMode="External"/><Relationship Id="rId5" Type="http://schemas.openxmlformats.org/officeDocument/2006/relationships/diagramColors" Target="../diagrams/colors3.xml"/><Relationship Id="rId15" Type="http://schemas.openxmlformats.org/officeDocument/2006/relationships/image" Target="../media/image24.png"/><Relationship Id="rId23" Type="http://schemas.openxmlformats.org/officeDocument/2006/relationships/image" Target="../media/image30.png"/><Relationship Id="rId28" Type="http://schemas.openxmlformats.org/officeDocument/2006/relationships/image" Target="../media/image33.jpeg"/><Relationship Id="rId10" Type="http://schemas.openxmlformats.org/officeDocument/2006/relationships/hyperlink" Target="http://www.icd-idb.com/irj/servlet/prt/portal/prtroot/com.sitechange.change?logout_submit=true&amp;guest_user=icd_en" TargetMode="External"/><Relationship Id="rId19" Type="http://schemas.openxmlformats.org/officeDocument/2006/relationships/image" Target="../media/image27.png"/><Relationship Id="rId4" Type="http://schemas.openxmlformats.org/officeDocument/2006/relationships/diagramQuickStyle" Target="../diagrams/quickStyle3.xml"/><Relationship Id="rId9" Type="http://schemas.openxmlformats.org/officeDocument/2006/relationships/image" Target="../media/image21.png"/><Relationship Id="rId14" Type="http://schemas.openxmlformats.org/officeDocument/2006/relationships/hyperlink" Target="http://www.google.at/url?sa=i&amp;source=images&amp;cd=&amp;cad=rja&amp;docid=Lb1Bi0HiMKQccM&amp;tbnid=u5HJoLUMixFNLM:&amp;ved=0CAgQjRwwAA&amp;url=http://www.afdb.org/&amp;ei=14YSUeTSGOrl4QTJyYDwAg&amp;psig=AFQjCNG0mLoRcZZazDzYNn2eoMcReMzR1g&amp;ust=1360255063447939" TargetMode="External"/><Relationship Id="rId22" Type="http://schemas.openxmlformats.org/officeDocument/2006/relationships/image" Target="../media/image29.png"/><Relationship Id="rId27"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ofi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2348880"/>
            <a:ext cx="9144000" cy="2711687"/>
          </a:xfrm>
        </p:spPr>
        <p:txBody>
          <a:bodyPr>
            <a:normAutofit/>
          </a:bodyPr>
          <a:lstStyle/>
          <a:p>
            <a:pPr>
              <a:spcBef>
                <a:spcPct val="5000"/>
              </a:spcBef>
              <a:spcAft>
                <a:spcPct val="5000"/>
              </a:spcAft>
            </a:pPr>
            <a:r>
              <a:rPr lang="en-GB" sz="4000" dirty="0">
                <a:solidFill>
                  <a:schemeClr val="tx2"/>
                </a:solidFill>
                <a:latin typeface="Calibri" panose="020F0502020204030204" pitchFamily="34" charset="0"/>
                <a:cs typeface="+mn-cs"/>
              </a:rPr>
              <a:t>The OPEC Fund for International Development</a:t>
            </a:r>
          </a:p>
          <a:p>
            <a:pPr>
              <a:spcBef>
                <a:spcPct val="5000"/>
              </a:spcBef>
              <a:spcAft>
                <a:spcPct val="5000"/>
              </a:spcAft>
            </a:pPr>
            <a:r>
              <a:rPr lang="en-GB" sz="4000" b="1" dirty="0">
                <a:solidFill>
                  <a:schemeClr val="tx2"/>
                </a:solidFill>
                <a:latin typeface="Calibri" panose="020F0502020204030204" pitchFamily="34" charset="0"/>
                <a:cs typeface="+mn-cs"/>
              </a:rPr>
              <a:t>“OFID”</a:t>
            </a:r>
          </a:p>
        </p:txBody>
      </p:sp>
      <p:sp>
        <p:nvSpPr>
          <p:cNvPr id="2" name="TextBox 1"/>
          <p:cNvSpPr txBox="1"/>
          <p:nvPr/>
        </p:nvSpPr>
        <p:spPr>
          <a:xfrm>
            <a:off x="2843808" y="5589240"/>
            <a:ext cx="5832648" cy="584775"/>
          </a:xfrm>
          <a:prstGeom prst="rect">
            <a:avLst/>
          </a:prstGeom>
          <a:noFill/>
        </p:spPr>
        <p:txBody>
          <a:bodyPr wrap="square" rtlCol="0">
            <a:spAutoFit/>
          </a:bodyPr>
          <a:lstStyle/>
          <a:p>
            <a:pPr algn="r"/>
            <a:r>
              <a:rPr lang="en-US" sz="1600" dirty="0" smtClean="0">
                <a:solidFill>
                  <a:schemeClr val="tx2"/>
                </a:solidFill>
                <a:latin typeface="Calibri" panose="020F0502020204030204" pitchFamily="34" charset="0"/>
              </a:rPr>
              <a:t>Private Sector &amp; Trade Finance Department</a:t>
            </a:r>
          </a:p>
          <a:p>
            <a:pPr algn="r"/>
            <a:r>
              <a:rPr lang="en-US" sz="1600" dirty="0" smtClean="0">
                <a:solidFill>
                  <a:schemeClr val="tx2"/>
                </a:solidFill>
                <a:latin typeface="Calibri" panose="020F0502020204030204" pitchFamily="34" charset="0"/>
              </a:rPr>
              <a:t>November, 2017</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70693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(2)</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10</a:t>
            </a:fld>
            <a:endParaRPr lang="en-GB" sz="1200" dirty="0">
              <a:solidFill>
                <a:schemeClr val="bg1"/>
              </a:solidFill>
            </a:endParaRPr>
          </a:p>
        </p:txBody>
      </p:sp>
      <p:sp>
        <p:nvSpPr>
          <p:cNvPr id="33" name="Rectangle 32"/>
          <p:cNvSpPr/>
          <p:nvPr/>
        </p:nvSpPr>
        <p:spPr>
          <a:xfrm>
            <a:off x="4572000" y="1901453"/>
            <a:ext cx="4306169" cy="3170099"/>
          </a:xfrm>
          <a:prstGeom prst="rect">
            <a:avLst/>
          </a:prstGeom>
        </p:spPr>
        <p:txBody>
          <a:bodyPr wrap="square">
            <a:spAutoFit/>
          </a:bodyPr>
          <a:lstStyle/>
          <a:p>
            <a:pPr marL="628650" lvl="1" indent="-171450" algn="just">
              <a:buFont typeface="Arial" panose="020B0604020202020204" pitchFamily="34" charset="0"/>
              <a:buChar char="•"/>
            </a:pPr>
            <a:r>
              <a:rPr lang="en-GB" sz="1000" dirty="0" smtClean="0">
                <a:solidFill>
                  <a:schemeClr val="tx2"/>
                </a:solidFill>
              </a:rPr>
              <a:t>OFID provided US$ 40 Mn for the construction of a 485 MW combined-cycle gas turbine thermal power station in Jordan</a:t>
            </a: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The total investment amount of the project is approximately $490 Mn, and it </a:t>
            </a:r>
            <a:r>
              <a:rPr lang="en-GB" sz="1000" dirty="0">
                <a:solidFill>
                  <a:schemeClr val="tx2"/>
                </a:solidFill>
              </a:rPr>
              <a:t>is expected to employ 1,500 workers during peak construction. The natural gas-fired project is expected to generate an average of 3.2Twh of electricity a year, which is the consumption equivalent of approximately 620,000 individual residential customers</a:t>
            </a:r>
            <a:r>
              <a:rPr lang="en-GB" sz="1000" dirty="0"/>
              <a:t>.</a:t>
            </a:r>
          </a:p>
          <a:p>
            <a:pPr lvl="1" algn="just"/>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The sponsor of the project is majority owned by ACWA Power International, a leading power and desalinated water provider, owned primarily by Saudi and international shareholders</a:t>
            </a:r>
          </a:p>
          <a:p>
            <a:pPr marL="628650" lvl="1" indent="-171450" algn="just">
              <a:buFont typeface="Arial" panose="020B0604020202020204" pitchFamily="34" charset="0"/>
              <a:buChar char="•"/>
            </a:pPr>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For </a:t>
            </a:r>
            <a:r>
              <a:rPr lang="en-GB" sz="1000" dirty="0">
                <a:solidFill>
                  <a:schemeClr val="tx2"/>
                </a:solidFill>
              </a:rPr>
              <a:t>Jordan, encouraging the development of cost-efficient power projects is paramount, given that power subsidies are a significant driver of its budget </a:t>
            </a:r>
            <a:r>
              <a:rPr lang="en-GB" sz="1000" dirty="0" smtClean="0">
                <a:solidFill>
                  <a:schemeClr val="tx2"/>
                </a:solidFill>
              </a:rPr>
              <a:t>deficit. The new plant will improve Jordan’s energy efficiency, increase the required base load power in the country and support the government’s goal of meeting rapid electricity demand growth</a:t>
            </a:r>
            <a:endParaRPr lang="en-GB" sz="10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45" y="1901453"/>
            <a:ext cx="4219947"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29052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(3)</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11</a:t>
            </a:fld>
            <a:endParaRPr lang="en-GB" sz="1200" dirty="0">
              <a:solidFill>
                <a:schemeClr val="bg1"/>
              </a:solidFill>
            </a:endParaRPr>
          </a:p>
        </p:txBody>
      </p:sp>
      <p:sp>
        <p:nvSpPr>
          <p:cNvPr id="33" name="Rectangle 32"/>
          <p:cNvSpPr/>
          <p:nvPr/>
        </p:nvSpPr>
        <p:spPr>
          <a:xfrm>
            <a:off x="4514302" y="2120659"/>
            <a:ext cx="4306169" cy="3477875"/>
          </a:xfrm>
          <a:prstGeom prst="rect">
            <a:avLst/>
          </a:prstGeom>
        </p:spPr>
        <p:txBody>
          <a:bodyPr wrap="square">
            <a:spAutoFit/>
          </a:bodyPr>
          <a:lstStyle/>
          <a:p>
            <a:pPr marL="628650" lvl="1" indent="-171450" algn="just" fontAlgn="base">
              <a:buFont typeface="Arial" panose="020B0604020202020204" pitchFamily="34" charset="0"/>
              <a:buChar char="•"/>
            </a:pPr>
            <a:r>
              <a:rPr lang="en-GB" sz="1200" dirty="0">
                <a:solidFill>
                  <a:schemeClr val="tx2"/>
                </a:solidFill>
              </a:rPr>
              <a:t>Zain (then known as </a:t>
            </a:r>
            <a:r>
              <a:rPr lang="en-GB" sz="1200" dirty="0" err="1">
                <a:solidFill>
                  <a:schemeClr val="tx2"/>
                </a:solidFill>
              </a:rPr>
              <a:t>Mobitel</a:t>
            </a:r>
            <a:r>
              <a:rPr lang="en-GB" sz="1200" dirty="0">
                <a:solidFill>
                  <a:schemeClr val="tx2"/>
                </a:solidFill>
              </a:rPr>
              <a:t>) </a:t>
            </a:r>
            <a:r>
              <a:rPr lang="en-GB" sz="1200" dirty="0" smtClean="0">
                <a:solidFill>
                  <a:schemeClr val="tx2"/>
                </a:solidFill>
              </a:rPr>
              <a:t>was </a:t>
            </a:r>
            <a:r>
              <a:rPr lang="en-GB" sz="1200" dirty="0">
                <a:solidFill>
                  <a:schemeClr val="tx2"/>
                </a:solidFill>
              </a:rPr>
              <a:t>a joint venture between the Sudanese Telephone Company Ltd and several private shareholders until 2006, when it was fully acquired by the Zain Group </a:t>
            </a:r>
            <a:r>
              <a:rPr lang="en-GB" sz="1200" dirty="0" smtClean="0">
                <a:solidFill>
                  <a:schemeClr val="tx2"/>
                </a:solidFill>
              </a:rPr>
              <a:t>(Kuwait).</a:t>
            </a:r>
            <a:endParaRPr lang="en-GB" sz="1200" dirty="0">
              <a:solidFill>
                <a:schemeClr val="tx2"/>
              </a:solidFill>
            </a:endParaRPr>
          </a:p>
          <a:p>
            <a:pPr marL="628650" lvl="1" indent="-171450" algn="just" fontAlgn="base">
              <a:buFont typeface="Arial" panose="020B0604020202020204" pitchFamily="34" charset="0"/>
              <a:buChar char="•"/>
            </a:pPr>
            <a:endParaRPr lang="en-GB" sz="1000" dirty="0">
              <a:solidFill>
                <a:schemeClr val="tx2"/>
              </a:solidFill>
            </a:endParaRPr>
          </a:p>
          <a:p>
            <a:pPr marL="628650" lvl="1" indent="-171450" algn="just" fontAlgn="base">
              <a:buFont typeface="Arial" panose="020B0604020202020204" pitchFamily="34" charset="0"/>
              <a:buChar char="•"/>
            </a:pPr>
            <a:r>
              <a:rPr lang="en-GB" sz="1200" dirty="0">
                <a:solidFill>
                  <a:schemeClr val="tx2"/>
                </a:solidFill>
              </a:rPr>
              <a:t>OFID, in 2007, was part of a consortium of Arab lenders including </a:t>
            </a:r>
            <a:r>
              <a:rPr lang="en-GB" sz="1200" dirty="0" err="1">
                <a:solidFill>
                  <a:schemeClr val="tx2"/>
                </a:solidFill>
              </a:rPr>
              <a:t>Boubyan</a:t>
            </a:r>
            <a:r>
              <a:rPr lang="en-GB" sz="1200" dirty="0">
                <a:solidFill>
                  <a:schemeClr val="tx2"/>
                </a:solidFill>
              </a:rPr>
              <a:t> Bank, Gulf Bank, Arab Bank, National bank of Kuwait, Bank Audi and Byblos Bank to provide a EUR 270 Mn debt package to support the capital expenditure and working capital needs of Zain</a:t>
            </a:r>
          </a:p>
          <a:p>
            <a:pPr lvl="1" algn="just" fontAlgn="base"/>
            <a:endParaRPr lang="en-GB" sz="1000" dirty="0" smtClean="0">
              <a:solidFill>
                <a:schemeClr val="tx2"/>
              </a:solidFill>
            </a:endParaRPr>
          </a:p>
          <a:p>
            <a:pPr marL="628650" lvl="1" indent="-171450" algn="just" fontAlgn="base">
              <a:buFont typeface="Arial" panose="020B0604020202020204" pitchFamily="34" charset="0"/>
              <a:buChar char="•"/>
            </a:pPr>
            <a:r>
              <a:rPr lang="en-GB" sz="1200" dirty="0" smtClean="0">
                <a:solidFill>
                  <a:schemeClr val="tx2"/>
                </a:solidFill>
              </a:rPr>
              <a:t>Zain </a:t>
            </a:r>
            <a:r>
              <a:rPr lang="en-GB" sz="1200" dirty="0">
                <a:solidFill>
                  <a:schemeClr val="tx2"/>
                </a:solidFill>
              </a:rPr>
              <a:t>in Sudan </a:t>
            </a:r>
            <a:r>
              <a:rPr lang="en-GB" sz="1200" dirty="0" smtClean="0">
                <a:solidFill>
                  <a:schemeClr val="tx2"/>
                </a:solidFill>
              </a:rPr>
              <a:t>is </a:t>
            </a:r>
            <a:r>
              <a:rPr lang="en-GB" sz="1200" dirty="0">
                <a:solidFill>
                  <a:schemeClr val="tx2"/>
                </a:solidFill>
              </a:rPr>
              <a:t>the pioneer of GSM services in Sudan, being the first to offer mobile operations back in February 1997. Today it serves the largest base of mobile customers in the country with more than 12 million active customers</a:t>
            </a:r>
            <a:r>
              <a:rPr lang="en-GB" sz="1200" dirty="0" smtClean="0">
                <a:solidFill>
                  <a:schemeClr val="tx2"/>
                </a:solidFill>
              </a:rPr>
              <a:t>.</a:t>
            </a:r>
          </a:p>
          <a:p>
            <a:pPr marL="628650" lvl="1" indent="-171450" algn="just" fontAlgn="base">
              <a:buFont typeface="Arial" panose="020B0604020202020204" pitchFamily="34" charset="0"/>
              <a:buChar char="•"/>
            </a:pPr>
            <a:endParaRPr lang="en-GB" sz="1000" dirty="0">
              <a:solidFill>
                <a:schemeClr val="tx2"/>
              </a:solidFill>
            </a:endParaRPr>
          </a:p>
          <a:p>
            <a:pPr lvl="1" algn="just" fontAlgn="base"/>
            <a:endParaRPr lang="en-GB" sz="10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89" y="2120659"/>
            <a:ext cx="3180549" cy="3180549"/>
          </a:xfrm>
          <a:prstGeom prst="rect">
            <a:avLst/>
          </a:prstGeom>
        </p:spPr>
      </p:pic>
    </p:spTree>
    <p:extLst>
      <p:ext uri="{BB962C8B-B14F-4D97-AF65-F5344CB8AC3E}">
        <p14:creationId xmlns:p14="http://schemas.microsoft.com/office/powerpoint/2010/main" val="325346031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(4)</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12</a:t>
            </a:fld>
            <a:endParaRPr lang="en-GB" sz="1200" dirty="0">
              <a:solidFill>
                <a:schemeClr val="bg1"/>
              </a:solidFill>
            </a:endParaRPr>
          </a:p>
        </p:txBody>
      </p:sp>
      <p:sp>
        <p:nvSpPr>
          <p:cNvPr id="33" name="Rectangle 32"/>
          <p:cNvSpPr/>
          <p:nvPr/>
        </p:nvSpPr>
        <p:spPr>
          <a:xfrm>
            <a:off x="4504908" y="1844824"/>
            <a:ext cx="4306169" cy="3323987"/>
          </a:xfrm>
          <a:prstGeom prst="rect">
            <a:avLst/>
          </a:prstGeom>
        </p:spPr>
        <p:txBody>
          <a:bodyPr wrap="square">
            <a:spAutoFit/>
          </a:bodyPr>
          <a:lstStyle/>
          <a:p>
            <a:pPr marL="628650" lvl="1" indent="-171450" algn="just">
              <a:buFont typeface="Arial" panose="020B0604020202020204" pitchFamily="34" charset="0"/>
              <a:buChar char="•"/>
            </a:pPr>
            <a:r>
              <a:rPr lang="en-GB" sz="1000" dirty="0">
                <a:solidFill>
                  <a:schemeClr val="tx2"/>
                </a:solidFill>
              </a:rPr>
              <a:t>OFID provided US$ 15 Mn debt financing (Islamic finance compliant) as part of a debt package of US$ 400 Mn for the construction of the new </a:t>
            </a:r>
            <a:r>
              <a:rPr lang="en-GB" sz="1000" dirty="0" err="1">
                <a:solidFill>
                  <a:schemeClr val="tx2"/>
                </a:solidFill>
              </a:rPr>
              <a:t>Doraleh</a:t>
            </a:r>
            <a:r>
              <a:rPr lang="en-GB" sz="1000" dirty="0">
                <a:solidFill>
                  <a:schemeClr val="tx2"/>
                </a:solidFill>
              </a:rPr>
              <a:t> Container Terminal in the Republic of Djibouti in 2009. </a:t>
            </a:r>
            <a:endParaRPr lang="en-GB" sz="1000" dirty="0" smtClean="0">
              <a:solidFill>
                <a:schemeClr val="tx2"/>
              </a:solidFill>
            </a:endParaRP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Joint Venture between Dubai Ports World and the Djiboutian Government who signed a 40 year concession agreement to operate the Terminal.</a:t>
            </a:r>
          </a:p>
          <a:p>
            <a:pPr lvl="1" algn="just"/>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It </a:t>
            </a:r>
            <a:r>
              <a:rPr lang="en-GB" sz="1000" dirty="0">
                <a:solidFill>
                  <a:schemeClr val="tx2"/>
                </a:solidFill>
              </a:rPr>
              <a:t>was the first ever PPP style financing in the country and the new terminal has helped to improve the efficiency of the port and relieve vital capacity constraints while also generating local employment and revenue. </a:t>
            </a:r>
            <a:endParaRPr lang="en-GB" sz="1000" dirty="0" smtClean="0">
              <a:solidFill>
                <a:schemeClr val="tx2"/>
              </a:solidFill>
            </a:endParaRPr>
          </a:p>
          <a:p>
            <a:pPr lvl="1" algn="just"/>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Djibouti </a:t>
            </a:r>
            <a:r>
              <a:rPr lang="en-GB" sz="1000" dirty="0">
                <a:solidFill>
                  <a:schemeClr val="tx2"/>
                </a:solidFill>
              </a:rPr>
              <a:t>can now handle more than twice as much container traffic as </a:t>
            </a:r>
            <a:r>
              <a:rPr lang="en-GB" sz="1000" dirty="0" smtClean="0">
                <a:solidFill>
                  <a:schemeClr val="tx2"/>
                </a:solidFill>
              </a:rPr>
              <a:t>before (1.6 Mn TEU of handling capacity), </a:t>
            </a:r>
            <a:r>
              <a:rPr lang="en-GB" sz="1000" dirty="0">
                <a:solidFill>
                  <a:schemeClr val="tx2"/>
                </a:solidFill>
              </a:rPr>
              <a:t>is able to host the latest generation of giant container </a:t>
            </a:r>
            <a:r>
              <a:rPr lang="en-GB" sz="1000" dirty="0" smtClean="0">
                <a:solidFill>
                  <a:schemeClr val="tx2"/>
                </a:solidFill>
              </a:rPr>
              <a:t>ships (including super post </a:t>
            </a:r>
            <a:r>
              <a:rPr lang="en-GB" sz="1000" dirty="0" err="1" smtClean="0">
                <a:solidFill>
                  <a:schemeClr val="tx2"/>
                </a:solidFill>
              </a:rPr>
              <a:t>panamax</a:t>
            </a:r>
            <a:r>
              <a:rPr lang="en-GB" sz="1000" dirty="0" smtClean="0">
                <a:solidFill>
                  <a:schemeClr val="tx2"/>
                </a:solidFill>
              </a:rPr>
              <a:t>) </a:t>
            </a:r>
            <a:r>
              <a:rPr lang="en-GB" sz="1000" dirty="0">
                <a:solidFill>
                  <a:schemeClr val="tx2"/>
                </a:solidFill>
              </a:rPr>
              <a:t>and is in a position to establish itself as a gateway to the </a:t>
            </a:r>
            <a:r>
              <a:rPr lang="en-GB" sz="1000" dirty="0" smtClean="0">
                <a:solidFill>
                  <a:schemeClr val="tx2"/>
                </a:solidFill>
              </a:rPr>
              <a:t>market </a:t>
            </a:r>
            <a:r>
              <a:rPr lang="en-GB" sz="1000" dirty="0">
                <a:solidFill>
                  <a:schemeClr val="tx2"/>
                </a:solidFill>
              </a:rPr>
              <a:t>for Eastern and Southern Africa. This will strengthen Djibouti's economy and foster regional integration through the development of trade</a:t>
            </a:r>
          </a:p>
        </p:txBody>
      </p:sp>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96043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3442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(5)</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13</a:t>
            </a:fld>
            <a:endParaRPr lang="en-GB" sz="1200" dirty="0">
              <a:solidFill>
                <a:schemeClr val="bg1"/>
              </a:solidFill>
            </a:endParaRPr>
          </a:p>
        </p:txBody>
      </p:sp>
      <p:sp>
        <p:nvSpPr>
          <p:cNvPr id="33" name="Rectangle 32"/>
          <p:cNvSpPr/>
          <p:nvPr/>
        </p:nvSpPr>
        <p:spPr>
          <a:xfrm>
            <a:off x="4525018" y="1844824"/>
            <a:ext cx="4306169" cy="3785652"/>
          </a:xfrm>
          <a:prstGeom prst="rect">
            <a:avLst/>
          </a:prstGeom>
        </p:spPr>
        <p:txBody>
          <a:bodyPr wrap="square">
            <a:spAutoFit/>
          </a:bodyPr>
          <a:lstStyle/>
          <a:p>
            <a:pPr marL="628650" lvl="1" indent="-171450" algn="just">
              <a:buFont typeface="Arial" panose="020B0604020202020204" pitchFamily="34" charset="0"/>
              <a:buChar char="•"/>
            </a:pPr>
            <a:r>
              <a:rPr lang="en-GB" sz="1000" dirty="0" smtClean="0">
                <a:solidFill>
                  <a:schemeClr val="tx2"/>
                </a:solidFill>
              </a:rPr>
              <a:t>OFID provided US$ 15 Mn in </a:t>
            </a:r>
            <a:r>
              <a:rPr lang="en-GB" sz="1000" b="1" dirty="0" smtClean="0">
                <a:solidFill>
                  <a:schemeClr val="tx2"/>
                </a:solidFill>
              </a:rPr>
              <a:t>Islamic financing </a:t>
            </a:r>
            <a:r>
              <a:rPr lang="en-GB" sz="1000" dirty="0" smtClean="0">
                <a:solidFill>
                  <a:schemeClr val="tx2"/>
                </a:solidFill>
              </a:rPr>
              <a:t>to facilitate the upgrade of Jordan’s Queen Alia Airport in 2007, which cost a total of US$ 700 Mn</a:t>
            </a: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a:solidFill>
                  <a:schemeClr val="tx2"/>
                </a:solidFill>
              </a:rPr>
              <a:t>It was a landmark transaction, </a:t>
            </a:r>
            <a:r>
              <a:rPr lang="en-GB" sz="1000" dirty="0" smtClean="0">
                <a:solidFill>
                  <a:schemeClr val="tx2"/>
                </a:solidFill>
              </a:rPr>
              <a:t>as </a:t>
            </a:r>
            <a:r>
              <a:rPr lang="en-GB" sz="1000" dirty="0">
                <a:solidFill>
                  <a:schemeClr val="tx2"/>
                </a:solidFill>
              </a:rPr>
              <a:t>the first airport PPP project in the Middle East and was also done in record time: financial close was reached just six </a:t>
            </a:r>
            <a:r>
              <a:rPr lang="en-GB" sz="1000" dirty="0" smtClean="0">
                <a:solidFill>
                  <a:schemeClr val="tx2"/>
                </a:solidFill>
              </a:rPr>
              <a:t>months after </a:t>
            </a:r>
            <a:r>
              <a:rPr lang="en-GB" sz="1000" dirty="0">
                <a:solidFill>
                  <a:schemeClr val="tx2"/>
                </a:solidFill>
              </a:rPr>
              <a:t>the bid award. </a:t>
            </a: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The </a:t>
            </a:r>
            <a:r>
              <a:rPr lang="en-GB" sz="1000" dirty="0">
                <a:solidFill>
                  <a:schemeClr val="tx2"/>
                </a:solidFill>
              </a:rPr>
              <a:t>consortium </a:t>
            </a:r>
            <a:r>
              <a:rPr lang="en-GB" sz="1000" dirty="0" smtClean="0">
                <a:solidFill>
                  <a:schemeClr val="tx2"/>
                </a:solidFill>
              </a:rPr>
              <a:t>members who were awarded the concession agreement </a:t>
            </a:r>
            <a:r>
              <a:rPr lang="en-GB" sz="1000" dirty="0">
                <a:solidFill>
                  <a:schemeClr val="tx2"/>
                </a:solidFill>
              </a:rPr>
              <a:t>include </a:t>
            </a:r>
            <a:r>
              <a:rPr lang="en-GB" sz="1000" dirty="0" err="1">
                <a:solidFill>
                  <a:schemeClr val="tx2"/>
                </a:solidFill>
              </a:rPr>
              <a:t>Aeroports</a:t>
            </a:r>
            <a:r>
              <a:rPr lang="en-GB" sz="1000" dirty="0">
                <a:solidFill>
                  <a:schemeClr val="tx2"/>
                </a:solidFill>
              </a:rPr>
              <a:t> de Paris Management (France), the Abu Dhabi Investment Company (UAE), Noor financial Investment Company (Kuwait), J&amp;P- </a:t>
            </a:r>
            <a:r>
              <a:rPr lang="en-GB" sz="1000" dirty="0" err="1">
                <a:solidFill>
                  <a:schemeClr val="tx2"/>
                </a:solidFill>
              </a:rPr>
              <a:t>Avax</a:t>
            </a:r>
            <a:r>
              <a:rPr lang="en-GB" sz="1000" dirty="0">
                <a:solidFill>
                  <a:schemeClr val="tx2"/>
                </a:solidFill>
              </a:rPr>
              <a:t> (Greece) and </a:t>
            </a:r>
            <a:r>
              <a:rPr lang="en-GB" sz="1000" dirty="0" err="1">
                <a:solidFill>
                  <a:schemeClr val="tx2"/>
                </a:solidFill>
              </a:rPr>
              <a:t>Joannou</a:t>
            </a:r>
            <a:r>
              <a:rPr lang="en-GB" sz="1000" dirty="0">
                <a:solidFill>
                  <a:schemeClr val="tx2"/>
                </a:solidFill>
              </a:rPr>
              <a:t> &amp; </a:t>
            </a:r>
            <a:r>
              <a:rPr lang="en-GB" sz="1000" dirty="0" err="1">
                <a:solidFill>
                  <a:schemeClr val="tx2"/>
                </a:solidFill>
              </a:rPr>
              <a:t>Paraskevaides</a:t>
            </a:r>
            <a:r>
              <a:rPr lang="en-GB" sz="1000" dirty="0">
                <a:solidFill>
                  <a:schemeClr val="tx2"/>
                </a:solidFill>
              </a:rPr>
              <a:t> (Cyprus). </a:t>
            </a:r>
            <a:endParaRPr lang="en-GB" sz="1000" dirty="0" smtClean="0">
              <a:solidFill>
                <a:schemeClr val="tx2"/>
              </a:solidFill>
            </a:endParaRP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Awarded best airport in the Middle East by Airport Council International for three consecutive years (2014,2015 and 2016).</a:t>
            </a: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a:solidFill>
                  <a:schemeClr val="tx2"/>
                </a:solidFill>
              </a:rPr>
              <a:t>The successful completion of the </a:t>
            </a:r>
            <a:r>
              <a:rPr lang="en-GB" sz="1000" dirty="0" smtClean="0">
                <a:solidFill>
                  <a:schemeClr val="tx2"/>
                </a:solidFill>
              </a:rPr>
              <a:t>Airport—Jordan’s </a:t>
            </a:r>
            <a:r>
              <a:rPr lang="en-GB" sz="1000" dirty="0">
                <a:solidFill>
                  <a:schemeClr val="tx2"/>
                </a:solidFill>
              </a:rPr>
              <a:t>largest private sector investment project to date—demonstrates the value of private sector capital in infrastructure financing, the complexity of implementation, and the role that multilateral </a:t>
            </a:r>
            <a:r>
              <a:rPr lang="en-GB" sz="1000" dirty="0" smtClean="0">
                <a:solidFill>
                  <a:schemeClr val="tx2"/>
                </a:solidFill>
              </a:rPr>
              <a:t>development banks like OFID play.</a:t>
            </a:r>
          </a:p>
          <a:p>
            <a:pPr marL="628650" lvl="1" indent="-171450" algn="just">
              <a:buFont typeface="Arial" panose="020B0604020202020204" pitchFamily="34" charset="0"/>
              <a:buChar char="•"/>
            </a:pPr>
            <a:endParaRPr lang="en-GB" sz="1000" dirty="0">
              <a:solidFill>
                <a:schemeClr val="tx2"/>
              </a:solidFill>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2" y="1988840"/>
            <a:ext cx="4281748" cy="309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59925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(6)</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14</a:t>
            </a:fld>
            <a:endParaRPr lang="en-GB" sz="1200" dirty="0">
              <a:solidFill>
                <a:schemeClr val="bg1"/>
              </a:solidFill>
            </a:endParaRPr>
          </a:p>
        </p:txBody>
      </p:sp>
      <p:sp>
        <p:nvSpPr>
          <p:cNvPr id="33" name="Rectangle 32"/>
          <p:cNvSpPr/>
          <p:nvPr/>
        </p:nvSpPr>
        <p:spPr>
          <a:xfrm>
            <a:off x="4514302" y="2120659"/>
            <a:ext cx="4306169" cy="1938992"/>
          </a:xfrm>
          <a:prstGeom prst="rect">
            <a:avLst/>
          </a:prstGeom>
        </p:spPr>
        <p:txBody>
          <a:bodyPr wrap="square">
            <a:spAutoFit/>
          </a:bodyPr>
          <a:lstStyle/>
          <a:p>
            <a:pPr marL="628650" lvl="1" indent="-171450" algn="just">
              <a:buFont typeface="Arial" panose="020B0604020202020204" pitchFamily="34" charset="0"/>
              <a:buChar char="•"/>
            </a:pPr>
            <a:r>
              <a:rPr lang="en-GB" sz="1000" dirty="0">
                <a:solidFill>
                  <a:schemeClr val="tx2"/>
                </a:solidFill>
              </a:rPr>
              <a:t>OFID </a:t>
            </a:r>
            <a:r>
              <a:rPr lang="en-GB" sz="1000" dirty="0" smtClean="0">
                <a:solidFill>
                  <a:schemeClr val="tx2"/>
                </a:solidFill>
              </a:rPr>
              <a:t>has provided debt financing and equity investments totalling US$ 13 Mn in </a:t>
            </a:r>
            <a:r>
              <a:rPr lang="en-GB" sz="1000" dirty="0" err="1" smtClean="0">
                <a:solidFill>
                  <a:schemeClr val="tx2"/>
                </a:solidFill>
              </a:rPr>
              <a:t>Banque</a:t>
            </a:r>
            <a:r>
              <a:rPr lang="en-GB" sz="1000" dirty="0" smtClean="0">
                <a:solidFill>
                  <a:schemeClr val="tx2"/>
                </a:solidFill>
              </a:rPr>
              <a:t> </a:t>
            </a:r>
            <a:r>
              <a:rPr lang="en-GB" sz="1000" dirty="0" err="1" smtClean="0">
                <a:solidFill>
                  <a:schemeClr val="tx2"/>
                </a:solidFill>
              </a:rPr>
              <a:t>Populaire</a:t>
            </a:r>
            <a:r>
              <a:rPr lang="en-GB" sz="1000" dirty="0" smtClean="0">
                <a:solidFill>
                  <a:schemeClr val="tx2"/>
                </a:solidFill>
              </a:rPr>
              <a:t> De </a:t>
            </a:r>
            <a:r>
              <a:rPr lang="en-GB" sz="1000" dirty="0" err="1" smtClean="0">
                <a:solidFill>
                  <a:schemeClr val="tx2"/>
                </a:solidFill>
              </a:rPr>
              <a:t>Mauritanie</a:t>
            </a:r>
            <a:r>
              <a:rPr lang="en-GB" sz="1000" dirty="0" smtClean="0">
                <a:solidFill>
                  <a:schemeClr val="tx2"/>
                </a:solidFill>
              </a:rPr>
              <a:t> (formerly known as Mauritania Leasing).</a:t>
            </a:r>
          </a:p>
          <a:p>
            <a:pPr lvl="1" algn="just"/>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OFID thus participated in successfully establishing the first leasing company in Mauritania, which has played a major role in funding SMEs</a:t>
            </a:r>
          </a:p>
          <a:p>
            <a:pPr lvl="1" algn="just"/>
            <a:endParaRPr lang="en-GB" sz="1000" dirty="0" smtClean="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OFID’s investments have also helped the company transform from a leasing institution to a universal bank with a market share of more than 23% of all medium and long term financial assistance in Mauritania</a:t>
            </a:r>
            <a:endParaRPr lang="en-GB" sz="1000" dirty="0">
              <a:solidFill>
                <a:schemeClr val="tx2"/>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25" y="1916832"/>
            <a:ext cx="4032446"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293621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(7)</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15</a:t>
            </a:fld>
            <a:endParaRPr lang="en-GB" sz="1200" dirty="0">
              <a:solidFill>
                <a:schemeClr val="bg1"/>
              </a:solidFill>
            </a:endParaRPr>
          </a:p>
        </p:txBody>
      </p:sp>
      <p:sp>
        <p:nvSpPr>
          <p:cNvPr id="33" name="Rectangle 32"/>
          <p:cNvSpPr/>
          <p:nvPr/>
        </p:nvSpPr>
        <p:spPr>
          <a:xfrm>
            <a:off x="4514302" y="2120659"/>
            <a:ext cx="4306169" cy="2092881"/>
          </a:xfrm>
          <a:prstGeom prst="rect">
            <a:avLst/>
          </a:prstGeom>
        </p:spPr>
        <p:txBody>
          <a:bodyPr wrap="square">
            <a:spAutoFit/>
          </a:bodyPr>
          <a:lstStyle/>
          <a:p>
            <a:pPr marL="628650" lvl="1" indent="-171450" algn="just">
              <a:buFont typeface="Arial" panose="020B0604020202020204" pitchFamily="34" charset="0"/>
              <a:buChar char="•"/>
            </a:pPr>
            <a:r>
              <a:rPr lang="en-GB" sz="1000" dirty="0">
                <a:solidFill>
                  <a:schemeClr val="tx2"/>
                </a:solidFill>
              </a:rPr>
              <a:t>OFID </a:t>
            </a:r>
            <a:r>
              <a:rPr lang="en-GB" sz="1000" dirty="0" smtClean="0">
                <a:solidFill>
                  <a:schemeClr val="tx2"/>
                </a:solidFill>
              </a:rPr>
              <a:t>has supported Byblos Bank (Lebanon) in its international expansion across three continents, via the provision of equity and debt investments</a:t>
            </a:r>
          </a:p>
          <a:p>
            <a:pPr lvl="1" algn="just"/>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Byblos, the second largest bank in Lebanon by total assets, was thus able to further expand its strategic international presence and provide increased access to finance even in difficult environments</a:t>
            </a:r>
          </a:p>
          <a:p>
            <a:pPr marL="628650" lvl="1" indent="-171450" algn="just">
              <a:buFont typeface="Arial" panose="020B0604020202020204" pitchFamily="34" charset="0"/>
              <a:buChar char="•"/>
            </a:pPr>
            <a:endParaRPr lang="en-GB" sz="1000" dirty="0">
              <a:solidFill>
                <a:schemeClr val="tx2"/>
              </a:solidFill>
            </a:endParaRPr>
          </a:p>
          <a:p>
            <a:pPr marL="628650" lvl="1" indent="-171450" algn="just">
              <a:buFont typeface="Arial" panose="020B0604020202020204" pitchFamily="34" charset="0"/>
              <a:buChar char="•"/>
            </a:pPr>
            <a:r>
              <a:rPr lang="en-GB" sz="1000" dirty="0" smtClean="0">
                <a:solidFill>
                  <a:schemeClr val="tx2"/>
                </a:solidFill>
              </a:rPr>
              <a:t>OFID supported Byblos’ investments in Syria, Sudan and Armenia, markets where raising equity funding from traditional investors was challenging and also in its home market of Lebanon</a:t>
            </a:r>
            <a:endParaRPr lang="en-GB" sz="1000" dirty="0">
              <a:solidFill>
                <a:schemeClr val="tx2"/>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53" y="1844824"/>
            <a:ext cx="4059242" cy="2952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111229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Ex973S463FCQVJ7QDFBUIU0WJ3F" descr="ZQTVYL8DCSADVT0QMRXFLU0TR" hidden="1"/>
          <p:cNvPicPr>
            <a:picLocks noChangeAspect="1" noChangeArrowheads="1"/>
          </p:cNvPicPr>
          <p:nvPr/>
        </p:nvPicPr>
        <p:blipFill>
          <a:blip r:embed="rId2" cstate="print"/>
          <a:srcRect/>
          <a:stretch>
            <a:fillRect/>
          </a:stretch>
        </p:blipFill>
        <p:spPr bwMode="auto">
          <a:xfrm>
            <a:off x="2044700" y="720090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7" name="BEx5OESAY2W8SEGI3TSB65EHJ04B" descr="9CN2Y88X8WYV1HWZG1QILY9BK" hidden="1"/>
          <p:cNvPicPr>
            <a:picLocks noChangeAspect="1" noChangeArrowheads="1"/>
          </p:cNvPicPr>
          <p:nvPr/>
        </p:nvPicPr>
        <p:blipFill>
          <a:blip r:embed="rId3" cstate="print"/>
          <a:srcRect/>
          <a:stretch>
            <a:fillRect/>
          </a:stretch>
        </p:blipFill>
        <p:spPr bwMode="auto">
          <a:xfrm>
            <a:off x="2044700" y="720090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8" name="BEx1X6AMHV6ZK3UJB2BXIJTJHYJU" descr="OALR4L95ELQLZ1Y1LETHM1CS9" hidden="1"/>
          <p:cNvPicPr>
            <a:picLocks noChangeAspect="1" noChangeArrowheads="1"/>
          </p:cNvPicPr>
          <p:nvPr/>
        </p:nvPicPr>
        <p:blipFill>
          <a:blip r:embed="rId2" cstate="print"/>
          <a:srcRect/>
          <a:stretch>
            <a:fillRect/>
          </a:stretch>
        </p:blipFill>
        <p:spPr bwMode="auto">
          <a:xfrm>
            <a:off x="2082800" y="720090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9" name="BExOCUIOFQWUGTBU5ESTW3EYEP5C" descr="9BNF49V0R6VVYPHEVMJ3ABDQZ" hidden="1"/>
          <p:cNvPicPr>
            <a:picLocks noChangeAspect="1" noChangeArrowheads="1"/>
          </p:cNvPicPr>
          <p:nvPr/>
        </p:nvPicPr>
        <p:blipFill>
          <a:blip r:embed="rId3" cstate="print"/>
          <a:srcRect/>
          <a:stretch>
            <a:fillRect/>
          </a:stretch>
        </p:blipFill>
        <p:spPr bwMode="auto">
          <a:xfrm>
            <a:off x="2044700" y="720090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sp>
        <p:nvSpPr>
          <p:cNvPr id="10" name="TextBox 9"/>
          <p:cNvSpPr txBox="1"/>
          <p:nvPr/>
        </p:nvSpPr>
        <p:spPr>
          <a:xfrm>
            <a:off x="2771800" y="1196752"/>
            <a:ext cx="5832648" cy="954107"/>
          </a:xfrm>
          <a:prstGeom prst="rect">
            <a:avLst/>
          </a:prstGeom>
          <a:noFill/>
        </p:spPr>
        <p:txBody>
          <a:bodyPr wrap="square" rtlCol="0">
            <a:spAutoFit/>
          </a:bodyPr>
          <a:lstStyle/>
          <a:p>
            <a:r>
              <a:rPr lang="en-GB" sz="1400" b="1" dirty="0" smtClean="0">
                <a:latin typeface="Times New Roman" panose="02020603050405020304" pitchFamily="18" charset="0"/>
                <a:cs typeface="Times New Roman" panose="02020603050405020304" pitchFamily="18" charset="0"/>
              </a:rPr>
              <a:t>PSTFOD Operations in the Arab World (1) – </a:t>
            </a:r>
            <a:r>
              <a:rPr lang="en-GB" sz="1400" b="1" u="sng" dirty="0" smtClean="0">
                <a:latin typeface="Times New Roman" panose="02020603050405020304" pitchFamily="18" charset="0"/>
                <a:cs typeface="Times New Roman" panose="02020603050405020304" pitchFamily="18" charset="0"/>
              </a:rPr>
              <a:t>since Private Sector inception in 1998, OFID has financed 68 projects totalling US$ 1.268 </a:t>
            </a:r>
            <a:r>
              <a:rPr lang="en-GB" sz="1400" b="1" u="sng" dirty="0" err="1" smtClean="0">
                <a:latin typeface="Times New Roman" panose="02020603050405020304" pitchFamily="18" charset="0"/>
                <a:cs typeface="Times New Roman" panose="02020603050405020304" pitchFamily="18" charset="0"/>
              </a:rPr>
              <a:t>Bn</a:t>
            </a:r>
            <a:r>
              <a:rPr lang="en-GB" sz="1400" b="1" u="sng" dirty="0" smtClean="0">
                <a:latin typeface="Times New Roman" panose="02020603050405020304" pitchFamily="18" charset="0"/>
                <a:cs typeface="Times New Roman" panose="02020603050405020304" pitchFamily="18" charset="0"/>
              </a:rPr>
              <a:t> representing &gt;20% of cumulative approvals</a:t>
            </a:r>
            <a:endParaRPr lang="en-GB" sz="1400" b="1" u="sng" dirty="0" smtClean="0">
              <a:latin typeface="Times New Roman" panose="02020603050405020304" pitchFamily="18" charset="0"/>
              <a:cs typeface="Times New Roman" panose="02020603050405020304" pitchFamily="18" charset="0"/>
            </a:endParaRPr>
          </a:p>
          <a:p>
            <a:endParaRPr lang="en-GB"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355976" y="6453336"/>
            <a:ext cx="504056" cy="276999"/>
          </a:xfrm>
          <a:prstGeom prst="rect">
            <a:avLst/>
          </a:prstGeom>
          <a:noFill/>
        </p:spPr>
        <p:txBody>
          <a:bodyPr wrap="square" rtlCol="0">
            <a:spAutoFit/>
          </a:bodyPr>
          <a:lstStyle/>
          <a:p>
            <a:fld id="{4365AE72-D0E3-4668-A3AB-3B836C981CE5}" type="slidenum">
              <a:rPr lang="en-GB" sz="1200">
                <a:solidFill>
                  <a:schemeClr val="bg1"/>
                </a:solidFill>
              </a:rPr>
              <a:t>16</a:t>
            </a:fld>
            <a:endParaRPr lang="en-GB" sz="1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1402678"/>
              </p:ext>
            </p:extLst>
          </p:nvPr>
        </p:nvGraphicFramePr>
        <p:xfrm>
          <a:off x="359532" y="1988840"/>
          <a:ext cx="8496944" cy="4332489"/>
        </p:xfrm>
        <a:graphic>
          <a:graphicData uri="http://schemas.openxmlformats.org/drawingml/2006/table">
            <a:tbl>
              <a:tblPr/>
              <a:tblGrid>
                <a:gridCol w="299144"/>
                <a:gridCol w="523502"/>
                <a:gridCol w="3281810"/>
                <a:gridCol w="3168352"/>
                <a:gridCol w="1224136"/>
              </a:tblGrid>
              <a:tr h="321544">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No.</a:t>
                      </a:r>
                    </a:p>
                  </a:txBody>
                  <a:tcPr marL="5963" marR="5963" marT="5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Country</a:t>
                      </a:r>
                    </a:p>
                  </a:txBody>
                  <a:tcPr marL="5963" marR="5963" marT="5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Project</a:t>
                      </a:r>
                    </a:p>
                  </a:txBody>
                  <a:tcPr marL="5963" marR="5963" marT="5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Sector</a:t>
                      </a:r>
                    </a:p>
                  </a:txBody>
                  <a:tcPr marL="5963" marR="5963" marT="5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Approved Amount ($)</a:t>
                      </a:r>
                    </a:p>
                  </a:txBody>
                  <a:tcPr marL="5963" marR="5963" marT="5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99999">
                <a:tc>
                  <a:txBody>
                    <a:bodyPr/>
                    <a:lstStyle/>
                    <a:p>
                      <a:pPr algn="r" fontAlgn="t"/>
                      <a:r>
                        <a:rPr lang="en-GB" sz="900" b="0" i="0" u="none" strike="noStrike">
                          <a:solidFill>
                            <a:srgbClr val="000000"/>
                          </a:solidFill>
                          <a:effectLst/>
                          <a:latin typeface="Times New Roman"/>
                        </a:rPr>
                        <a:t>1</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Bahrain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United Stainless Steel Company (USCO)</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2</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Bahrain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United Stainless Steel (USCO), Permanent Working Capital Facility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$ 5,555,555.56</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3</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Bahrain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Bahrain Steel BSCC E.C.</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4</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Djibouti</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Doraleh Container Terminal (DCT)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TRANSPORT AND STORAGE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5</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Djibouti</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The Republic of Djibouti (RD)</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$ 8,000,000.00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6</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Egyptian Fertilizers Company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7</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Maridive and Oil Services S.A.E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8</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Glass Container Company (GCC)</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$ 4,410,000.00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9</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Egyptian Housing Financial Company Equity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$ 1,700,000.00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Mudaraba Financing (EGPC - Facility I)</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11</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EGPC - Facility II</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12</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Petroleum Export V Limited (PEL IV)</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13</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Petroleum Export V Limited (PEL V)</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14</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Ministry of Petroleum and Mineral Resources, 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15</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Government of Egypt (GoE)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16</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Arab Republic of Egypt (ARE)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17</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Arab Republic of Egypt (ARE)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18</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Egypt</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Arab Republic of Egypt (ARE)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$ 47,000,000.00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19</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Airport International Group (AIG)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TRANSPORT AND STORAGE</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42">
                <a:tc>
                  <a:txBody>
                    <a:bodyPr/>
                    <a:lstStyle/>
                    <a:p>
                      <a:pPr algn="r" fontAlgn="t"/>
                      <a:r>
                        <a:rPr lang="en-GB" sz="900" b="0" i="0" u="none" strike="noStrike">
                          <a:solidFill>
                            <a:srgbClr val="000000"/>
                          </a:solidFill>
                          <a:effectLst/>
                          <a:latin typeface="Times New Roman"/>
                        </a:rPr>
                        <a:t>20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Qatrana Electric Power Company (QEPC)</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6">
                <a:tc>
                  <a:txBody>
                    <a:bodyPr/>
                    <a:lstStyle/>
                    <a:p>
                      <a:pPr algn="r" fontAlgn="t"/>
                      <a:r>
                        <a:rPr lang="en-GB" sz="900" b="0" i="0" u="none" strike="noStrike">
                          <a:solidFill>
                            <a:srgbClr val="000000"/>
                          </a:solidFill>
                          <a:effectLst/>
                          <a:latin typeface="Times New Roman"/>
                        </a:rPr>
                        <a:t>21</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Jordan Wind Project Company (JWPC)</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6">
                <a:tc>
                  <a:txBody>
                    <a:bodyPr/>
                    <a:lstStyle/>
                    <a:p>
                      <a:pPr algn="r" fontAlgn="t"/>
                      <a:r>
                        <a:rPr lang="en-GB" sz="900" b="0" i="0" u="none" strike="noStrike">
                          <a:solidFill>
                            <a:srgbClr val="000000"/>
                          </a:solidFill>
                          <a:effectLst/>
                          <a:latin typeface="Times New Roman"/>
                        </a:rPr>
                        <a:t>22</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Falcon Ma'an Solar Power (FMSP)</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6">
                <a:tc>
                  <a:txBody>
                    <a:bodyPr/>
                    <a:lstStyle/>
                    <a:p>
                      <a:pPr algn="r" fontAlgn="t"/>
                      <a:r>
                        <a:rPr lang="en-GB" sz="900" b="0" i="0" u="none" strike="noStrike">
                          <a:solidFill>
                            <a:srgbClr val="000000"/>
                          </a:solidFill>
                          <a:effectLst/>
                          <a:latin typeface="Times New Roman"/>
                        </a:rPr>
                        <a:t>23</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Jordan Solar One (JSO)</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$ 15,000,000.00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6">
                <a:tc>
                  <a:txBody>
                    <a:bodyPr/>
                    <a:lstStyle/>
                    <a:p>
                      <a:pPr algn="r" fontAlgn="t"/>
                      <a:r>
                        <a:rPr lang="en-GB" sz="900" b="0" i="0" u="none" strike="noStrike">
                          <a:solidFill>
                            <a:srgbClr val="000000"/>
                          </a:solidFill>
                          <a:effectLst/>
                          <a:latin typeface="Times New Roman"/>
                        </a:rPr>
                        <a:t>24</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Mahatet Al Zarqa Le Tawleed Al Takah Al Kahrabaieyah</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ENERGY GENERATION, DISTRIBUTION AND EFFICIENCY</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25</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The Government of 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88">
                <a:tc>
                  <a:txBody>
                    <a:bodyPr/>
                    <a:lstStyle/>
                    <a:p>
                      <a:pPr algn="r" fontAlgn="t"/>
                      <a:r>
                        <a:rPr lang="en-GB" sz="900" b="0" i="0" u="none" strike="noStrike">
                          <a:solidFill>
                            <a:srgbClr val="000000"/>
                          </a:solidFill>
                          <a:effectLst/>
                          <a:latin typeface="Times New Roman"/>
                        </a:rPr>
                        <a:t>26</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Jordan</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Government of Jordan (GoJ)</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MINERAL RESOURCES AND MINING</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$ 50,000,000.00</a:t>
                      </a:r>
                    </a:p>
                  </a:txBody>
                  <a:tcPr marL="5963" marR="5963" marT="5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829980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Calibri" panose="020F0502020204030204" pitchFamily="34" charset="0"/>
              </a:rPr>
              <a:t>OFID </a:t>
            </a:r>
            <a:r>
              <a:rPr lang="en-GB" sz="2400" b="0" dirty="0">
                <a:latin typeface="Calibri" panose="020F0502020204030204" pitchFamily="34" charset="0"/>
              </a:rPr>
              <a:t>Uniting Against Poverty</a:t>
            </a:r>
            <a:endParaRPr lang="en-GB" sz="2400" b="0" dirty="0"/>
          </a:p>
        </p:txBody>
      </p:sp>
      <p:pic>
        <p:nvPicPr>
          <p:cNvPr id="7" name="BEx3RTMHAR35NUAAK49TV6NU7EPA" descr="QFXLG4ZCXTRQSJYFCKJ58G9N8" hidden="1"/>
          <p:cNvPicPr>
            <a:picLocks noChangeAspect="1" noChangeArrowheads="1"/>
          </p:cNvPicPr>
          <p:nvPr/>
        </p:nvPicPr>
        <p:blipFill>
          <a:blip r:embed="rId2" cstate="print"/>
          <a:srcRect/>
          <a:stretch>
            <a:fillRect/>
          </a:stretch>
        </p:blipFill>
        <p:spPr bwMode="auto">
          <a:xfrm>
            <a:off x="28797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8" name="BExSDIVCE09QKG3CT52PHCS6ZJ09" descr="9F076L7EQCF2COMMGCQG6BQGU" hidden="1"/>
          <p:cNvPicPr>
            <a:picLocks noChangeAspect="1" noChangeArrowheads="1"/>
          </p:cNvPicPr>
          <p:nvPr/>
        </p:nvPicPr>
        <p:blipFill>
          <a:blip r:embed="rId2" cstate="print"/>
          <a:srcRect/>
          <a:stretch>
            <a:fillRect/>
          </a:stretch>
        </p:blipFill>
        <p:spPr bwMode="auto">
          <a:xfrm>
            <a:off x="28797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9" name="BExW253QPOZK9KW8BJC3LBXGCG2N" descr="Y5HX37BEUWSN1NEFJKZJXI3SX" hidden="1"/>
          <p:cNvPicPr>
            <a:picLocks noChangeAspect="1" noChangeArrowheads="1"/>
          </p:cNvPicPr>
          <p:nvPr/>
        </p:nvPicPr>
        <p:blipFill>
          <a:blip r:embed="rId2" cstate="print"/>
          <a:srcRect/>
          <a:stretch>
            <a:fillRect/>
          </a:stretch>
        </p:blipFill>
        <p:spPr bwMode="auto">
          <a:xfrm>
            <a:off x="289877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0" name="BEx973S463FCQVJ7QDFBUIU0WJ3F" descr="ZQTVYL8DCSADVT0QMRXFLU0TR" hidden="1"/>
          <p:cNvPicPr>
            <a:picLocks noChangeAspect="1" noChangeArrowheads="1"/>
          </p:cNvPicPr>
          <p:nvPr/>
        </p:nvPicPr>
        <p:blipFill>
          <a:blip r:embed="rId2"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1" name="BEx5FXJGJOT93D0J2IRJ3985IUMI"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2" name="BEx5F64BJ6DCM4EJH81D5ZFNPZ0V" descr="7DJ9FILZD2YPS6X1JBP9E76TU"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3" name="BExQEXXHA3EEXR44LT6RKCDWM6ZT"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4" name="BEx5OESAY2W8SEGI3TSB65EHJ04B" descr="9CN2Y88X8WYV1HWZG1QILY9BK"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5" name="BExGMWEQ2BYRY9BAO5T1X850MJN1" descr="AZ9ST0XDIOP50HSUFO5V31BR0"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6" name="BEx1X6AMHV6ZK3UJB2BXIJTJHYJU" descr="OALR4L95ELQLZ1Y1LETHM1CS9" hidden="1"/>
          <p:cNvPicPr>
            <a:picLocks noChangeAspect="1" noChangeArrowheads="1"/>
          </p:cNvPicPr>
          <p:nvPr/>
        </p:nvPicPr>
        <p:blipFill>
          <a:blip r:embed="rId2" cstate="print"/>
          <a:srcRect/>
          <a:stretch>
            <a:fillRect/>
          </a:stretch>
        </p:blipFill>
        <p:spPr bwMode="auto">
          <a:xfrm>
            <a:off x="29559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7" name="BExZXVFJ4DY4I24AARDT4AMP6EN1" descr="TXSMH2MTH86CYKA26740RQPUC" hidden="1"/>
          <p:cNvPicPr>
            <a:picLocks noChangeAspect="1" noChangeArrowheads="1"/>
          </p:cNvPicPr>
          <p:nvPr/>
        </p:nvPicPr>
        <p:blipFill>
          <a:blip r:embed="rId3" cstate="print"/>
          <a:srcRect/>
          <a:stretch>
            <a:fillRect/>
          </a:stretch>
        </p:blipFill>
        <p:spPr bwMode="auto">
          <a:xfrm>
            <a:off x="2917825" y="5487988"/>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8" name="BExOCUIOFQWUGTBU5ESTW3EYEP5C" descr="9BNF49V0R6VVYPHEVMJ3ABDQZ"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9" name="BExU65O9OE4B4MQ2A3OYH13M8BZJ" descr="3INNIMMPDBB0JF37L81M6ID21" hidden="1"/>
          <p:cNvPicPr>
            <a:picLocks noChangeAspect="1" noChangeArrowheads="1"/>
          </p:cNvPicPr>
          <p:nvPr/>
        </p:nvPicPr>
        <p:blipFill>
          <a:blip r:embed="rId3" cstate="print"/>
          <a:srcRect/>
          <a:stretch>
            <a:fillRect/>
          </a:stretch>
        </p:blipFill>
        <p:spPr bwMode="auto">
          <a:xfrm>
            <a:off x="2917825" y="223996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sp>
        <p:nvSpPr>
          <p:cNvPr id="20" name="TextBox 19"/>
          <p:cNvSpPr txBox="1"/>
          <p:nvPr/>
        </p:nvSpPr>
        <p:spPr>
          <a:xfrm>
            <a:off x="2699792" y="1187460"/>
            <a:ext cx="5256584" cy="369332"/>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PSTFOD Operations in </a:t>
            </a:r>
            <a:r>
              <a:rPr lang="en-GB" b="1" dirty="0" smtClean="0">
                <a:latin typeface="Times New Roman" panose="02020603050405020304" pitchFamily="18" charset="0"/>
                <a:cs typeface="Times New Roman" panose="02020603050405020304" pitchFamily="18" charset="0"/>
              </a:rPr>
              <a:t>the Arab World (2)</a:t>
            </a:r>
            <a:endParaRPr lang="en-GB"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211960" y="6453336"/>
            <a:ext cx="720080" cy="276999"/>
          </a:xfrm>
          <a:prstGeom prst="rect">
            <a:avLst/>
          </a:prstGeom>
          <a:noFill/>
        </p:spPr>
        <p:txBody>
          <a:bodyPr wrap="square" rtlCol="0">
            <a:spAutoFit/>
          </a:bodyPr>
          <a:lstStyle/>
          <a:p>
            <a:fld id="{31A08849-C764-497E-975D-0AAC49B28471}" type="slidenum">
              <a:rPr lang="en-GB" sz="1200">
                <a:solidFill>
                  <a:schemeClr val="bg1"/>
                </a:solidFill>
              </a:rPr>
              <a:t>17</a:t>
            </a:fld>
            <a:endParaRPr lang="en-GB" sz="1200" dirty="0">
              <a:solidFill>
                <a:schemeClr val="bg1"/>
              </a:solidFill>
            </a:endParaRPr>
          </a:p>
        </p:txBody>
      </p:sp>
      <p:pic>
        <p:nvPicPr>
          <p:cNvPr id="22" name="BEx3RTMHAR35NUAAK49TV6NU7EPA" descr="QFXLG4ZCXTRQSJYFCKJ58G9N8" hidden="1"/>
          <p:cNvPicPr>
            <a:picLocks noChangeAspect="1" noChangeArrowheads="1"/>
          </p:cNvPicPr>
          <p:nvPr/>
        </p:nvPicPr>
        <p:blipFill>
          <a:blip r:embed="rId2" cstate="print"/>
          <a:srcRect/>
          <a:stretch>
            <a:fillRect/>
          </a:stretch>
        </p:blipFill>
        <p:spPr bwMode="auto">
          <a:xfrm>
            <a:off x="22447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3" name="BExSDIVCE09QKG3CT52PHCS6ZJ09" descr="9F076L7EQCF2COMMGCQG6BQGU" hidden="1"/>
          <p:cNvPicPr>
            <a:picLocks noChangeAspect="1" noChangeArrowheads="1"/>
          </p:cNvPicPr>
          <p:nvPr/>
        </p:nvPicPr>
        <p:blipFill>
          <a:blip r:embed="rId2" cstate="print"/>
          <a:srcRect/>
          <a:stretch>
            <a:fillRect/>
          </a:stretch>
        </p:blipFill>
        <p:spPr bwMode="auto">
          <a:xfrm>
            <a:off x="22447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4" name="BExW253QPOZK9KW8BJC3LBXGCG2N" descr="Y5HX37BEUWSN1NEFJKZJXI3SX" hidden="1"/>
          <p:cNvPicPr>
            <a:picLocks noChangeAspect="1" noChangeArrowheads="1"/>
          </p:cNvPicPr>
          <p:nvPr/>
        </p:nvPicPr>
        <p:blipFill>
          <a:blip r:embed="rId2" cstate="print"/>
          <a:srcRect/>
          <a:stretch>
            <a:fillRect/>
          </a:stretch>
        </p:blipFill>
        <p:spPr bwMode="auto">
          <a:xfrm>
            <a:off x="226377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5" name="BEx973S463FCQVJ7QDFBUIU0WJ3F" descr="ZQTVYL8DCSADVT0QMRXFLU0TR" hidden="1"/>
          <p:cNvPicPr>
            <a:picLocks noChangeAspect="1" noChangeArrowheads="1"/>
          </p:cNvPicPr>
          <p:nvPr/>
        </p:nvPicPr>
        <p:blipFill>
          <a:blip r:embed="rId2" cstate="print"/>
          <a:srcRect/>
          <a:stretch>
            <a:fillRect/>
          </a:stretch>
        </p:blipFill>
        <p:spPr bwMode="auto">
          <a:xfrm>
            <a:off x="2282825"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6" name="BEx5FXJGJOT93D0J2IRJ3985IUMI" hidden="1"/>
          <p:cNvPicPr>
            <a:picLocks noChangeAspect="1" noChangeArrowheads="1"/>
          </p:cNvPicPr>
          <p:nvPr/>
        </p:nvPicPr>
        <p:blipFill>
          <a:blip r:embed="rId3" cstate="print"/>
          <a:srcRect/>
          <a:stretch>
            <a:fillRect/>
          </a:stretch>
        </p:blipFill>
        <p:spPr bwMode="auto">
          <a:xfrm>
            <a:off x="22828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7" name="BEx5F64BJ6DCM4EJH81D5ZFNPZ0V" descr="7DJ9FILZD2YPS6X1JBP9E76TU" hidden="1"/>
          <p:cNvPicPr>
            <a:picLocks noChangeAspect="1" noChangeArrowheads="1"/>
          </p:cNvPicPr>
          <p:nvPr/>
        </p:nvPicPr>
        <p:blipFill>
          <a:blip r:embed="rId3" cstate="print"/>
          <a:srcRect/>
          <a:stretch>
            <a:fillRect/>
          </a:stretch>
        </p:blipFill>
        <p:spPr bwMode="auto">
          <a:xfrm>
            <a:off x="22828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8" name="BExQEXXHA3EEXR44LT6RKCDWM6ZT" hidden="1"/>
          <p:cNvPicPr>
            <a:picLocks noChangeAspect="1" noChangeArrowheads="1"/>
          </p:cNvPicPr>
          <p:nvPr/>
        </p:nvPicPr>
        <p:blipFill>
          <a:blip r:embed="rId3" cstate="print"/>
          <a:srcRect/>
          <a:stretch>
            <a:fillRect/>
          </a:stretch>
        </p:blipFill>
        <p:spPr bwMode="auto">
          <a:xfrm>
            <a:off x="22828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9" name="BEx5OESAY2W8SEGI3TSB65EHJ04B" descr="9CN2Y88X8WYV1HWZG1QILY9BK" hidden="1"/>
          <p:cNvPicPr>
            <a:picLocks noChangeAspect="1" noChangeArrowheads="1"/>
          </p:cNvPicPr>
          <p:nvPr/>
        </p:nvPicPr>
        <p:blipFill>
          <a:blip r:embed="rId3" cstate="print"/>
          <a:srcRect/>
          <a:stretch>
            <a:fillRect/>
          </a:stretch>
        </p:blipFill>
        <p:spPr bwMode="auto">
          <a:xfrm>
            <a:off x="2282825"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0" name="BExGMWEQ2BYRY9BAO5T1X850MJN1" descr="AZ9ST0XDIOP50HSUFO5V31BR0" hidden="1"/>
          <p:cNvPicPr>
            <a:picLocks noChangeAspect="1" noChangeArrowheads="1"/>
          </p:cNvPicPr>
          <p:nvPr/>
        </p:nvPicPr>
        <p:blipFill>
          <a:blip r:embed="rId3" cstate="print"/>
          <a:srcRect/>
          <a:stretch>
            <a:fillRect/>
          </a:stretch>
        </p:blipFill>
        <p:spPr bwMode="auto">
          <a:xfrm>
            <a:off x="22828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1" name="BEx1X6AMHV6ZK3UJB2BXIJTJHYJU" descr="OALR4L95ELQLZ1Y1LETHM1CS9" hidden="1"/>
          <p:cNvPicPr>
            <a:picLocks noChangeAspect="1" noChangeArrowheads="1"/>
          </p:cNvPicPr>
          <p:nvPr/>
        </p:nvPicPr>
        <p:blipFill>
          <a:blip r:embed="rId2" cstate="print"/>
          <a:srcRect/>
          <a:stretch>
            <a:fillRect/>
          </a:stretch>
        </p:blipFill>
        <p:spPr bwMode="auto">
          <a:xfrm>
            <a:off x="2320925"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2" name="BExZXVFJ4DY4I24AARDT4AMP6EN1" descr="TXSMH2MTH86CYKA26740RQPUC" hidden="1"/>
          <p:cNvPicPr>
            <a:picLocks noChangeAspect="1" noChangeArrowheads="1"/>
          </p:cNvPicPr>
          <p:nvPr/>
        </p:nvPicPr>
        <p:blipFill>
          <a:blip r:embed="rId3" cstate="print"/>
          <a:srcRect/>
          <a:stretch>
            <a:fillRect/>
          </a:stretch>
        </p:blipFill>
        <p:spPr bwMode="auto">
          <a:xfrm>
            <a:off x="2282825" y="620077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3" name="BExOCUIOFQWUGTBU5ESTW3EYEP5C" descr="9BNF49V0R6VVYPHEVMJ3ABDQZ" hidden="1"/>
          <p:cNvPicPr>
            <a:picLocks noChangeAspect="1" noChangeArrowheads="1"/>
          </p:cNvPicPr>
          <p:nvPr/>
        </p:nvPicPr>
        <p:blipFill>
          <a:blip r:embed="rId3" cstate="print"/>
          <a:srcRect/>
          <a:stretch>
            <a:fillRect/>
          </a:stretch>
        </p:blipFill>
        <p:spPr bwMode="auto">
          <a:xfrm>
            <a:off x="2282825"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4" name="BExU65O9OE4B4MQ2A3OYH13M8BZJ" descr="3INNIMMPDBB0JF37L81M6ID21" hidden="1"/>
          <p:cNvPicPr>
            <a:picLocks noChangeAspect="1" noChangeArrowheads="1"/>
          </p:cNvPicPr>
          <p:nvPr/>
        </p:nvPicPr>
        <p:blipFill>
          <a:blip r:embed="rId3" cstate="print"/>
          <a:srcRect/>
          <a:stretch>
            <a:fillRect/>
          </a:stretch>
        </p:blipFill>
        <p:spPr bwMode="auto">
          <a:xfrm>
            <a:off x="2282825"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graphicFrame>
        <p:nvGraphicFramePr>
          <p:cNvPr id="4" name="Table 3"/>
          <p:cNvGraphicFramePr>
            <a:graphicFrameLocks noGrp="1"/>
          </p:cNvGraphicFramePr>
          <p:nvPr>
            <p:extLst>
              <p:ext uri="{D42A27DB-BD31-4B8C-83A1-F6EECF244321}">
                <p14:modId xmlns:p14="http://schemas.microsoft.com/office/powerpoint/2010/main" val="82048923"/>
              </p:ext>
            </p:extLst>
          </p:nvPr>
        </p:nvGraphicFramePr>
        <p:xfrm>
          <a:off x="572665" y="1700808"/>
          <a:ext cx="7998669" cy="4636242"/>
        </p:xfrm>
        <a:graphic>
          <a:graphicData uri="http://schemas.openxmlformats.org/drawingml/2006/table">
            <a:tbl>
              <a:tblPr/>
              <a:tblGrid>
                <a:gridCol w="313481"/>
                <a:gridCol w="548592"/>
                <a:gridCol w="3616843"/>
                <a:gridCol w="2292768"/>
                <a:gridCol w="1226985"/>
              </a:tblGrid>
              <a:tr h="291978">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ctr" defTabSz="457200" rtl="0" eaLnBrk="1" fontAlgn="ctr" latinLnBrk="0" hangingPunct="1"/>
                      <a:r>
                        <a:rPr lang="en-GB" sz="1000" b="1" i="0" u="none" strike="noStrike" kern="1200" dirty="0">
                          <a:solidFill>
                            <a:schemeClr val="bg1"/>
                          </a:solidFill>
                          <a:effectLst/>
                          <a:latin typeface="Times New Roman"/>
                          <a:ea typeface="+mn-ea"/>
                          <a:cs typeface="+mn-cs"/>
                        </a:rPr>
                        <a:t>Approved Amount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71752">
                <a:tc>
                  <a:txBody>
                    <a:bodyPr/>
                    <a:lstStyle/>
                    <a:p>
                      <a:pPr algn="r" fontAlgn="t"/>
                      <a:r>
                        <a:rPr lang="en-GB" sz="900" b="0" i="0" u="none" strike="noStrike">
                          <a:solidFill>
                            <a:srgbClr val="000000"/>
                          </a:solidFill>
                          <a:effectLst/>
                          <a:latin typeface="Times New Roman"/>
                        </a:rPr>
                        <a:t>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Lebanon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Lebanon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Ventures (Investment Fund)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dirty="0">
                          <a:solidFill>
                            <a:srgbClr val="000000"/>
                          </a:solidFill>
                          <a:effectLst/>
                          <a:latin typeface="Times New Roman"/>
                        </a:rPr>
                        <a:t>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Lebanon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err="1">
                          <a:solidFill>
                            <a:srgbClr val="000000"/>
                          </a:solidFill>
                          <a:effectLst/>
                          <a:latin typeface="Times New Roman"/>
                        </a:rPr>
                        <a:t>Banque</a:t>
                      </a:r>
                      <a:r>
                        <a:rPr lang="en-GB" sz="900" b="0" i="0" u="none" strike="noStrike" dirty="0">
                          <a:solidFill>
                            <a:srgbClr val="000000"/>
                          </a:solidFill>
                          <a:effectLst/>
                          <a:latin typeface="Times New Roman"/>
                        </a:rPr>
                        <a:t> </a:t>
                      </a:r>
                      <a:r>
                        <a:rPr lang="en-GB" sz="900" b="0" i="0" u="none" strike="noStrike" dirty="0" err="1">
                          <a:solidFill>
                            <a:srgbClr val="000000"/>
                          </a:solidFill>
                          <a:effectLst/>
                          <a:latin typeface="Times New Roman"/>
                        </a:rPr>
                        <a:t>Libano</a:t>
                      </a:r>
                      <a:r>
                        <a:rPr lang="en-GB" sz="900" b="0" i="0" u="none" strike="noStrike" dirty="0">
                          <a:solidFill>
                            <a:srgbClr val="000000"/>
                          </a:solidFill>
                          <a:effectLst/>
                          <a:latin typeface="Times New Roman"/>
                        </a:rPr>
                        <a:t> </a:t>
                      </a:r>
                      <a:r>
                        <a:rPr lang="en-GB" sz="900" b="0" i="0" u="none" strike="noStrike" dirty="0" err="1">
                          <a:solidFill>
                            <a:srgbClr val="000000"/>
                          </a:solidFill>
                          <a:effectLst/>
                          <a:latin typeface="Times New Roman"/>
                        </a:rPr>
                        <a:t>Francaise</a:t>
                      </a:r>
                      <a:r>
                        <a:rPr lang="en-GB" sz="900" b="0" i="0" u="none" strike="noStrike" dirty="0">
                          <a:solidFill>
                            <a:srgbClr val="000000"/>
                          </a:solidFill>
                          <a:effectLst/>
                          <a:latin typeface="Times New Roman"/>
                        </a:rPr>
                        <a:t> (BLF)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$ 20,000,000.00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dirty="0" smtClean="0">
                          <a:solidFill>
                            <a:srgbClr val="000000"/>
                          </a:solidFill>
                          <a:effectLst/>
                          <a:latin typeface="Times New Roman"/>
                        </a:rPr>
                        <a:t>30</a:t>
                      </a:r>
                      <a:endParaRPr lang="en-GB" sz="9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smtClean="0">
                          <a:solidFill>
                            <a:srgbClr val="000000"/>
                          </a:solidFill>
                          <a:effectLst/>
                          <a:latin typeface="Times New Roman"/>
                        </a:rPr>
                        <a:t>Lebanon</a:t>
                      </a:r>
                      <a:endParaRPr lang="en-GB" sz="9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smtClean="0">
                          <a:solidFill>
                            <a:srgbClr val="000000"/>
                          </a:solidFill>
                          <a:effectLst/>
                          <a:latin typeface="Times New Roman"/>
                        </a:rPr>
                        <a:t>Lebanon and Gulf Bank</a:t>
                      </a:r>
                      <a:endParaRPr lang="en-GB" sz="9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GB" sz="900" b="0" i="0" u="none" strike="noStrike" dirty="0">
                        <a:solidFill>
                          <a:srgbClr val="000000"/>
                        </a:solidFill>
                        <a:effectLst/>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dirty="0">
                          <a:solidFill>
                            <a:srgbClr val="000000"/>
                          </a:solidFill>
                          <a:effectLst/>
                          <a:latin typeface="Times New Roman"/>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err="1">
                          <a:solidFill>
                            <a:srgbClr val="000000"/>
                          </a:solidFill>
                          <a:effectLst/>
                          <a:latin typeface="Times New Roman"/>
                        </a:rPr>
                        <a:t>Mauritanie</a:t>
                      </a:r>
                      <a:r>
                        <a:rPr lang="en-GB" sz="900" b="0" i="0" u="none" strike="noStrike" dirty="0">
                          <a:solidFill>
                            <a:srgbClr val="000000"/>
                          </a:solidFill>
                          <a:effectLst/>
                          <a:latin typeface="Times New Roman"/>
                        </a:rPr>
                        <a:t> Leasing (ML)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MULTISECTOR/CROSS-CUTTING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$ 2,500,000.00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Mauritanie Leasing 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Times New Roman"/>
                        </a:rPr>
                        <a:t>Societe d'Elaboration des Produits Halieutiques S.A. (SEPH)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FISHING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Societe Nationale Industrielle et Miniere (SNIM)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Times New Roman"/>
                        </a:rPr>
                        <a:t>Banque Populaire de Mauritanie (BPM)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Mauritanie Leasing (ML)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Revolving Loan for Financing of Food Imports by SONIMEX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MULTISECTOR/CROSS-CUTTING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B.B. Energy (Gulf) DMCC - Dubai Tax-free Zone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$ 9,125,000.00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B.B. Energy (Gulf) DMCC - Dubai Tax-free Zone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$ 10,875,000.00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Mauritania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Government of Mauritania (GoM)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Murabaha Financing to SAMIR (Facility 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430">
                <a:tc>
                  <a:txBody>
                    <a:bodyPr/>
                    <a:lstStyle/>
                    <a:p>
                      <a:pPr algn="r" fontAlgn="t"/>
                      <a:r>
                        <a:rPr lang="en-GB" sz="900" b="0" i="0" u="none" strike="noStrike">
                          <a:solidFill>
                            <a:srgbClr val="000000"/>
                          </a:solidFill>
                          <a:effectLst/>
                          <a:latin typeface="Times New Roman"/>
                        </a:rPr>
                        <a:t>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SAMIR (Facility 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430">
                <a:tc>
                  <a:txBody>
                    <a:bodyPr/>
                    <a:lstStyle/>
                    <a:p>
                      <a:pPr algn="r" fontAlgn="t"/>
                      <a:r>
                        <a:rPr lang="en-GB" sz="900" b="0" i="0" u="none" strike="noStrike">
                          <a:solidFill>
                            <a:srgbClr val="000000"/>
                          </a:solidFill>
                          <a:effectLst/>
                          <a:latin typeface="Times New Roman"/>
                        </a:rPr>
                        <a:t>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Univers Acier (UA)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Dimagaz SA (Dimagaz)</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860">
                <a:tc>
                  <a:txBody>
                    <a:bodyPr/>
                    <a:lstStyle/>
                    <a:p>
                      <a:pPr algn="r" fontAlgn="t"/>
                      <a:r>
                        <a:rPr lang="en-GB" sz="900" b="0" i="0" u="none" strike="noStrike">
                          <a:solidFill>
                            <a:srgbClr val="000000"/>
                          </a:solidFill>
                          <a:effectLst/>
                          <a:latin typeface="Times New Roman"/>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Times New Roman"/>
                        </a:rPr>
                        <a:t>ITFC Scheme - Societe Anonyme Marocaine de l'Industrie et du Raffinage (SAMIR)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$ 47,000,000.00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OCP S.A. (OCP)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$ 24,000,000.00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Morocco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OCP S.A. (OCP)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$ 24,000,000.00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Kenana Sugar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AGRICULTURE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SUDATEL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COMMUNICATIONS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$ 7,600,000.00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Sudanese Mobile Telephone Company (MOBITEL)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COMMUNICATIONS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$ 11,429,485.79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752">
                <a:tc>
                  <a:txBody>
                    <a:bodyPr/>
                    <a:lstStyle/>
                    <a:p>
                      <a:pPr algn="r" fontAlgn="t"/>
                      <a:r>
                        <a:rPr lang="en-GB" sz="900" b="0" i="0" u="none" strike="noStrike">
                          <a:solidFill>
                            <a:srgbClr val="000000"/>
                          </a:solidFill>
                          <a:effectLst/>
                          <a:latin typeface="Times New Roman"/>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 Africa (BBA)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5" name="BEx3RTMHAR35NUAAK49TV6NU7EPA" descr="QFXLG4ZCXTRQSJYFCKJ58G9N8" hidden="1"/>
          <p:cNvPicPr>
            <a:picLocks noChangeAspect="1" noChangeArrowheads="1"/>
          </p:cNvPicPr>
          <p:nvPr/>
        </p:nvPicPr>
        <p:blipFill>
          <a:blip r:embed="rId2" cstate="print"/>
          <a:srcRect/>
          <a:stretch>
            <a:fillRect/>
          </a:stretch>
        </p:blipFill>
        <p:spPr bwMode="auto">
          <a:xfrm>
            <a:off x="17208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6" name="BExSDIVCE09QKG3CT52PHCS6ZJ09" descr="9F076L7EQCF2COMMGCQG6BQGU" hidden="1"/>
          <p:cNvPicPr>
            <a:picLocks noChangeAspect="1" noChangeArrowheads="1"/>
          </p:cNvPicPr>
          <p:nvPr/>
        </p:nvPicPr>
        <p:blipFill>
          <a:blip r:embed="rId2" cstate="print"/>
          <a:srcRect/>
          <a:stretch>
            <a:fillRect/>
          </a:stretch>
        </p:blipFill>
        <p:spPr bwMode="auto">
          <a:xfrm>
            <a:off x="17208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7" name="BExW253QPOZK9KW8BJC3LBXGCG2N" descr="Y5HX37BEUWSN1NEFJKZJXI3SX" hidden="1"/>
          <p:cNvPicPr>
            <a:picLocks noChangeAspect="1" noChangeArrowheads="1"/>
          </p:cNvPicPr>
          <p:nvPr/>
        </p:nvPicPr>
        <p:blipFill>
          <a:blip r:embed="rId2" cstate="print"/>
          <a:srcRect/>
          <a:stretch>
            <a:fillRect/>
          </a:stretch>
        </p:blipFill>
        <p:spPr bwMode="auto">
          <a:xfrm>
            <a:off x="173990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8" name="BEx973S463FCQVJ7QDFBUIU0WJ3F" descr="ZQTVYL8DCSADVT0QMRXFLU0TR" hidden="1"/>
          <p:cNvPicPr>
            <a:picLocks noChangeAspect="1" noChangeArrowheads="1"/>
          </p:cNvPicPr>
          <p:nvPr/>
        </p:nvPicPr>
        <p:blipFill>
          <a:blip r:embed="rId2" cstate="print"/>
          <a:srcRect/>
          <a:stretch>
            <a:fillRect/>
          </a:stretch>
        </p:blipFill>
        <p:spPr bwMode="auto">
          <a:xfrm>
            <a:off x="1758950"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9" name="BEx5FXJGJOT93D0J2IRJ3985IUMI" hidden="1"/>
          <p:cNvPicPr>
            <a:picLocks noChangeAspect="1" noChangeArrowheads="1"/>
          </p:cNvPicPr>
          <p:nvPr/>
        </p:nvPicPr>
        <p:blipFill>
          <a:blip r:embed="rId3" cstate="print"/>
          <a:srcRect/>
          <a:stretch>
            <a:fillRect/>
          </a:stretch>
        </p:blipFill>
        <p:spPr bwMode="auto">
          <a:xfrm>
            <a:off x="17589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0" name="BEx5F64BJ6DCM4EJH81D5ZFNPZ0V" descr="7DJ9FILZD2YPS6X1JBP9E76TU" hidden="1"/>
          <p:cNvPicPr>
            <a:picLocks noChangeAspect="1" noChangeArrowheads="1"/>
          </p:cNvPicPr>
          <p:nvPr/>
        </p:nvPicPr>
        <p:blipFill>
          <a:blip r:embed="rId3" cstate="print"/>
          <a:srcRect/>
          <a:stretch>
            <a:fillRect/>
          </a:stretch>
        </p:blipFill>
        <p:spPr bwMode="auto">
          <a:xfrm>
            <a:off x="17589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1" name="BExQEXXHA3EEXR44LT6RKCDWM6ZT" hidden="1"/>
          <p:cNvPicPr>
            <a:picLocks noChangeAspect="1" noChangeArrowheads="1"/>
          </p:cNvPicPr>
          <p:nvPr/>
        </p:nvPicPr>
        <p:blipFill>
          <a:blip r:embed="rId3" cstate="print"/>
          <a:srcRect/>
          <a:stretch>
            <a:fillRect/>
          </a:stretch>
        </p:blipFill>
        <p:spPr bwMode="auto">
          <a:xfrm>
            <a:off x="17589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2" name="BEx5OESAY2W8SEGI3TSB65EHJ04B" descr="9CN2Y88X8WYV1HWZG1QILY9BK" hidden="1"/>
          <p:cNvPicPr>
            <a:picLocks noChangeAspect="1" noChangeArrowheads="1"/>
          </p:cNvPicPr>
          <p:nvPr/>
        </p:nvPicPr>
        <p:blipFill>
          <a:blip r:embed="rId3" cstate="print"/>
          <a:srcRect/>
          <a:stretch>
            <a:fillRect/>
          </a:stretch>
        </p:blipFill>
        <p:spPr bwMode="auto">
          <a:xfrm>
            <a:off x="1758950"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3" name="BExGMWEQ2BYRY9BAO5T1X850MJN1" descr="AZ9ST0XDIOP50HSUFO5V31BR0" hidden="1"/>
          <p:cNvPicPr>
            <a:picLocks noChangeAspect="1" noChangeArrowheads="1"/>
          </p:cNvPicPr>
          <p:nvPr/>
        </p:nvPicPr>
        <p:blipFill>
          <a:blip r:embed="rId3" cstate="print"/>
          <a:srcRect/>
          <a:stretch>
            <a:fillRect/>
          </a:stretch>
        </p:blipFill>
        <p:spPr bwMode="auto">
          <a:xfrm>
            <a:off x="17589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4" name="BEx1X6AMHV6ZK3UJB2BXIJTJHYJU" descr="OALR4L95ELQLZ1Y1LETHM1CS9" hidden="1"/>
          <p:cNvPicPr>
            <a:picLocks noChangeAspect="1" noChangeArrowheads="1"/>
          </p:cNvPicPr>
          <p:nvPr/>
        </p:nvPicPr>
        <p:blipFill>
          <a:blip r:embed="rId2" cstate="print"/>
          <a:srcRect/>
          <a:stretch>
            <a:fillRect/>
          </a:stretch>
        </p:blipFill>
        <p:spPr bwMode="auto">
          <a:xfrm>
            <a:off x="1797050"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5" name="BExZXVFJ4DY4I24AARDT4AMP6EN1" descr="TXSMH2MTH86CYKA26740RQPUC" hidden="1"/>
          <p:cNvPicPr>
            <a:picLocks noChangeAspect="1" noChangeArrowheads="1"/>
          </p:cNvPicPr>
          <p:nvPr/>
        </p:nvPicPr>
        <p:blipFill>
          <a:blip r:embed="rId3" cstate="print"/>
          <a:srcRect/>
          <a:stretch>
            <a:fillRect/>
          </a:stretch>
        </p:blipFill>
        <p:spPr bwMode="auto">
          <a:xfrm>
            <a:off x="1758950" y="620077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6" name="BExOCUIOFQWUGTBU5ESTW3EYEP5C" descr="9BNF49V0R6VVYPHEVMJ3ABDQZ" hidden="1"/>
          <p:cNvPicPr>
            <a:picLocks noChangeAspect="1" noChangeArrowheads="1"/>
          </p:cNvPicPr>
          <p:nvPr/>
        </p:nvPicPr>
        <p:blipFill>
          <a:blip r:embed="rId3" cstate="print"/>
          <a:srcRect/>
          <a:stretch>
            <a:fillRect/>
          </a:stretch>
        </p:blipFill>
        <p:spPr bwMode="auto">
          <a:xfrm>
            <a:off x="1758950" y="23812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47" name="BExU65O9OE4B4MQ2A3OYH13M8BZJ" descr="3INNIMMPDBB0JF37L81M6ID21" hidden="1"/>
          <p:cNvPicPr>
            <a:picLocks noChangeAspect="1" noChangeArrowheads="1"/>
          </p:cNvPicPr>
          <p:nvPr/>
        </p:nvPicPr>
        <p:blipFill>
          <a:blip r:embed="rId3" cstate="print"/>
          <a:srcRect/>
          <a:stretch>
            <a:fillRect/>
          </a:stretch>
        </p:blipFill>
        <p:spPr bwMode="auto">
          <a:xfrm>
            <a:off x="1758950" y="2952750"/>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71715419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4008" y="6488668"/>
            <a:ext cx="354584" cy="276999"/>
          </a:xfrm>
          <a:prstGeom prst="rect">
            <a:avLst/>
          </a:prstGeom>
          <a:noFill/>
        </p:spPr>
        <p:txBody>
          <a:bodyPr wrap="none" rtlCol="0">
            <a:spAutoFit/>
          </a:bodyPr>
          <a:lstStyle/>
          <a:p>
            <a:fld id="{C023B574-244D-42FD-9937-005CA3655063}" type="slidenum">
              <a:rPr lang="en-GB" sz="1200">
                <a:solidFill>
                  <a:schemeClr val="bg1"/>
                </a:solidFill>
              </a:rPr>
              <a:t>18</a:t>
            </a:fld>
            <a:endParaRPr lang="en-GB" sz="1200" dirty="0">
              <a:solidFill>
                <a:schemeClr val="bg1"/>
              </a:solidFill>
            </a:endParaRPr>
          </a:p>
        </p:txBody>
      </p:sp>
      <p:sp>
        <p:nvSpPr>
          <p:cNvPr id="6" name="TextBox 5"/>
          <p:cNvSpPr txBox="1"/>
          <p:nvPr/>
        </p:nvSpPr>
        <p:spPr>
          <a:xfrm>
            <a:off x="2699792" y="1340768"/>
            <a:ext cx="4824536" cy="369332"/>
          </a:xfrm>
          <a:prstGeom prst="rect">
            <a:avLst/>
          </a:prstGeom>
          <a:noFill/>
        </p:spPr>
        <p:txBody>
          <a:bodyPr wrap="square" rtlCol="0">
            <a:spAutoFit/>
          </a:bodyPr>
          <a:lstStyle/>
          <a:p>
            <a:r>
              <a:rPr lang="sv-SE" b="1" dirty="0">
                <a:latin typeface="Times New Roman" panose="02020603050405020304" pitchFamily="18" charset="0"/>
                <a:cs typeface="Times New Roman" panose="02020603050405020304" pitchFamily="18" charset="0"/>
              </a:rPr>
              <a:t>PSTFOD Operations in </a:t>
            </a:r>
            <a:r>
              <a:rPr lang="sv-SE" b="1" dirty="0" smtClean="0">
                <a:latin typeface="Times New Roman" panose="02020603050405020304" pitchFamily="18" charset="0"/>
                <a:cs typeface="Times New Roman" panose="02020603050405020304" pitchFamily="18" charset="0"/>
              </a:rPr>
              <a:t>the Arab World (3)</a:t>
            </a:r>
            <a:endParaRPr lang="sv-SE" b="1" dirty="0">
              <a:latin typeface="Times New Roman" panose="02020603050405020304" pitchFamily="18" charset="0"/>
              <a:cs typeface="Times New Roman" panose="02020603050405020304" pitchFamily="18" charset="0"/>
            </a:endParaRPr>
          </a:p>
        </p:txBody>
      </p:sp>
      <p:pic>
        <p:nvPicPr>
          <p:cNvPr id="8" name="BEx3RTMHAR35NUAAK49TV6NU7EPA" descr="QFXLG4ZCXTRQSJYFCKJ58G9N8" hidden="1"/>
          <p:cNvPicPr>
            <a:picLocks noChangeAspect="1" noChangeArrowheads="1"/>
          </p:cNvPicPr>
          <p:nvPr/>
        </p:nvPicPr>
        <p:blipFill>
          <a:blip r:embed="rId2" cstate="print"/>
          <a:srcRect/>
          <a:stretch>
            <a:fillRect/>
          </a:stretch>
        </p:blipFill>
        <p:spPr bwMode="auto">
          <a:xfrm>
            <a:off x="15716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9" name="BExSDIVCE09QKG3CT52PHCS6ZJ09" descr="9F076L7EQCF2COMMGCQG6BQGU" hidden="1"/>
          <p:cNvPicPr>
            <a:picLocks noChangeAspect="1" noChangeArrowheads="1"/>
          </p:cNvPicPr>
          <p:nvPr/>
        </p:nvPicPr>
        <p:blipFill>
          <a:blip r:embed="rId2" cstate="print"/>
          <a:srcRect/>
          <a:stretch>
            <a:fillRect/>
          </a:stretch>
        </p:blipFill>
        <p:spPr bwMode="auto">
          <a:xfrm>
            <a:off x="15716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0" name="BExW253QPOZK9KW8BJC3LBXGCG2N" descr="Y5HX37BEUWSN1NEFJKZJXI3SX" hidden="1"/>
          <p:cNvPicPr>
            <a:picLocks noChangeAspect="1" noChangeArrowheads="1"/>
          </p:cNvPicPr>
          <p:nvPr/>
        </p:nvPicPr>
        <p:blipFill>
          <a:blip r:embed="rId2" cstate="print"/>
          <a:srcRect/>
          <a:stretch>
            <a:fillRect/>
          </a:stretch>
        </p:blipFill>
        <p:spPr bwMode="auto">
          <a:xfrm>
            <a:off x="159067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1" name="BEx973S463FCQVJ7QDFBUIU0WJ3F" descr="ZQTVYL8DCSADVT0QMRXFLU0TR" hidden="1"/>
          <p:cNvPicPr>
            <a:picLocks noChangeAspect="1" noChangeArrowheads="1"/>
          </p:cNvPicPr>
          <p:nvPr/>
        </p:nvPicPr>
        <p:blipFill>
          <a:blip r:embed="rId2"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2" name="BEx5FXJGJOT93D0J2IRJ3985IUMI"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3" name="BEx5F64BJ6DCM4EJH81D5ZFNPZ0V" descr="7DJ9FILZD2YPS6X1JBP9E76TU"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4" name="BExQEXXHA3EEXR44LT6RKCDWM6ZT"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5" name="BEx5OESAY2W8SEGI3TSB65EHJ04B" descr="9CN2Y88X8WYV1HWZG1QILY9BK"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6" name="BExGMWEQ2BYRY9BAO5T1X850MJN1" descr="AZ9ST0XDIOP50HSUFO5V31BR0"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7" name="BEx1X6AMHV6ZK3UJB2BXIJTJHYJU" descr="OALR4L95ELQLZ1Y1LETHM1CS9" hidden="1"/>
          <p:cNvPicPr>
            <a:picLocks noChangeAspect="1" noChangeArrowheads="1"/>
          </p:cNvPicPr>
          <p:nvPr/>
        </p:nvPicPr>
        <p:blipFill>
          <a:blip r:embed="rId2" cstate="print"/>
          <a:srcRect/>
          <a:stretch>
            <a:fillRect/>
          </a:stretch>
        </p:blipFill>
        <p:spPr bwMode="auto">
          <a:xfrm>
            <a:off x="16478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8" name="BExZXVFJ4DY4I24AARDT4AMP6EN1" descr="TXSMH2MTH86CYKA26740RQPUC"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19" name="BExOCUIOFQWUGTBU5ESTW3EYEP5C" descr="9BNF49V0R6VVYPHEVMJ3ABDQZ"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0" name="BExU65O9OE4B4MQ2A3OYH13M8BZJ" descr="3INNIMMPDBB0JF37L81M6ID21" hidden="1"/>
          <p:cNvPicPr>
            <a:picLocks noChangeAspect="1" noChangeArrowheads="1"/>
          </p:cNvPicPr>
          <p:nvPr/>
        </p:nvPicPr>
        <p:blipFill>
          <a:blip r:embed="rId3" cstate="print"/>
          <a:srcRect/>
          <a:stretch>
            <a:fillRect/>
          </a:stretch>
        </p:blipFill>
        <p:spPr bwMode="auto">
          <a:xfrm>
            <a:off x="1609725" y="3032125"/>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graphicFrame>
        <p:nvGraphicFramePr>
          <p:cNvPr id="21" name="Table 20"/>
          <p:cNvGraphicFramePr>
            <a:graphicFrameLocks noGrp="1"/>
          </p:cNvGraphicFramePr>
          <p:nvPr>
            <p:extLst>
              <p:ext uri="{D42A27DB-BD31-4B8C-83A1-F6EECF244321}">
                <p14:modId xmlns:p14="http://schemas.microsoft.com/office/powerpoint/2010/main" val="2712998284"/>
              </p:ext>
            </p:extLst>
          </p:nvPr>
        </p:nvGraphicFramePr>
        <p:xfrm>
          <a:off x="457200" y="2404481"/>
          <a:ext cx="8280400" cy="3188863"/>
        </p:xfrm>
        <a:graphic>
          <a:graphicData uri="http://schemas.openxmlformats.org/drawingml/2006/table">
            <a:tbl>
              <a:tblPr/>
              <a:tblGrid>
                <a:gridCol w="324523"/>
                <a:gridCol w="567914"/>
                <a:gridCol w="3491155"/>
                <a:gridCol w="2626606"/>
                <a:gridCol w="1270202"/>
              </a:tblGrid>
              <a:tr h="258762">
                <a:tc>
                  <a:txBody>
                    <a:bodyPr/>
                    <a:lstStyle/>
                    <a:p>
                      <a:pPr algn="ctr" fontAlgn="ctr"/>
                      <a:r>
                        <a:rPr lang="en-GB" sz="1000" b="1" i="0" u="none" strike="noStrike" dirty="0">
                          <a:solidFill>
                            <a:schemeClr val="bg1"/>
                          </a:solidFill>
                          <a:effectLst/>
                          <a:latin typeface="Times New Roman"/>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000" b="1" i="0" u="none" strike="noStrike" dirty="0">
                          <a:solidFill>
                            <a:schemeClr val="bg1"/>
                          </a:solidFill>
                          <a:effectLst/>
                          <a:latin typeface="Times New Roman"/>
                        </a:rPr>
                        <a:t>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GB" sz="1000" b="1" i="0" u="none" strike="noStrike" dirty="0">
                          <a:solidFill>
                            <a:schemeClr val="bg1"/>
                          </a:solidFill>
                          <a:effectLst/>
                          <a:latin typeface="Times New Roman"/>
                        </a:rPr>
                        <a:t>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GB" sz="1000" b="1" i="0" u="none" strike="noStrike" dirty="0">
                          <a:solidFill>
                            <a:schemeClr val="bg1"/>
                          </a:solidFill>
                          <a:effectLst/>
                          <a:latin typeface="Times New Roman"/>
                        </a:rPr>
                        <a:t>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000" b="1" i="0" u="none" strike="noStrike" dirty="0">
                          <a:solidFill>
                            <a:schemeClr val="bg1"/>
                          </a:solidFill>
                          <a:effectLst/>
                          <a:latin typeface="Times New Roman"/>
                        </a:rPr>
                        <a:t>Approved Amount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52213">
                <a:tc>
                  <a:txBody>
                    <a:bodyPr/>
                    <a:lstStyle/>
                    <a:p>
                      <a:pPr algn="r" fontAlgn="t"/>
                      <a:r>
                        <a:rPr lang="en-GB" sz="900" b="0" i="0" u="none" strike="noStrike">
                          <a:solidFill>
                            <a:srgbClr val="000000"/>
                          </a:solidFill>
                          <a:effectLst/>
                          <a:latin typeface="Times New Roman"/>
                        </a:rPr>
                        <a:t>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 Africa (BBA)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The Arab Leasing &amp; Investment Co. (TALICO)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$ 3,000,000.00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Kenana Sugar Company Limited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Sudan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 Africa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Syria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Clay Industries Company S. 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Syria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 Syria (BBS)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$ 3,000,000.00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Syria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Byblos Bank Syria (BBS)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$ 6,600,000.00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Tunisie Leasing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BANKING AND FINANCIAL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$ 4,571,794.31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Orascom Telecom Tunisie S.A.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COMMUNICATIONS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$ 11,429,485.79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TAV Tunisie (Enfidha and Monastir Airport Projects)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TRANSPORT AND STORAGE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$ 22,184,376.91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Tunisian Indian Fertilizer S.A. (TIFERT)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$ 30,000,000.00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The Government of Tunisia (GoT)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Times New Roman"/>
                        </a:rPr>
                        <a:t>ITFC Scheme - Société Tunisienne des Industries de Raffinage (STIR)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The Tunisian Company of Electricity and Gas (STEG)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ITFC Scheme - The Tunisian Company of Electricity and Gas (STEG)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Tunisia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Times New Roman"/>
                        </a:rPr>
                        <a:t>ITFC Scheme - Société Tunisienne des Industries de Raffinage (STIR)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MINERAL RESOURCES AND MINING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$ 25,000,000.00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Yemen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Radfan for Manufacturing Ceramics and Porcelain Company (RMCPC)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$ 5,000,000.00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13">
                <a:tc>
                  <a:txBody>
                    <a:bodyPr/>
                    <a:lstStyle/>
                    <a:p>
                      <a:pPr algn="r" fontAlgn="t"/>
                      <a:r>
                        <a:rPr lang="en-GB" sz="900" b="0" i="0" u="none" strike="noStrike">
                          <a:solidFill>
                            <a:srgbClr val="000000"/>
                          </a:solidFill>
                          <a:effectLst/>
                          <a:latin typeface="Times New Roman"/>
                        </a:rPr>
                        <a:t>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Yemen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900" b="0" i="0" u="none" strike="noStrike">
                          <a:solidFill>
                            <a:srgbClr val="000000"/>
                          </a:solidFill>
                          <a:effectLst/>
                          <a:latin typeface="Times New Roman"/>
                        </a:rPr>
                        <a:t>Mukalla Iron &amp; Steel Company (MISC)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a:solidFill>
                            <a:srgbClr val="000000"/>
                          </a:solidFill>
                          <a:effectLst/>
                          <a:latin typeface="Times New Roman"/>
                        </a:rPr>
                        <a:t>INDUSTRY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Times New Roman"/>
                        </a:rPr>
                        <a:t>$ 16,000,000.00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67">
                <a:tc gridSpan="2">
                  <a:txBody>
                    <a:bodyPr/>
                    <a:lstStyle/>
                    <a:p>
                      <a:pPr algn="ctr" fontAlgn="b"/>
                      <a:r>
                        <a:rPr lang="en-GB" sz="1100" b="1" i="0" u="none" strike="noStrike">
                          <a:solidFill>
                            <a:srgbClr val="000000"/>
                          </a:solidFill>
                          <a:effectLst/>
                          <a:latin typeface="Times New Roman"/>
                        </a:rPr>
                        <a:t>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100" b="1"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Times New Roman"/>
                        </a:rPr>
                        <a:t>$ 1,268,480,698.36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2" name="BEx3RTMHAR35NUAAK49TV6NU7EPA" descr="QFXLG4ZCXTRQSJYFCKJ58G9N8" hidden="1"/>
          <p:cNvPicPr>
            <a:picLocks noChangeAspect="1" noChangeArrowheads="1"/>
          </p:cNvPicPr>
          <p:nvPr/>
        </p:nvPicPr>
        <p:blipFill>
          <a:blip r:embed="rId2" cstate="print"/>
          <a:srcRect/>
          <a:stretch>
            <a:fillRect/>
          </a:stretch>
        </p:blipFill>
        <p:spPr bwMode="auto">
          <a:xfrm>
            <a:off x="15716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3" name="BExSDIVCE09QKG3CT52PHCS6ZJ09" descr="9F076L7EQCF2COMMGCQG6BQGU" hidden="1"/>
          <p:cNvPicPr>
            <a:picLocks noChangeAspect="1" noChangeArrowheads="1"/>
          </p:cNvPicPr>
          <p:nvPr/>
        </p:nvPicPr>
        <p:blipFill>
          <a:blip r:embed="rId2" cstate="print"/>
          <a:srcRect/>
          <a:stretch>
            <a:fillRect/>
          </a:stretch>
        </p:blipFill>
        <p:spPr bwMode="auto">
          <a:xfrm>
            <a:off x="15716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4" name="BExW253QPOZK9KW8BJC3LBXGCG2N" descr="Y5HX37BEUWSN1NEFJKZJXI3SX" hidden="1"/>
          <p:cNvPicPr>
            <a:picLocks noChangeAspect="1" noChangeArrowheads="1"/>
          </p:cNvPicPr>
          <p:nvPr/>
        </p:nvPicPr>
        <p:blipFill>
          <a:blip r:embed="rId2" cstate="print"/>
          <a:srcRect/>
          <a:stretch>
            <a:fillRect/>
          </a:stretch>
        </p:blipFill>
        <p:spPr bwMode="auto">
          <a:xfrm>
            <a:off x="159067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5" name="BEx973S463FCQVJ7QDFBUIU0WJ3F" descr="ZQTVYL8DCSADVT0QMRXFLU0TR" hidden="1"/>
          <p:cNvPicPr>
            <a:picLocks noChangeAspect="1" noChangeArrowheads="1"/>
          </p:cNvPicPr>
          <p:nvPr/>
        </p:nvPicPr>
        <p:blipFill>
          <a:blip r:embed="rId2"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6" name="BEx5FXJGJOT93D0J2IRJ3985IUMI"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7" name="BEx5F64BJ6DCM4EJH81D5ZFNPZ0V" descr="7DJ9FILZD2YPS6X1JBP9E76TU"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8" name="BExQEXXHA3EEXR44LT6RKCDWM6ZT"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29" name="BEx5OESAY2W8SEGI3TSB65EHJ04B" descr="9CN2Y88X8WYV1HWZG1QILY9BK"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0" name="BExGMWEQ2BYRY9BAO5T1X850MJN1" descr="AZ9ST0XDIOP50HSUFO5V31BR0"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1" name="BEx1X6AMHV6ZK3UJB2BXIJTJHYJU" descr="OALR4L95ELQLZ1Y1LETHM1CS9" hidden="1"/>
          <p:cNvPicPr>
            <a:picLocks noChangeAspect="1" noChangeArrowheads="1"/>
          </p:cNvPicPr>
          <p:nvPr/>
        </p:nvPicPr>
        <p:blipFill>
          <a:blip r:embed="rId2" cstate="print"/>
          <a:srcRect/>
          <a:stretch>
            <a:fillRect/>
          </a:stretch>
        </p:blipFill>
        <p:spPr bwMode="auto">
          <a:xfrm>
            <a:off x="16478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2" name="BExZXVFJ4DY4I24AARDT4AMP6EN1" descr="TXSMH2MTH86CYKA26740RQPUC"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3" name="BExOCUIOFQWUGTBU5ESTW3EYEP5C" descr="9BNF49V0R6VVYPHEVMJ3ABDQZ"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pic>
        <p:nvPicPr>
          <p:cNvPr id="34" name="BExU65O9OE4B4MQ2A3OYH13M8BZJ" descr="3INNIMMPDBB0JF37L81M6ID21" hidden="1"/>
          <p:cNvPicPr>
            <a:picLocks noChangeAspect="1" noChangeArrowheads="1"/>
          </p:cNvPicPr>
          <p:nvPr/>
        </p:nvPicPr>
        <p:blipFill>
          <a:blip r:embed="rId3" cstate="print"/>
          <a:srcRect/>
          <a:stretch>
            <a:fillRect/>
          </a:stretch>
        </p:blipFill>
        <p:spPr bwMode="auto">
          <a:xfrm>
            <a:off x="1609725" y="2728913"/>
            <a:ext cx="123825" cy="123825"/>
          </a:xfrm>
          <a:prstGeom prst="rect">
            <a:avLst/>
          </a:prstGeom>
          <a:noFill/>
          <a:ln w="9525" cap="flat" cmpd="sng" algn="ctr">
            <a:noFill/>
            <a:prstDash val="solid"/>
            <a:miter lim="800000"/>
            <a:headEnd type="none" w="med" len="med"/>
            <a:tailEnd type="none" w="med" len="med"/>
          </a:ln>
          <a:effectLst/>
        </p:spPr>
        <p:style>
          <a:lnRef idx="2">
            <a:schemeClr val="accent1"/>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58363474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0032" y="692696"/>
            <a:ext cx="3816424" cy="400110"/>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PS &amp; TF Strategic Partners</a:t>
            </a:r>
            <a:endParaRPr lang="en-GB" sz="2000" b="1" dirty="0">
              <a:solidFill>
                <a:schemeClr val="bg1"/>
              </a:solidFill>
              <a:latin typeface="Calibri" panose="020F0502020204030204" pitchFamily="34" charset="0"/>
            </a:endParaRPr>
          </a:p>
        </p:txBody>
      </p:sp>
      <p:graphicFrame>
        <p:nvGraphicFramePr>
          <p:cNvPr id="8" name="Diagram 7"/>
          <p:cNvGraphicFramePr/>
          <p:nvPr>
            <p:extLst>
              <p:ext uri="{D42A27DB-BD31-4B8C-83A1-F6EECF244321}">
                <p14:modId xmlns:p14="http://schemas.microsoft.com/office/powerpoint/2010/main" val="1685222475"/>
              </p:ext>
            </p:extLst>
          </p:nvPr>
        </p:nvGraphicFramePr>
        <p:xfrm>
          <a:off x="251520" y="2204864"/>
          <a:ext cx="391209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2339752" y="2420888"/>
            <a:ext cx="1656184" cy="122413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endParaRPr lang="en-GB" sz="1400" b="1" cap="all" dirty="0" smtClean="0">
              <a:solidFill>
                <a:schemeClr val="tx2"/>
              </a:solidFill>
            </a:endParaRPr>
          </a:p>
          <a:p>
            <a:pPr lvl="0" algn="ctr"/>
            <a:r>
              <a:rPr lang="en-GB" sz="1400" b="1" cap="all" dirty="0" smtClean="0">
                <a:solidFill>
                  <a:schemeClr val="tx2"/>
                </a:solidFill>
              </a:rPr>
              <a:t>Bilateral</a:t>
            </a:r>
            <a:endParaRPr lang="en-GB" sz="1400" b="1" cap="all" dirty="0">
              <a:solidFill>
                <a:schemeClr val="tx2"/>
              </a:solidFill>
            </a:endParaRPr>
          </a:p>
          <a:p>
            <a:pPr lvl="0" algn="ctr"/>
            <a:r>
              <a:rPr lang="en-GB" sz="1400" b="1" dirty="0">
                <a:solidFill>
                  <a:schemeClr val="tx2"/>
                </a:solidFill>
              </a:rPr>
              <a:t>DFIs</a:t>
            </a:r>
            <a:endParaRPr lang="en-GB" sz="1400" b="1" cap="all" dirty="0">
              <a:solidFill>
                <a:schemeClr val="tx2"/>
              </a:solidFill>
            </a:endParaRPr>
          </a:p>
          <a:p>
            <a:pPr algn="ctr"/>
            <a:endParaRPr lang="en-GB" dirty="0"/>
          </a:p>
        </p:txBody>
      </p:sp>
      <p:sp>
        <p:nvSpPr>
          <p:cNvPr id="10" name="Rounded Rectangle 9"/>
          <p:cNvSpPr/>
          <p:nvPr/>
        </p:nvSpPr>
        <p:spPr>
          <a:xfrm>
            <a:off x="395536" y="4005064"/>
            <a:ext cx="1728192" cy="129614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ounded Rectangle 10"/>
          <p:cNvSpPr/>
          <p:nvPr/>
        </p:nvSpPr>
        <p:spPr>
          <a:xfrm>
            <a:off x="2339752" y="3959957"/>
            <a:ext cx="1656184" cy="1296144"/>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b="1" cap="all" dirty="0">
                <a:solidFill>
                  <a:schemeClr val="tx2"/>
                </a:solidFill>
              </a:rPr>
              <a:t>Commercial Banks</a:t>
            </a:r>
          </a:p>
        </p:txBody>
      </p:sp>
      <p:sp>
        <p:nvSpPr>
          <p:cNvPr id="12" name="Rectangle 11"/>
          <p:cNvSpPr/>
          <p:nvPr/>
        </p:nvSpPr>
        <p:spPr>
          <a:xfrm>
            <a:off x="395536" y="4238697"/>
            <a:ext cx="1709936" cy="738664"/>
          </a:xfrm>
          <a:prstGeom prst="rect">
            <a:avLst/>
          </a:prstGeom>
        </p:spPr>
        <p:txBody>
          <a:bodyPr wrap="square">
            <a:spAutoFit/>
          </a:bodyPr>
          <a:lstStyle/>
          <a:p>
            <a:pPr lvl="0" algn="ctr"/>
            <a:r>
              <a:rPr lang="en-GB" sz="1400" b="1" cap="all" dirty="0">
                <a:solidFill>
                  <a:schemeClr val="tx2"/>
                </a:solidFill>
              </a:rPr>
              <a:t>REGIONAL</a:t>
            </a:r>
          </a:p>
          <a:p>
            <a:pPr lvl="0" algn="ctr"/>
            <a:r>
              <a:rPr lang="en-GB" sz="1400" b="1" cap="all" dirty="0">
                <a:solidFill>
                  <a:schemeClr val="tx2"/>
                </a:solidFill>
              </a:rPr>
              <a:t>DEVELOPMENT</a:t>
            </a:r>
          </a:p>
          <a:p>
            <a:pPr lvl="0" algn="ctr"/>
            <a:r>
              <a:rPr lang="en-GB" sz="1400" b="1" cap="all" dirty="0">
                <a:solidFill>
                  <a:schemeClr val="tx2"/>
                </a:solidFill>
              </a:rPr>
              <a:t>BANKS</a:t>
            </a:r>
          </a:p>
        </p:txBody>
      </p:sp>
      <p:grpSp>
        <p:nvGrpSpPr>
          <p:cNvPr id="13" name="Group 12"/>
          <p:cNvGrpSpPr/>
          <p:nvPr/>
        </p:nvGrpSpPr>
        <p:grpSpPr>
          <a:xfrm>
            <a:off x="4748698" y="2218848"/>
            <a:ext cx="4009182" cy="3268146"/>
            <a:chOff x="355739" y="1350997"/>
            <a:chExt cx="8627872" cy="4599885"/>
          </a:xfrm>
        </p:grpSpPr>
        <p:pic>
          <p:nvPicPr>
            <p:cNvPr id="14" name="Picture 9" descr="IFC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986" y="1372239"/>
              <a:ext cx="2700000" cy="84856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l="70377" b="65321"/>
            <a:stretch>
              <a:fillRect/>
            </a:stretch>
          </p:blipFill>
          <p:spPr bwMode="auto">
            <a:xfrm>
              <a:off x="4437462" y="1371600"/>
              <a:ext cx="2114160" cy="79263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 of FM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25" y="1371600"/>
              <a:ext cx="1209675" cy="8953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ICD Log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r="88077"/>
            <a:stretch>
              <a:fillRect/>
            </a:stretch>
          </p:blipFill>
          <p:spPr bwMode="auto">
            <a:xfrm>
              <a:off x="365125" y="2590800"/>
              <a:ext cx="996950" cy="1085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Inter-American Development Bank">
              <a:hlinkClick r:id="rId12" tooltip="Home"/>
            </p:cNvPr>
            <p:cNvPicPr>
              <a:picLocks noChangeAspect="1" noChangeArrowheads="1"/>
            </p:cNvPicPr>
            <p:nvPr/>
          </p:nvPicPr>
          <p:blipFill>
            <a:blip r:embed="rId13">
              <a:extLst>
                <a:ext uri="{28A0092B-C50C-407E-A947-70E740481C1C}">
                  <a14:useLocalDpi xmlns:a14="http://schemas.microsoft.com/office/drawing/2010/main" val="0"/>
                </a:ext>
              </a:extLst>
            </a:blip>
            <a:srcRect r="63605"/>
            <a:stretch>
              <a:fillRect/>
            </a:stretch>
          </p:blipFill>
          <p:spPr bwMode="auto">
            <a:xfrm>
              <a:off x="6670989" y="1350997"/>
              <a:ext cx="2054959" cy="7707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http://www.afdb.org/fileadmin/assets/afdb/img/logo_print.gif">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0805" y="2588132"/>
              <a:ext cx="2024063" cy="10769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a:blip r:embed="rId8">
              <a:extLst>
                <a:ext uri="{28A0092B-C50C-407E-A947-70E740481C1C}">
                  <a14:useLocalDpi xmlns:a14="http://schemas.microsoft.com/office/drawing/2010/main" val="0"/>
                </a:ext>
              </a:extLst>
            </a:blip>
            <a:srcRect l="52831" t="74118" r="19434"/>
            <a:stretch>
              <a:fillRect/>
            </a:stretch>
          </p:blipFill>
          <p:spPr bwMode="auto">
            <a:xfrm>
              <a:off x="6742061" y="3890017"/>
              <a:ext cx="2241550" cy="7493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QNB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0753" y="3925780"/>
              <a:ext cx="1800225" cy="7858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0" y="2597033"/>
              <a:ext cx="2098989" cy="8895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pic>
          <p:nvPicPr>
            <p:cNvPr id="24" name="Picture 22" descr="http://www.isdb.org/irj/go/km/docs/documents/images/idb-logo.gif">
              <a:hlinkClick r:id="rId16"/>
            </p:cNvPr>
            <p:cNvPicPr>
              <a:picLocks noChangeAspect="1" noChangeArrowheads="1"/>
            </p:cNvPicPr>
            <p:nvPr/>
          </p:nvPicPr>
          <p:blipFill>
            <a:blip r:embed="rId19">
              <a:extLst>
                <a:ext uri="{28A0092B-C50C-407E-A947-70E740481C1C}">
                  <a14:useLocalDpi xmlns:a14="http://schemas.microsoft.com/office/drawing/2010/main" val="0"/>
                </a:ext>
              </a:extLst>
            </a:blip>
            <a:srcRect r="86217"/>
            <a:stretch>
              <a:fillRect/>
            </a:stretch>
          </p:blipFill>
          <p:spPr bwMode="auto">
            <a:xfrm>
              <a:off x="1582501" y="2597032"/>
              <a:ext cx="1136650" cy="11271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http://business.inquirer.net/files/2012/04/ADB-logo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t="9119"/>
            <a:stretch>
              <a:fillRect/>
            </a:stretch>
          </p:blipFill>
          <p:spPr bwMode="auto">
            <a:xfrm>
              <a:off x="2908194" y="2588132"/>
              <a:ext cx="1485900" cy="1085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125" y="3899913"/>
              <a:ext cx="1858962" cy="810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descr="Developpons ensemble l'esprit d'équipe Société généra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5739" y="5020470"/>
              <a:ext cx="2905125" cy="771525"/>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28" name="Picture 6" descr="Standard Chartered Bank">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75178" y="5026955"/>
              <a:ext cx="1371600" cy="771525"/>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29" name="Picture 8" descr="Central American Bank for Economic Integration">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74429" y="5026955"/>
              <a:ext cx="892969" cy="9128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 name="Picture 12" descr="http://afreximbank.com/afrexim/Portals/_default/Skins/NewAfreximPortalSkinHomepage/images/AFREXIMBANK_LOGO.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3536" y="5026955"/>
              <a:ext cx="2938464" cy="9239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19</a:t>
            </a:fld>
            <a:endParaRPr lang="en-GB" sz="1200" dirty="0">
              <a:solidFill>
                <a:schemeClr val="bg1"/>
              </a:solidFill>
            </a:endParaRPr>
          </a:p>
        </p:txBody>
      </p:sp>
      <p:pic>
        <p:nvPicPr>
          <p:cNvPr id="1026"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45385" y="4048191"/>
            <a:ext cx="878943" cy="5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97518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body" idx="1"/>
          </p:nvPr>
        </p:nvSpPr>
        <p:spPr>
          <a:xfrm>
            <a:off x="395536" y="2060848"/>
            <a:ext cx="8399463" cy="3761995"/>
          </a:xfrm>
        </p:spPr>
        <p:txBody>
          <a:bodyPr>
            <a:normAutofit/>
          </a:bodyPr>
          <a:lstStyle/>
          <a:p>
            <a:pPr marL="614363" lvl="1" indent="-342900" algn="just">
              <a:lnSpc>
                <a:spcPct val="120000"/>
              </a:lnSpc>
              <a:buClr>
                <a:srgbClr val="002060"/>
              </a:buClr>
              <a:buFont typeface="Wingdings" pitchFamily="2" charset="2"/>
              <a:buChar char="§"/>
            </a:pPr>
            <a:r>
              <a:rPr lang="en-US" sz="2400" b="1" kern="0" dirty="0" smtClean="0">
                <a:solidFill>
                  <a:srgbClr val="002060"/>
                </a:solidFill>
                <a:latin typeface="Calibri" panose="020F0502020204030204" pitchFamily="34" charset="0"/>
                <a:cs typeface="Arial" charset="0"/>
              </a:rPr>
              <a:t>History </a:t>
            </a:r>
            <a:r>
              <a:rPr lang="en-US" sz="2400" b="1" kern="0" dirty="0">
                <a:solidFill>
                  <a:srgbClr val="002060"/>
                </a:solidFill>
                <a:latin typeface="Calibri" panose="020F0502020204030204" pitchFamily="34" charset="0"/>
                <a:cs typeface="Arial" charset="0"/>
              </a:rPr>
              <a:t>&amp; Key </a:t>
            </a:r>
            <a:r>
              <a:rPr lang="en-US" sz="2400" b="1" kern="0" dirty="0" smtClean="0">
                <a:solidFill>
                  <a:srgbClr val="002060"/>
                </a:solidFill>
                <a:latin typeface="Calibri" panose="020F0502020204030204" pitchFamily="34" charset="0"/>
                <a:cs typeface="Arial" charset="0"/>
              </a:rPr>
              <a:t>Characteristics</a:t>
            </a:r>
          </a:p>
          <a:p>
            <a:pPr marL="271463" lvl="1" algn="just">
              <a:lnSpc>
                <a:spcPct val="120000"/>
              </a:lnSpc>
              <a:buClr>
                <a:srgbClr val="002060"/>
              </a:buClr>
            </a:pPr>
            <a:endParaRPr lang="en-US" sz="2400" b="1" kern="0" dirty="0">
              <a:solidFill>
                <a:srgbClr val="002060"/>
              </a:solidFill>
              <a:latin typeface="Calibri" panose="020F0502020204030204" pitchFamily="34" charset="0"/>
              <a:cs typeface="Arial" charset="0"/>
            </a:endParaRPr>
          </a:p>
          <a:p>
            <a:pPr marL="614363" lvl="1" indent="-342900" algn="just">
              <a:lnSpc>
                <a:spcPct val="120000"/>
              </a:lnSpc>
              <a:buClr>
                <a:srgbClr val="002060"/>
              </a:buClr>
              <a:buFont typeface="Wingdings" pitchFamily="2" charset="2"/>
              <a:buChar char="§"/>
            </a:pPr>
            <a:r>
              <a:rPr lang="en-US" sz="2400" b="1" kern="0" dirty="0" smtClean="0">
                <a:solidFill>
                  <a:srgbClr val="002060"/>
                </a:solidFill>
                <a:latin typeface="Calibri" panose="020F0502020204030204" pitchFamily="34" charset="0"/>
                <a:cs typeface="Arial" charset="0"/>
              </a:rPr>
              <a:t>OFID’s Cumulative Activities</a:t>
            </a:r>
          </a:p>
          <a:p>
            <a:pPr marL="271463" lvl="1" algn="just">
              <a:lnSpc>
                <a:spcPct val="120000"/>
              </a:lnSpc>
              <a:buClr>
                <a:srgbClr val="002060"/>
              </a:buClr>
            </a:pPr>
            <a:r>
              <a:rPr lang="en-US" sz="2400" b="1" kern="0" dirty="0" smtClean="0">
                <a:solidFill>
                  <a:srgbClr val="002060"/>
                </a:solidFill>
                <a:latin typeface="Calibri" panose="020F0502020204030204" pitchFamily="34" charset="0"/>
                <a:cs typeface="Arial" charset="0"/>
              </a:rPr>
              <a:t> </a:t>
            </a:r>
          </a:p>
          <a:p>
            <a:pPr marL="614363" lvl="1" indent="-342900" algn="just">
              <a:lnSpc>
                <a:spcPct val="120000"/>
              </a:lnSpc>
              <a:buClr>
                <a:srgbClr val="002060"/>
              </a:buClr>
              <a:buFont typeface="Wingdings" pitchFamily="2" charset="2"/>
              <a:buChar char="§"/>
            </a:pPr>
            <a:r>
              <a:rPr lang="en-US" sz="2400" b="1" kern="0" dirty="0" smtClean="0">
                <a:solidFill>
                  <a:srgbClr val="002060"/>
                </a:solidFill>
                <a:latin typeface="Calibri" panose="020F0502020204030204" pitchFamily="34" charset="0"/>
                <a:cs typeface="Arial" charset="0"/>
              </a:rPr>
              <a:t>Private Sector &amp; Trade Finance </a:t>
            </a:r>
          </a:p>
          <a:p>
            <a:pPr marL="271463" lvl="1" algn="just">
              <a:lnSpc>
                <a:spcPct val="120000"/>
              </a:lnSpc>
              <a:buClr>
                <a:srgbClr val="002060"/>
              </a:buClr>
            </a:pPr>
            <a:r>
              <a:rPr lang="en-US" sz="2400" b="1" kern="0" dirty="0">
                <a:solidFill>
                  <a:srgbClr val="002060"/>
                </a:solidFill>
                <a:latin typeface="Calibri" panose="020F0502020204030204" pitchFamily="34" charset="0"/>
                <a:cs typeface="Arial" charset="0"/>
              </a:rPr>
              <a:t>	</a:t>
            </a:r>
            <a:r>
              <a:rPr lang="en-US" sz="2400" b="1" kern="0" dirty="0" smtClean="0">
                <a:solidFill>
                  <a:srgbClr val="002060"/>
                </a:solidFill>
                <a:latin typeface="Calibri" panose="020F0502020204030204" pitchFamily="34" charset="0"/>
                <a:cs typeface="Arial" charset="0"/>
              </a:rPr>
              <a:t>	</a:t>
            </a:r>
            <a:endParaRPr lang="en-US" sz="1800" kern="0" dirty="0">
              <a:solidFill>
                <a:srgbClr val="002060"/>
              </a:solidFill>
              <a:latin typeface="Calibri" panose="020F0502020204030204" pitchFamily="34" charset="0"/>
              <a:cs typeface="Arial" charset="0"/>
            </a:endParaRPr>
          </a:p>
          <a:p>
            <a:pPr lvl="2">
              <a:lnSpc>
                <a:spcPct val="120000"/>
              </a:lnSpc>
              <a:buClr>
                <a:schemeClr val="bg1"/>
              </a:buClr>
              <a:buSzTx/>
              <a:buFont typeface="Wingdings" pitchFamily="2" charset="2"/>
              <a:buChar char="s"/>
            </a:pPr>
            <a:endParaRPr lang="en-US" b="1" dirty="0" smtClean="0">
              <a:solidFill>
                <a:srgbClr val="002060"/>
              </a:solidFill>
              <a:latin typeface="Calibri" panose="020F0502020204030204" pitchFamily="34" charset="0"/>
              <a:cs typeface="Arial" charset="0"/>
            </a:endParaRPr>
          </a:p>
          <a:p>
            <a:pPr lvl="2">
              <a:lnSpc>
                <a:spcPct val="120000"/>
              </a:lnSpc>
              <a:buClr>
                <a:schemeClr val="bg1"/>
              </a:buClr>
              <a:buSzTx/>
              <a:buFont typeface="Wingdings" pitchFamily="2" charset="2"/>
              <a:buChar char="s"/>
            </a:pPr>
            <a:endParaRPr lang="en-US" b="1" dirty="0" smtClean="0">
              <a:latin typeface="Calibri" panose="020F0502020204030204" pitchFamily="34" charset="0"/>
              <a:cs typeface="Arial" charset="0"/>
            </a:endParaRPr>
          </a:p>
          <a:p>
            <a:pPr lvl="2">
              <a:lnSpc>
                <a:spcPct val="120000"/>
              </a:lnSpc>
              <a:buClr>
                <a:schemeClr val="bg1"/>
              </a:buClr>
              <a:buSzTx/>
              <a:buFont typeface="Wingdings" pitchFamily="2" charset="2"/>
              <a:buChar char="s"/>
            </a:pPr>
            <a:endParaRPr lang="en-US" b="1" dirty="0" smtClean="0">
              <a:latin typeface="Calibri" panose="020F0502020204030204" pitchFamily="34" charset="0"/>
              <a:cs typeface="Arial" charset="0"/>
            </a:endParaRPr>
          </a:p>
          <a:p>
            <a:pPr lvl="2">
              <a:lnSpc>
                <a:spcPct val="120000"/>
              </a:lnSpc>
              <a:buClr>
                <a:schemeClr val="bg1"/>
              </a:buClr>
              <a:buSzTx/>
              <a:buFont typeface="Wingdings" pitchFamily="2" charset="2"/>
              <a:buChar char="s"/>
            </a:pPr>
            <a:endParaRPr lang="en-US" b="1" dirty="0" smtClean="0">
              <a:latin typeface="Calibri" panose="020F0502020204030204" pitchFamily="34" charset="0"/>
              <a:cs typeface="Arial" charset="0"/>
            </a:endParaRPr>
          </a:p>
          <a:p>
            <a:pPr lvl="2">
              <a:lnSpc>
                <a:spcPct val="120000"/>
              </a:lnSpc>
              <a:buClr>
                <a:schemeClr val="bg1"/>
              </a:buClr>
              <a:buSzTx/>
              <a:buFont typeface="Wingdings" pitchFamily="2" charset="2"/>
              <a:buChar char="s"/>
            </a:pPr>
            <a:endParaRPr lang="en-US" b="1" dirty="0">
              <a:latin typeface="Calibri" panose="020F0502020204030204" pitchFamily="34" charset="0"/>
              <a:cs typeface="Arial" charset="0"/>
            </a:endParaRPr>
          </a:p>
          <a:p>
            <a:pPr marL="271463" lvl="1" indent="0">
              <a:lnSpc>
                <a:spcPct val="120000"/>
              </a:lnSpc>
              <a:buClr>
                <a:schemeClr val="bg1"/>
              </a:buClr>
              <a:buSzTx/>
              <a:buNone/>
            </a:pPr>
            <a:endParaRPr lang="en-US" b="1" dirty="0">
              <a:latin typeface="Calibri" panose="020F0502020204030204" pitchFamily="34" charset="0"/>
              <a:cs typeface="Arial" charset="0"/>
            </a:endParaRPr>
          </a:p>
        </p:txBody>
      </p:sp>
      <p:sp>
        <p:nvSpPr>
          <p:cNvPr id="7" name="TextBox 6"/>
          <p:cNvSpPr txBox="1"/>
          <p:nvPr/>
        </p:nvSpPr>
        <p:spPr>
          <a:xfrm>
            <a:off x="4355976" y="692696"/>
            <a:ext cx="4320480" cy="437043"/>
          </a:xfrm>
          <a:prstGeom prst="rect">
            <a:avLst/>
          </a:prstGeom>
          <a:noFill/>
        </p:spPr>
        <p:txBody>
          <a:bodyPr wrap="square" rtlCol="0">
            <a:spAutoFit/>
          </a:bodyPr>
          <a:lstStyle/>
          <a:p>
            <a:pPr lvl="2" algn="r">
              <a:lnSpc>
                <a:spcPct val="120000"/>
              </a:lnSpc>
              <a:buClr>
                <a:schemeClr val="bg1"/>
              </a:buClr>
              <a:buSzTx/>
            </a:pPr>
            <a:r>
              <a:rPr lang="en-US" sz="2000" b="1" dirty="0">
                <a:solidFill>
                  <a:schemeClr val="bg1"/>
                </a:solidFill>
                <a:latin typeface="Calibri" panose="020F0502020204030204" pitchFamily="34" charset="0"/>
                <a:cs typeface="Arial" charset="0"/>
              </a:rPr>
              <a:t>Presentation Highlights</a:t>
            </a:r>
          </a:p>
        </p:txBody>
      </p:sp>
      <p:sp>
        <p:nvSpPr>
          <p:cNvPr id="2" name="TextBox 1"/>
          <p:cNvSpPr txBox="1"/>
          <p:nvPr/>
        </p:nvSpPr>
        <p:spPr>
          <a:xfrm>
            <a:off x="4355976" y="6470225"/>
            <a:ext cx="261610" cy="276999"/>
          </a:xfrm>
          <a:prstGeom prst="rect">
            <a:avLst/>
          </a:prstGeom>
          <a:noFill/>
        </p:spPr>
        <p:txBody>
          <a:bodyPr wrap="none" rtlCol="0">
            <a:spAutoFit/>
          </a:bodyPr>
          <a:lstStyle/>
          <a:p>
            <a:r>
              <a:rPr lang="en-GB" sz="1200" dirty="0" smtClean="0">
                <a:solidFill>
                  <a:schemeClr val="bg1"/>
                </a:solidFill>
              </a:rPr>
              <a:t>2</a:t>
            </a:r>
            <a:endParaRPr lang="en-GB" sz="1200" dirty="0">
              <a:solidFill>
                <a:schemeClr val="bg1"/>
              </a:solidFill>
            </a:endParaRPr>
          </a:p>
        </p:txBody>
      </p:sp>
    </p:spTree>
    <p:extLst>
      <p:ext uri="{BB962C8B-B14F-4D97-AF65-F5344CB8AC3E}">
        <p14:creationId xmlns:p14="http://schemas.microsoft.com/office/powerpoint/2010/main" val="107880814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692696"/>
            <a:ext cx="4677072" cy="400110"/>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Advantages of working with OFID</a:t>
            </a:r>
            <a:endParaRPr lang="en-GB" sz="2000" b="1" dirty="0">
              <a:solidFill>
                <a:schemeClr val="bg1"/>
              </a:solidFill>
              <a:latin typeface="Calibri" panose="020F0502020204030204" pitchFamily="34" charset="0"/>
            </a:endParaRPr>
          </a:p>
        </p:txBody>
      </p:sp>
      <p:sp>
        <p:nvSpPr>
          <p:cNvPr id="2" name="TextBox 1"/>
          <p:cNvSpPr txBox="1"/>
          <p:nvPr/>
        </p:nvSpPr>
        <p:spPr>
          <a:xfrm>
            <a:off x="683568" y="1916832"/>
            <a:ext cx="7632848" cy="5059847"/>
          </a:xfrm>
          <a:prstGeom prst="rect">
            <a:avLst/>
          </a:prstGeom>
          <a:noFill/>
        </p:spPr>
        <p:txBody>
          <a:bodyPr wrap="square" rtlCol="0">
            <a:spAutoFit/>
          </a:bodyPr>
          <a:lstStyle/>
          <a:p>
            <a:pPr marL="92075" lvl="2" algn="just">
              <a:lnSpc>
                <a:spcPct val="120000"/>
              </a:lnSpc>
              <a:buClr>
                <a:schemeClr val="bg1"/>
              </a:buClr>
            </a:pPr>
            <a:r>
              <a:rPr lang="en-GB" sz="1400" b="1" dirty="0" smtClean="0">
                <a:solidFill>
                  <a:schemeClr val="tx2"/>
                </a:solidFill>
                <a:latin typeface="Calibri" panose="020F0502020204030204" pitchFamily="34" charset="0"/>
                <a:cs typeface="Arial" pitchFamily="34" charset="0"/>
              </a:rPr>
              <a:t>Experienced - </a:t>
            </a:r>
            <a:r>
              <a:rPr lang="en-GB" sz="1400" dirty="0" smtClean="0">
                <a:solidFill>
                  <a:schemeClr val="tx2"/>
                </a:solidFill>
                <a:latin typeface="Calibri" panose="020F0502020204030204" pitchFamily="34" charset="0"/>
                <a:cs typeface="Arial" pitchFamily="34" charset="0"/>
              </a:rPr>
              <a:t>with</a:t>
            </a:r>
            <a:r>
              <a:rPr lang="en-GB" sz="1400" b="1" dirty="0" smtClean="0">
                <a:solidFill>
                  <a:schemeClr val="tx2"/>
                </a:solidFill>
                <a:latin typeface="Calibri" panose="020F0502020204030204" pitchFamily="34" charset="0"/>
                <a:cs typeface="Arial" pitchFamily="34" charset="0"/>
              </a:rPr>
              <a:t> </a:t>
            </a:r>
            <a:r>
              <a:rPr lang="en-GB" sz="1400" dirty="0" smtClean="0">
                <a:solidFill>
                  <a:schemeClr val="tx2"/>
                </a:solidFill>
                <a:latin typeface="Calibri" panose="020F0502020204030204" pitchFamily="34" charset="0"/>
                <a:cs typeface="Arial" pitchFamily="34" charset="0"/>
              </a:rPr>
              <a:t>nearly 40 years experience of helping alleviate poverty.</a:t>
            </a:r>
          </a:p>
          <a:p>
            <a:pPr marL="92075" lvl="2" algn="just">
              <a:lnSpc>
                <a:spcPct val="120000"/>
              </a:lnSpc>
              <a:buClr>
                <a:schemeClr val="bg1"/>
              </a:buClr>
            </a:pPr>
            <a:endParaRPr lang="en-GB" sz="1400" dirty="0">
              <a:solidFill>
                <a:schemeClr val="tx2"/>
              </a:solidFill>
              <a:latin typeface="Calibri" panose="020F0502020204030204" pitchFamily="34" charset="0"/>
              <a:cs typeface="Arial" pitchFamily="34" charset="0"/>
            </a:endParaRPr>
          </a:p>
          <a:p>
            <a:pPr marL="92075" lvl="2" algn="just">
              <a:lnSpc>
                <a:spcPct val="120000"/>
              </a:lnSpc>
              <a:buClr>
                <a:schemeClr val="bg1"/>
              </a:buClr>
            </a:pPr>
            <a:r>
              <a:rPr lang="en-GB" sz="1400" b="1" dirty="0" smtClean="0">
                <a:solidFill>
                  <a:schemeClr val="tx2"/>
                </a:solidFill>
                <a:latin typeface="Calibri" panose="020F0502020204030204" pitchFamily="34" charset="0"/>
                <a:cs typeface="Arial" pitchFamily="34" charset="0"/>
              </a:rPr>
              <a:t>Developmental</a:t>
            </a:r>
            <a:r>
              <a:rPr lang="en-GB" sz="1400" dirty="0" smtClean="0">
                <a:solidFill>
                  <a:schemeClr val="tx2"/>
                </a:solidFill>
                <a:latin typeface="Calibri" panose="020F0502020204030204" pitchFamily="34" charset="0"/>
                <a:cs typeface="Arial" pitchFamily="34" charset="0"/>
              </a:rPr>
              <a:t> - </a:t>
            </a:r>
            <a:r>
              <a:rPr lang="en-GB" sz="1400" dirty="0" smtClean="0">
                <a:solidFill>
                  <a:schemeClr val="tx2"/>
                </a:solidFill>
                <a:latin typeface="Calibri" panose="020F0502020204030204" pitchFamily="34" charset="0"/>
              </a:rPr>
              <a:t>operations </a:t>
            </a:r>
            <a:r>
              <a:rPr lang="en-GB" sz="1400" dirty="0">
                <a:solidFill>
                  <a:schemeClr val="tx2"/>
                </a:solidFill>
                <a:latin typeface="Calibri" panose="020F0502020204030204" pitchFamily="34" charset="0"/>
              </a:rPr>
              <a:t>are across a diverse range of sectors and assist OFID fulfil its mandate and supporting the </a:t>
            </a:r>
            <a:r>
              <a:rPr lang="en-GB" sz="1400" b="1" dirty="0">
                <a:solidFill>
                  <a:schemeClr val="tx2"/>
                </a:solidFill>
                <a:latin typeface="Calibri" panose="020F0502020204030204" pitchFamily="34" charset="0"/>
              </a:rPr>
              <a:t>Sustainable Development Goals</a:t>
            </a:r>
            <a:r>
              <a:rPr lang="en-GB" sz="1400" dirty="0">
                <a:solidFill>
                  <a:schemeClr val="tx2"/>
                </a:solidFill>
                <a:latin typeface="Calibri" panose="020F0502020204030204" pitchFamily="34" charset="0"/>
              </a:rPr>
              <a:t>. Energy sector investments are linked to </a:t>
            </a:r>
            <a:r>
              <a:rPr lang="en-GB" sz="1400" i="1" dirty="0">
                <a:solidFill>
                  <a:schemeClr val="tx2"/>
                </a:solidFill>
                <a:latin typeface="Calibri" panose="020F0502020204030204" pitchFamily="34" charset="0"/>
              </a:rPr>
              <a:t>SDG 7</a:t>
            </a:r>
            <a:r>
              <a:rPr lang="en-GB" sz="1400" dirty="0">
                <a:solidFill>
                  <a:schemeClr val="tx2"/>
                </a:solidFill>
                <a:latin typeface="Calibri" panose="020F0502020204030204" pitchFamily="34" charset="0"/>
              </a:rPr>
              <a:t> (Affordable and Clean Energy) while investments in Financial Institutions and support of SMEs are linked to </a:t>
            </a:r>
            <a:r>
              <a:rPr lang="en-GB" sz="1400" i="1" dirty="0">
                <a:solidFill>
                  <a:schemeClr val="tx2"/>
                </a:solidFill>
                <a:latin typeface="Calibri" panose="020F0502020204030204" pitchFamily="34" charset="0"/>
              </a:rPr>
              <a:t>SDG 8</a:t>
            </a:r>
            <a:r>
              <a:rPr lang="en-GB" sz="1400" dirty="0">
                <a:solidFill>
                  <a:schemeClr val="tx2"/>
                </a:solidFill>
                <a:latin typeface="Calibri" panose="020F0502020204030204" pitchFamily="34" charset="0"/>
              </a:rPr>
              <a:t> (Decent work and Economic Growth</a:t>
            </a:r>
            <a:r>
              <a:rPr lang="en-GB" sz="1400" dirty="0" smtClean="0">
                <a:solidFill>
                  <a:schemeClr val="tx2"/>
                </a:solidFill>
                <a:latin typeface="Calibri" panose="020F0502020204030204" pitchFamily="34" charset="0"/>
              </a:rPr>
              <a:t>).</a:t>
            </a:r>
          </a:p>
          <a:p>
            <a:pPr marL="92075" lvl="2" algn="just">
              <a:lnSpc>
                <a:spcPct val="120000"/>
              </a:lnSpc>
              <a:buClr>
                <a:schemeClr val="bg1"/>
              </a:buClr>
            </a:pPr>
            <a:endParaRPr lang="en-GB" sz="1400" dirty="0" smtClean="0">
              <a:solidFill>
                <a:schemeClr val="tx2"/>
              </a:solidFill>
              <a:latin typeface="Calibri" panose="020F0502020204030204" pitchFamily="34" charset="0"/>
              <a:cs typeface="Arial" pitchFamily="34" charset="0"/>
            </a:endParaRPr>
          </a:p>
          <a:p>
            <a:pPr marL="92075" lvl="2" algn="just">
              <a:lnSpc>
                <a:spcPct val="120000"/>
              </a:lnSpc>
              <a:buClr>
                <a:schemeClr val="bg1"/>
              </a:buClr>
            </a:pPr>
            <a:r>
              <a:rPr lang="en-GB" sz="1400" b="1" dirty="0" smtClean="0">
                <a:solidFill>
                  <a:schemeClr val="tx2"/>
                </a:solidFill>
                <a:latin typeface="Calibri" panose="020F0502020204030204" pitchFamily="34" charset="0"/>
                <a:cs typeface="Arial" pitchFamily="34" charset="0"/>
              </a:rPr>
              <a:t>Global reach </a:t>
            </a:r>
            <a:r>
              <a:rPr lang="en-GB" sz="1400" dirty="0" smtClean="0">
                <a:solidFill>
                  <a:schemeClr val="tx2"/>
                </a:solidFill>
                <a:latin typeface="Calibri" panose="020F0502020204030204" pitchFamily="34" charset="0"/>
                <a:cs typeface="Arial" pitchFamily="34" charset="0"/>
              </a:rPr>
              <a:t>– ability to operate in 134 low and middle income countries, with a preferred creditor status in more than 65 countries.</a:t>
            </a:r>
            <a:endParaRPr lang="en-GB" sz="1400" b="1" dirty="0" smtClean="0">
              <a:solidFill>
                <a:schemeClr val="tx2"/>
              </a:solidFill>
              <a:latin typeface="Calibri" panose="020F0502020204030204" pitchFamily="34" charset="0"/>
              <a:cs typeface="Arial" pitchFamily="34" charset="0"/>
            </a:endParaRPr>
          </a:p>
          <a:p>
            <a:pPr marL="92075" lvl="2" algn="just">
              <a:lnSpc>
                <a:spcPct val="120000"/>
              </a:lnSpc>
              <a:buClr>
                <a:schemeClr val="bg1"/>
              </a:buClr>
            </a:pPr>
            <a:endParaRPr lang="en-GB" sz="1400" b="1" dirty="0" smtClean="0">
              <a:solidFill>
                <a:schemeClr val="tx2"/>
              </a:solidFill>
              <a:latin typeface="Calibri" panose="020F0502020204030204" pitchFamily="34" charset="0"/>
              <a:cs typeface="Arial" pitchFamily="34" charset="0"/>
            </a:endParaRPr>
          </a:p>
          <a:p>
            <a:pPr marL="92075" lvl="2" algn="just">
              <a:lnSpc>
                <a:spcPct val="120000"/>
              </a:lnSpc>
              <a:buClr>
                <a:schemeClr val="bg1"/>
              </a:buClr>
            </a:pPr>
            <a:r>
              <a:rPr lang="en-GB" sz="1400" b="1" dirty="0" smtClean="0">
                <a:solidFill>
                  <a:schemeClr val="tx2"/>
                </a:solidFill>
                <a:latin typeface="Calibri" panose="020F0502020204030204" pitchFamily="34" charset="0"/>
                <a:cs typeface="Arial" pitchFamily="34" charset="0"/>
              </a:rPr>
              <a:t>Responsive – </a:t>
            </a:r>
            <a:r>
              <a:rPr lang="en-GB" sz="1400" dirty="0" smtClean="0">
                <a:solidFill>
                  <a:schemeClr val="tx2"/>
                </a:solidFill>
                <a:latin typeface="Calibri" panose="020F0502020204030204" pitchFamily="34" charset="0"/>
                <a:cs typeface="Arial" pitchFamily="34" charset="0"/>
              </a:rPr>
              <a:t>understands project requirements, provides a wide </a:t>
            </a:r>
            <a:r>
              <a:rPr lang="en-GB" sz="1400" dirty="0">
                <a:solidFill>
                  <a:schemeClr val="tx2"/>
                </a:solidFill>
                <a:latin typeface="Calibri" panose="020F0502020204030204" pitchFamily="34" charset="0"/>
                <a:cs typeface="Arial" pitchFamily="34" charset="0"/>
              </a:rPr>
              <a:t>product </a:t>
            </a:r>
            <a:r>
              <a:rPr lang="en-GB" sz="1400" dirty="0" smtClean="0">
                <a:solidFill>
                  <a:schemeClr val="tx2"/>
                </a:solidFill>
                <a:latin typeface="Calibri" panose="020F0502020204030204" pitchFamily="34" charset="0"/>
                <a:cs typeface="Arial" pitchFamily="34" charset="0"/>
              </a:rPr>
              <a:t>range and flexible with regard to project/country priorities.</a:t>
            </a:r>
          </a:p>
          <a:p>
            <a:pPr marL="92075" lvl="2" algn="just">
              <a:lnSpc>
                <a:spcPct val="120000"/>
              </a:lnSpc>
              <a:buClr>
                <a:schemeClr val="bg1"/>
              </a:buClr>
            </a:pPr>
            <a:endParaRPr lang="en-GB" sz="1400" dirty="0" smtClean="0">
              <a:solidFill>
                <a:schemeClr val="tx2"/>
              </a:solidFill>
              <a:latin typeface="Calibri" panose="020F0502020204030204" pitchFamily="34" charset="0"/>
            </a:endParaRPr>
          </a:p>
          <a:p>
            <a:pPr marL="92075" lvl="2" algn="just">
              <a:lnSpc>
                <a:spcPct val="120000"/>
              </a:lnSpc>
              <a:buClr>
                <a:schemeClr val="bg1"/>
              </a:buClr>
            </a:pPr>
            <a:r>
              <a:rPr lang="en-GB" sz="1400" b="1" dirty="0" smtClean="0">
                <a:solidFill>
                  <a:schemeClr val="tx2"/>
                </a:solidFill>
                <a:latin typeface="Calibri" panose="020F0502020204030204" pitchFamily="34" charset="0"/>
              </a:rPr>
              <a:t>Long-term partnerships - </a:t>
            </a:r>
            <a:r>
              <a:rPr lang="en-GB" sz="1400" dirty="0" smtClean="0">
                <a:solidFill>
                  <a:schemeClr val="tx2"/>
                </a:solidFill>
                <a:latin typeface="Calibri" panose="020F0502020204030204" pitchFamily="34" charset="0"/>
              </a:rPr>
              <a:t>able to adopt a long-term approach </a:t>
            </a:r>
            <a:r>
              <a:rPr lang="en-GB" sz="1400" dirty="0">
                <a:solidFill>
                  <a:schemeClr val="tx2"/>
                </a:solidFill>
                <a:latin typeface="Calibri" panose="020F0502020204030204" pitchFamily="34" charset="0"/>
              </a:rPr>
              <a:t>and </a:t>
            </a:r>
            <a:r>
              <a:rPr lang="en-GB" sz="1400" dirty="0" smtClean="0">
                <a:solidFill>
                  <a:schemeClr val="tx2"/>
                </a:solidFill>
                <a:latin typeface="Calibri" panose="020F0502020204030204" pitchFamily="34" charset="0"/>
              </a:rPr>
              <a:t>to </a:t>
            </a:r>
            <a:r>
              <a:rPr lang="en-GB" sz="1400" dirty="0">
                <a:solidFill>
                  <a:schemeClr val="tx2"/>
                </a:solidFill>
                <a:latin typeface="Calibri" panose="020F0502020204030204" pitchFamily="34" charset="0"/>
              </a:rPr>
              <a:t>cope with </a:t>
            </a:r>
            <a:r>
              <a:rPr lang="en-GB" sz="1400" dirty="0" smtClean="0">
                <a:solidFill>
                  <a:schemeClr val="tx2"/>
                </a:solidFill>
                <a:latin typeface="Calibri" panose="020F0502020204030204" pitchFamily="34" charset="0"/>
              </a:rPr>
              <a:t>country and sector risks.</a:t>
            </a:r>
            <a:endParaRPr lang="en-GB" sz="1400" dirty="0" smtClean="0">
              <a:solidFill>
                <a:schemeClr val="tx2"/>
              </a:solidFill>
              <a:latin typeface="Calibri" panose="020F0502020204030204" pitchFamily="34" charset="0"/>
              <a:cs typeface="Arial" pitchFamily="34" charset="0"/>
            </a:endParaRPr>
          </a:p>
          <a:p>
            <a:pPr marL="92075" lvl="2" algn="just">
              <a:lnSpc>
                <a:spcPct val="120000"/>
              </a:lnSpc>
              <a:buClr>
                <a:schemeClr val="bg1"/>
              </a:buClr>
            </a:pPr>
            <a:endParaRPr lang="en-GB" sz="1400" dirty="0" smtClean="0">
              <a:solidFill>
                <a:schemeClr val="tx2"/>
              </a:solidFill>
              <a:latin typeface="Calibri" panose="020F0502020204030204" pitchFamily="34" charset="0"/>
              <a:cs typeface="Arial" pitchFamily="34" charset="0"/>
            </a:endParaRPr>
          </a:p>
          <a:p>
            <a:pPr marL="92075" lvl="2" algn="just">
              <a:lnSpc>
                <a:spcPct val="120000"/>
              </a:lnSpc>
              <a:buClr>
                <a:schemeClr val="bg1"/>
              </a:buClr>
            </a:pPr>
            <a:r>
              <a:rPr lang="en-GB" sz="1400" b="1" dirty="0" smtClean="0">
                <a:solidFill>
                  <a:schemeClr val="tx2"/>
                </a:solidFill>
                <a:latin typeface="Calibri" panose="020F0502020204030204" pitchFamily="34" charset="0"/>
                <a:cs typeface="Arial" pitchFamily="34" charset="0"/>
              </a:rPr>
              <a:t>Cooperation - </a:t>
            </a:r>
            <a:r>
              <a:rPr lang="en-GB" sz="1400" dirty="0" smtClean="0">
                <a:solidFill>
                  <a:schemeClr val="tx2"/>
                </a:solidFill>
                <a:latin typeface="Calibri" panose="020F0502020204030204" pitchFamily="34" charset="0"/>
                <a:cs typeface="Arial" pitchFamily="34" charset="0"/>
              </a:rPr>
              <a:t>with a global network of multilateral &amp; bilateral institutions.</a:t>
            </a:r>
            <a:endParaRPr lang="en-GB" sz="1400" dirty="0">
              <a:solidFill>
                <a:schemeClr val="tx2"/>
              </a:solidFill>
              <a:latin typeface="Calibri" panose="020F0502020204030204" pitchFamily="34" charset="0"/>
              <a:cs typeface="Arial" pitchFamily="34" charset="0"/>
            </a:endParaRPr>
          </a:p>
          <a:p>
            <a:pPr marL="377825" lvl="2" indent="-285750" algn="just">
              <a:lnSpc>
                <a:spcPct val="120000"/>
              </a:lnSpc>
              <a:buClr>
                <a:schemeClr val="bg1"/>
              </a:buClr>
              <a:buFont typeface="Wingdings" panose="05000000000000000000" pitchFamily="2" charset="2"/>
              <a:buChar char="ü"/>
            </a:pPr>
            <a:endParaRPr lang="en-GB" sz="1600" dirty="0" smtClean="0">
              <a:solidFill>
                <a:schemeClr val="tx2"/>
              </a:solidFill>
              <a:latin typeface="Calibri" panose="020F0502020204030204" pitchFamily="34" charset="0"/>
              <a:cs typeface="Arial" pitchFamily="34" charset="0"/>
            </a:endParaRPr>
          </a:p>
          <a:p>
            <a:pPr algn="just"/>
            <a:endParaRPr lang="en-GB" dirty="0">
              <a:solidFill>
                <a:schemeClr val="tx2"/>
              </a:solidFill>
              <a:latin typeface="Calibri" panose="020F0502020204030204" pitchFamily="34" charset="0"/>
            </a:endParaRPr>
          </a:p>
        </p:txBody>
      </p:sp>
      <p:sp>
        <p:nvSpPr>
          <p:cNvPr id="4" name="TextBox 3"/>
          <p:cNvSpPr txBox="1"/>
          <p:nvPr/>
        </p:nvSpPr>
        <p:spPr>
          <a:xfrm>
            <a:off x="4355976" y="6470225"/>
            <a:ext cx="354584" cy="276999"/>
          </a:xfrm>
          <a:prstGeom prst="rect">
            <a:avLst/>
          </a:prstGeom>
          <a:noFill/>
        </p:spPr>
        <p:txBody>
          <a:bodyPr wrap="none" rtlCol="0">
            <a:spAutoFit/>
          </a:bodyPr>
          <a:lstStyle/>
          <a:p>
            <a:fld id="{B12BC25E-0DED-4B5E-9ECE-D4F0FB33B085}" type="slidenum">
              <a:rPr lang="en-GB" sz="1200" smtClean="0">
                <a:solidFill>
                  <a:schemeClr val="bg1"/>
                </a:solidFill>
              </a:rPr>
              <a:t>20</a:t>
            </a:fld>
            <a:endParaRPr lang="en-GB" sz="1200" dirty="0">
              <a:solidFill>
                <a:schemeClr val="bg1"/>
              </a:solidFill>
            </a:endParaRPr>
          </a:p>
        </p:txBody>
      </p:sp>
    </p:spTree>
    <p:extLst>
      <p:ext uri="{BB962C8B-B14F-4D97-AF65-F5344CB8AC3E}">
        <p14:creationId xmlns:p14="http://schemas.microsoft.com/office/powerpoint/2010/main" val="178575364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36096" y="692696"/>
            <a:ext cx="3240360" cy="400110"/>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Contact Details</a:t>
            </a:r>
            <a:endParaRPr lang="en-GB" sz="2000" b="1" dirty="0">
              <a:solidFill>
                <a:schemeClr val="bg1"/>
              </a:solidFill>
              <a:latin typeface="Calibri" panose="020F0502020204030204" pitchFamily="34" charset="0"/>
            </a:endParaRP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5257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8"/>
          <p:cNvSpPr>
            <a:spLocks noGrp="1" noChangeArrowheads="1"/>
          </p:cNvSpPr>
          <p:nvPr>
            <p:ph idx="4294967295"/>
          </p:nvPr>
        </p:nvSpPr>
        <p:spPr>
          <a:xfrm>
            <a:off x="255588" y="1412776"/>
            <a:ext cx="3402012" cy="5334000"/>
          </a:xfrm>
          <a:prstGeom prst="rect">
            <a:avLst/>
          </a:prstGeom>
          <a:noFill/>
          <a:ln/>
          <a:effectLst>
            <a:outerShdw dist="17961" dir="2700000" algn="ctr" rotWithShape="0">
              <a:schemeClr val="bg2"/>
            </a:outerShdw>
          </a:effectLst>
        </p:spPr>
        <p:txBody>
          <a:bodyPr lIns="92075" tIns="46037" rIns="92075" bIns="46037"/>
          <a:lstStyle/>
          <a:p>
            <a:pPr algn="ctr">
              <a:lnSpc>
                <a:spcPct val="100000"/>
              </a:lnSpc>
              <a:tabLst>
                <a:tab pos="355600" algn="l"/>
              </a:tabLst>
            </a:pPr>
            <a:endParaRPr lang="en-US" sz="1400" b="1" dirty="0">
              <a:solidFill>
                <a:schemeClr val="tx2"/>
              </a:solidFill>
              <a:latin typeface="Calibri" panose="020F0502020204030204" pitchFamily="34" charset="0"/>
              <a:cs typeface="Arial" charset="0"/>
            </a:endParaRPr>
          </a:p>
          <a:p>
            <a:pPr>
              <a:lnSpc>
                <a:spcPct val="100000"/>
              </a:lnSpc>
              <a:tabLst>
                <a:tab pos="355600" algn="l"/>
              </a:tabLst>
            </a:pPr>
            <a:endParaRPr lang="en-US" sz="1400" dirty="0">
              <a:solidFill>
                <a:schemeClr val="tx2"/>
              </a:solidFill>
              <a:latin typeface="Calibri" panose="020F0502020204030204" pitchFamily="34" charset="0"/>
              <a:cs typeface="Arial" charset="0"/>
            </a:endParaRPr>
          </a:p>
          <a:p>
            <a:pPr marL="0" indent="0" algn="l">
              <a:lnSpc>
                <a:spcPct val="100000"/>
              </a:lnSpc>
              <a:buNone/>
              <a:tabLst>
                <a:tab pos="355600" algn="l"/>
              </a:tabLst>
            </a:pPr>
            <a:endParaRPr lang="en-US" sz="1600" dirty="0">
              <a:solidFill>
                <a:schemeClr val="tx2"/>
              </a:solidFill>
              <a:latin typeface="Calibri" panose="020F0502020204030204" pitchFamily="34" charset="0"/>
              <a:cs typeface="Arial" pitchFamily="34" charset="0"/>
            </a:endParaRPr>
          </a:p>
          <a:p>
            <a:pPr marL="0" indent="0">
              <a:lnSpc>
                <a:spcPct val="100000"/>
              </a:lnSpc>
              <a:buNone/>
              <a:tabLst>
                <a:tab pos="355600" algn="l"/>
              </a:tabLst>
            </a:pPr>
            <a:r>
              <a:rPr lang="en-US" sz="1600" dirty="0" smtClean="0">
                <a:solidFill>
                  <a:schemeClr val="tx2"/>
                </a:solidFill>
                <a:latin typeface="Calibri" panose="020F0502020204030204" pitchFamily="34" charset="0"/>
                <a:cs typeface="Arial" pitchFamily="34" charset="0"/>
              </a:rPr>
              <a:t>Acting Assistant Director General, Private Sector and Trade Finance</a:t>
            </a:r>
          </a:p>
          <a:p>
            <a:pPr marL="0" indent="0">
              <a:lnSpc>
                <a:spcPct val="100000"/>
              </a:lnSpc>
              <a:buNone/>
              <a:tabLst>
                <a:tab pos="355600" algn="l"/>
              </a:tabLst>
            </a:pPr>
            <a:r>
              <a:rPr lang="en-US" sz="1600" dirty="0" smtClean="0">
                <a:solidFill>
                  <a:schemeClr val="tx2"/>
                </a:solidFill>
                <a:latin typeface="Calibri" panose="020F0502020204030204" pitchFamily="34" charset="0"/>
                <a:cs typeface="Arial" pitchFamily="34" charset="0"/>
              </a:rPr>
              <a:t>Operations </a:t>
            </a:r>
            <a:r>
              <a:rPr lang="en-US" sz="1600" dirty="0">
                <a:solidFill>
                  <a:schemeClr val="tx2"/>
                </a:solidFill>
                <a:latin typeface="Calibri" panose="020F0502020204030204" pitchFamily="34" charset="0"/>
                <a:cs typeface="Arial" pitchFamily="34" charset="0"/>
              </a:rPr>
              <a:t>Department	</a:t>
            </a:r>
          </a:p>
          <a:p>
            <a:pPr marL="0" indent="0">
              <a:lnSpc>
                <a:spcPct val="100000"/>
              </a:lnSpc>
              <a:buNone/>
              <a:tabLst>
                <a:tab pos="355600" algn="l"/>
              </a:tabLst>
            </a:pPr>
            <a:r>
              <a:rPr lang="en-US" sz="1600" dirty="0">
                <a:solidFill>
                  <a:schemeClr val="tx2"/>
                </a:solidFill>
                <a:latin typeface="Calibri" panose="020F0502020204030204" pitchFamily="34" charset="0"/>
                <a:cs typeface="Arial" pitchFamily="34" charset="0"/>
              </a:rPr>
              <a:t>OFID</a:t>
            </a:r>
          </a:p>
          <a:p>
            <a:pPr marL="0" indent="0">
              <a:lnSpc>
                <a:spcPct val="100000"/>
              </a:lnSpc>
              <a:buNone/>
              <a:tabLst>
                <a:tab pos="355600" algn="l"/>
              </a:tabLst>
            </a:pPr>
            <a:r>
              <a:rPr lang="en-US" sz="1600" dirty="0" err="1">
                <a:solidFill>
                  <a:schemeClr val="tx2"/>
                </a:solidFill>
                <a:latin typeface="Calibri" panose="020F0502020204030204" pitchFamily="34" charset="0"/>
                <a:cs typeface="Arial" pitchFamily="34" charset="0"/>
              </a:rPr>
              <a:t>Parkring</a:t>
            </a:r>
            <a:r>
              <a:rPr lang="en-US" sz="1600" dirty="0">
                <a:solidFill>
                  <a:schemeClr val="tx2"/>
                </a:solidFill>
                <a:latin typeface="Calibri" panose="020F0502020204030204" pitchFamily="34" charset="0"/>
                <a:cs typeface="Arial" pitchFamily="34" charset="0"/>
              </a:rPr>
              <a:t> 8</a:t>
            </a:r>
          </a:p>
          <a:p>
            <a:pPr marL="0" indent="0">
              <a:lnSpc>
                <a:spcPct val="100000"/>
              </a:lnSpc>
              <a:buNone/>
              <a:tabLst>
                <a:tab pos="355600" algn="l"/>
              </a:tabLst>
            </a:pPr>
            <a:r>
              <a:rPr lang="en-US" sz="1600" dirty="0">
                <a:solidFill>
                  <a:schemeClr val="tx2"/>
                </a:solidFill>
                <a:latin typeface="Calibri" panose="020F0502020204030204" pitchFamily="34" charset="0"/>
                <a:cs typeface="Arial" pitchFamily="34" charset="0"/>
              </a:rPr>
              <a:t>A- 1010 Vienna -Austria</a:t>
            </a:r>
          </a:p>
          <a:p>
            <a:pPr>
              <a:lnSpc>
                <a:spcPct val="100000"/>
              </a:lnSpc>
              <a:tabLst>
                <a:tab pos="355600" algn="l"/>
              </a:tabLst>
            </a:pPr>
            <a:endParaRPr lang="en-US" sz="1600" dirty="0">
              <a:solidFill>
                <a:schemeClr val="tx2"/>
              </a:solidFill>
              <a:latin typeface="Calibri" panose="020F0502020204030204" pitchFamily="34" charset="0"/>
              <a:cs typeface="Arial" pitchFamily="34" charset="0"/>
            </a:endParaRPr>
          </a:p>
          <a:p>
            <a:pPr>
              <a:lnSpc>
                <a:spcPct val="100000"/>
              </a:lnSpc>
              <a:tabLst>
                <a:tab pos="355600" algn="l"/>
              </a:tabLst>
            </a:pPr>
            <a:r>
              <a:rPr lang="en-US" sz="1600" dirty="0">
                <a:solidFill>
                  <a:schemeClr val="tx2"/>
                </a:solidFill>
                <a:latin typeface="Calibri" panose="020F0502020204030204" pitchFamily="34" charset="0"/>
                <a:cs typeface="Arial" pitchFamily="34" charset="0"/>
              </a:rPr>
              <a:t>		Telephone: +431 515 64 0</a:t>
            </a:r>
          </a:p>
          <a:p>
            <a:pPr>
              <a:lnSpc>
                <a:spcPct val="100000"/>
              </a:lnSpc>
              <a:tabLst>
                <a:tab pos="355600" algn="l"/>
              </a:tabLst>
            </a:pPr>
            <a:r>
              <a:rPr lang="en-US" sz="1600" dirty="0">
                <a:solidFill>
                  <a:schemeClr val="tx2"/>
                </a:solidFill>
                <a:latin typeface="Calibri" panose="020F0502020204030204" pitchFamily="34" charset="0"/>
                <a:cs typeface="Arial" pitchFamily="34" charset="0"/>
              </a:rPr>
              <a:t>		Fax:		</a:t>
            </a:r>
            <a:r>
              <a:rPr lang="en-US" sz="1600" dirty="0" smtClean="0">
                <a:solidFill>
                  <a:schemeClr val="tx2"/>
                </a:solidFill>
                <a:latin typeface="Calibri" panose="020F0502020204030204" pitchFamily="34" charset="0"/>
                <a:cs typeface="Arial" pitchFamily="34" charset="0"/>
              </a:rPr>
              <a:t>  +</a:t>
            </a:r>
            <a:r>
              <a:rPr lang="en-US" sz="1600" dirty="0">
                <a:solidFill>
                  <a:schemeClr val="tx2"/>
                </a:solidFill>
                <a:latin typeface="Calibri" panose="020F0502020204030204" pitchFamily="34" charset="0"/>
                <a:cs typeface="Arial" pitchFamily="34" charset="0"/>
              </a:rPr>
              <a:t>431 513 92 38</a:t>
            </a:r>
          </a:p>
          <a:p>
            <a:pPr>
              <a:lnSpc>
                <a:spcPct val="100000"/>
              </a:lnSpc>
              <a:tabLst>
                <a:tab pos="355600" algn="l"/>
              </a:tabLst>
            </a:pPr>
            <a:endParaRPr lang="en-US" sz="1600" dirty="0">
              <a:solidFill>
                <a:schemeClr val="tx2"/>
              </a:solidFill>
              <a:latin typeface="Calibri" panose="020F0502020204030204" pitchFamily="34" charset="0"/>
              <a:cs typeface="Arial" pitchFamily="34" charset="0"/>
            </a:endParaRPr>
          </a:p>
          <a:p>
            <a:pPr marL="0" indent="0">
              <a:lnSpc>
                <a:spcPct val="100000"/>
              </a:lnSpc>
              <a:buNone/>
              <a:tabLst>
                <a:tab pos="355600" algn="l"/>
              </a:tabLst>
            </a:pPr>
            <a:r>
              <a:rPr lang="en-US" sz="1600" dirty="0">
                <a:solidFill>
                  <a:schemeClr val="tx2"/>
                </a:solidFill>
                <a:latin typeface="Calibri" panose="020F0502020204030204" pitchFamily="34" charset="0"/>
                <a:cs typeface="Arial" pitchFamily="34" charset="0"/>
              </a:rPr>
              <a:t>For further details visit our Website: </a:t>
            </a:r>
          </a:p>
          <a:p>
            <a:pPr marL="0" indent="0">
              <a:lnSpc>
                <a:spcPct val="100000"/>
              </a:lnSpc>
              <a:buNone/>
              <a:tabLst>
                <a:tab pos="355600" algn="l"/>
              </a:tabLst>
            </a:pPr>
            <a:r>
              <a:rPr lang="en-US" sz="1600" dirty="0">
                <a:solidFill>
                  <a:schemeClr val="tx2"/>
                </a:solidFill>
                <a:latin typeface="Calibri" panose="020F0502020204030204" pitchFamily="34" charset="0"/>
                <a:cs typeface="Arial" pitchFamily="34" charset="0"/>
                <a:hlinkClick r:id="rId4"/>
              </a:rPr>
              <a:t>www.ofid.org</a:t>
            </a:r>
            <a:endParaRPr lang="en-US" sz="1600" dirty="0">
              <a:solidFill>
                <a:schemeClr val="tx2"/>
              </a:solidFill>
              <a:latin typeface="Calibri" panose="020F0502020204030204" pitchFamily="34" charset="0"/>
              <a:cs typeface="Arial" pitchFamily="34" charset="0"/>
            </a:endParaRPr>
          </a:p>
          <a:p>
            <a:pPr marL="0" indent="0">
              <a:lnSpc>
                <a:spcPct val="100000"/>
              </a:lnSpc>
              <a:buNone/>
              <a:tabLst>
                <a:tab pos="355600" algn="l"/>
              </a:tabLst>
            </a:pPr>
            <a:r>
              <a:rPr lang="en-US" sz="1600" dirty="0">
                <a:solidFill>
                  <a:schemeClr val="tx2"/>
                </a:solidFill>
                <a:latin typeface="Calibri" panose="020F0502020204030204" pitchFamily="34" charset="0"/>
                <a:cs typeface="Arial" pitchFamily="34" charset="0"/>
              </a:rPr>
              <a:t>o</a:t>
            </a:r>
            <a:r>
              <a:rPr lang="en-US" sz="1600" dirty="0" smtClean="0">
                <a:solidFill>
                  <a:schemeClr val="tx2"/>
                </a:solidFill>
                <a:latin typeface="Calibri" panose="020F0502020204030204" pitchFamily="34" charset="0"/>
                <a:cs typeface="Arial" pitchFamily="34" charset="0"/>
              </a:rPr>
              <a:t>r </a:t>
            </a:r>
            <a:r>
              <a:rPr lang="en-US" sz="1600" dirty="0">
                <a:solidFill>
                  <a:schemeClr val="tx2"/>
                </a:solidFill>
                <a:latin typeface="Calibri" panose="020F0502020204030204" pitchFamily="34" charset="0"/>
                <a:cs typeface="Arial" pitchFamily="34" charset="0"/>
              </a:rPr>
              <a:t>Email: 	</a:t>
            </a:r>
            <a:r>
              <a:rPr lang="en-US" sz="1600" dirty="0" smtClean="0">
                <a:solidFill>
                  <a:schemeClr val="tx2"/>
                </a:solidFill>
                <a:latin typeface="Calibri" panose="020F0502020204030204" pitchFamily="34" charset="0"/>
                <a:cs typeface="Arial" pitchFamily="34" charset="0"/>
              </a:rPr>
              <a:t>PSTFOD@ofid.org</a:t>
            </a:r>
            <a:endParaRPr lang="en-US" sz="1600" dirty="0">
              <a:solidFill>
                <a:schemeClr val="tx2"/>
              </a:solidFill>
              <a:latin typeface="Calibri" panose="020F0502020204030204" pitchFamily="34" charset="0"/>
              <a:cs typeface="Arial" pitchFamily="34" charset="0"/>
            </a:endParaRPr>
          </a:p>
        </p:txBody>
      </p:sp>
      <p:sp>
        <p:nvSpPr>
          <p:cNvPr id="7" name="TextBox 6"/>
          <p:cNvSpPr txBox="1"/>
          <p:nvPr/>
        </p:nvSpPr>
        <p:spPr>
          <a:xfrm>
            <a:off x="4355976" y="6470225"/>
            <a:ext cx="354584" cy="276999"/>
          </a:xfrm>
          <a:prstGeom prst="rect">
            <a:avLst/>
          </a:prstGeom>
          <a:noFill/>
        </p:spPr>
        <p:txBody>
          <a:bodyPr wrap="none" rtlCol="0">
            <a:spAutoFit/>
          </a:bodyPr>
          <a:lstStyle/>
          <a:p>
            <a:fld id="{B13BB83A-1B8E-4260-99E1-9870241C4F18}" type="slidenum">
              <a:rPr lang="en-GB" sz="1200" smtClean="0">
                <a:solidFill>
                  <a:schemeClr val="bg1"/>
                </a:solidFill>
              </a:rPr>
              <a:t>21</a:t>
            </a:fld>
            <a:endParaRPr lang="en-GB" sz="1200" dirty="0">
              <a:solidFill>
                <a:schemeClr val="bg1"/>
              </a:solidFill>
            </a:endParaRPr>
          </a:p>
        </p:txBody>
      </p:sp>
    </p:spTree>
    <p:extLst>
      <p:ext uri="{BB962C8B-B14F-4D97-AF65-F5344CB8AC3E}">
        <p14:creationId xmlns:p14="http://schemas.microsoft.com/office/powerpoint/2010/main" val="352371396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 y="2256722"/>
            <a:ext cx="5102222" cy="290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world map templat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world map templat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world map templat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4993162" y="1412776"/>
            <a:ext cx="3960440" cy="4616648"/>
          </a:xfrm>
          <a:prstGeom prst="rect">
            <a:avLst/>
          </a:prstGeom>
          <a:noFill/>
        </p:spPr>
        <p:txBody>
          <a:bodyPr wrap="square" rtlCol="0">
            <a:spAutoFit/>
          </a:bodyPr>
          <a:lstStyle/>
          <a:p>
            <a:pPr marL="285750" lvl="2" indent="-285750" algn="just">
              <a:buFont typeface="Wingdings" panose="05000000000000000000" pitchFamily="2" charset="2"/>
              <a:buChar char="Ø"/>
            </a:pPr>
            <a:r>
              <a:rPr lang="en-US" sz="1400" b="1" dirty="0">
                <a:solidFill>
                  <a:schemeClr val="tx2"/>
                </a:solidFill>
                <a:latin typeface="Calibri" panose="020F0502020204030204" pitchFamily="34" charset="0"/>
              </a:rPr>
              <a:t>OFID </a:t>
            </a:r>
            <a:r>
              <a:rPr lang="en-US" sz="1400" dirty="0" smtClean="0">
                <a:solidFill>
                  <a:schemeClr val="tx2"/>
                </a:solidFill>
                <a:latin typeface="Calibri" panose="020F0502020204030204" pitchFamily="34" charset="0"/>
              </a:rPr>
              <a:t>is the development finance institution established </a:t>
            </a:r>
            <a:r>
              <a:rPr lang="en-US" sz="1400" dirty="0">
                <a:solidFill>
                  <a:schemeClr val="tx2"/>
                </a:solidFill>
                <a:latin typeface="Calibri" panose="020F0502020204030204" pitchFamily="34" charset="0"/>
              </a:rPr>
              <a:t>in 1976 by OPEC Member </a:t>
            </a:r>
            <a:r>
              <a:rPr lang="en-US" sz="1400" dirty="0" smtClean="0">
                <a:solidFill>
                  <a:schemeClr val="tx2"/>
                </a:solidFill>
                <a:latin typeface="Calibri" panose="020F0502020204030204" pitchFamily="34" charset="0"/>
              </a:rPr>
              <a:t>States, as a collective channel for aid to developing countries.</a:t>
            </a:r>
          </a:p>
          <a:p>
            <a:pPr marL="285750" lvl="2" indent="-285750" algn="just">
              <a:buFont typeface="Wingdings" panose="05000000000000000000" pitchFamily="2" charset="2"/>
              <a:buChar char="Ø"/>
            </a:pPr>
            <a:endParaRPr lang="en-US" sz="1400" dirty="0">
              <a:solidFill>
                <a:schemeClr val="tx2"/>
              </a:solidFill>
              <a:latin typeface="Calibri" panose="020F0502020204030204" pitchFamily="34" charset="0"/>
            </a:endParaRPr>
          </a:p>
          <a:p>
            <a:pPr marL="285750" lvl="2" indent="-285750" algn="just">
              <a:buFont typeface="Wingdings" panose="05000000000000000000" pitchFamily="2" charset="2"/>
              <a:buChar char="Ø"/>
            </a:pPr>
            <a:r>
              <a:rPr lang="en-US" sz="1400" b="1" dirty="0" smtClean="0">
                <a:solidFill>
                  <a:schemeClr val="tx2"/>
                </a:solidFill>
                <a:latin typeface="Calibri" panose="020F0502020204030204" pitchFamily="34" charset="0"/>
              </a:rPr>
              <a:t>OFID’s aim </a:t>
            </a:r>
            <a:r>
              <a:rPr lang="en-US" sz="1400" dirty="0" smtClean="0">
                <a:solidFill>
                  <a:schemeClr val="tx2"/>
                </a:solidFill>
                <a:latin typeface="Calibri" panose="020F0502020204030204" pitchFamily="34" charset="0"/>
              </a:rPr>
              <a:t>is to help low income countries in pursuit of sustainable social &amp; economic advancement, and, t</a:t>
            </a:r>
            <a:r>
              <a:rPr lang="en-GB" sz="1400" dirty="0" smtClean="0">
                <a:solidFill>
                  <a:schemeClr val="tx2"/>
                </a:solidFill>
                <a:latin typeface="Calibri" panose="020F0502020204030204" pitchFamily="34" charset="0"/>
              </a:rPr>
              <a:t>o </a:t>
            </a:r>
            <a:r>
              <a:rPr lang="en-GB" sz="1400" dirty="0">
                <a:solidFill>
                  <a:schemeClr val="tx2"/>
                </a:solidFill>
                <a:latin typeface="Calibri" panose="020F0502020204030204" pitchFamily="34" charset="0"/>
              </a:rPr>
              <a:t>promote cooperation between OPEC Member Countries and other developing countries as an expression of South-South </a:t>
            </a:r>
            <a:r>
              <a:rPr lang="en-GB" sz="1400" dirty="0" smtClean="0">
                <a:solidFill>
                  <a:schemeClr val="tx2"/>
                </a:solidFill>
                <a:latin typeface="Calibri" panose="020F0502020204030204" pitchFamily="34" charset="0"/>
              </a:rPr>
              <a:t>solidarity.</a:t>
            </a:r>
            <a:endParaRPr lang="en-US" sz="1400" dirty="0" smtClean="0">
              <a:solidFill>
                <a:schemeClr val="tx2"/>
              </a:solidFill>
              <a:latin typeface="Calibri" panose="020F0502020204030204" pitchFamily="34" charset="0"/>
            </a:endParaRPr>
          </a:p>
          <a:p>
            <a:pPr marL="0" lvl="2" algn="just"/>
            <a:endParaRPr lang="en-US" sz="1400" dirty="0" smtClean="0">
              <a:solidFill>
                <a:schemeClr val="tx2"/>
              </a:solidFill>
              <a:latin typeface="Calibri" panose="020F0502020204030204" pitchFamily="34" charset="0"/>
            </a:endParaRPr>
          </a:p>
          <a:p>
            <a:pPr marL="285750" lvl="2" indent="-285750" algn="just">
              <a:buFont typeface="Wingdings" panose="05000000000000000000" pitchFamily="2" charset="2"/>
              <a:buChar char="Ø"/>
            </a:pPr>
            <a:r>
              <a:rPr lang="en-GB" sz="1400" dirty="0" smtClean="0">
                <a:solidFill>
                  <a:schemeClr val="tx2"/>
                </a:solidFill>
                <a:latin typeface="Calibri" panose="020F0502020204030204" pitchFamily="34" charset="0"/>
              </a:rPr>
              <a:t>OFID </a:t>
            </a:r>
            <a:r>
              <a:rPr lang="en-GB" sz="1400" dirty="0">
                <a:solidFill>
                  <a:schemeClr val="tx2"/>
                </a:solidFill>
                <a:latin typeface="Calibri" panose="020F0502020204030204" pitchFamily="34" charset="0"/>
              </a:rPr>
              <a:t>finances development projects through </a:t>
            </a:r>
            <a:r>
              <a:rPr lang="en-GB" sz="1400" dirty="0" smtClean="0">
                <a:solidFill>
                  <a:schemeClr val="tx2"/>
                </a:solidFill>
                <a:latin typeface="Calibri" panose="020F0502020204030204" pitchFamily="34" charset="0"/>
              </a:rPr>
              <a:t>three </a:t>
            </a:r>
            <a:r>
              <a:rPr lang="en-GB" sz="1400" dirty="0">
                <a:solidFill>
                  <a:schemeClr val="tx2"/>
                </a:solidFill>
                <a:latin typeface="Calibri" panose="020F0502020204030204" pitchFamily="34" charset="0"/>
              </a:rPr>
              <a:t>main </a:t>
            </a:r>
            <a:r>
              <a:rPr lang="en-GB" sz="1400" dirty="0" smtClean="0">
                <a:solidFill>
                  <a:schemeClr val="tx2"/>
                </a:solidFill>
                <a:latin typeface="Calibri" panose="020F0502020204030204" pitchFamily="34" charset="0"/>
              </a:rPr>
              <a:t>windows: </a:t>
            </a:r>
            <a:r>
              <a:rPr lang="en-GB" sz="1400" b="1" dirty="0" smtClean="0">
                <a:solidFill>
                  <a:schemeClr val="tx2"/>
                </a:solidFill>
                <a:latin typeface="Calibri" panose="020F0502020204030204" pitchFamily="34" charset="0"/>
              </a:rPr>
              <a:t>Public Sector, Private Sector &amp; Trade Finance and Grants.</a:t>
            </a:r>
          </a:p>
          <a:p>
            <a:pPr marL="285750" lvl="2" indent="-285750" algn="just">
              <a:buFont typeface="Wingdings" panose="05000000000000000000" pitchFamily="2" charset="2"/>
              <a:buChar char="Ø"/>
            </a:pPr>
            <a:endParaRPr lang="en-GB" sz="1400" b="1" dirty="0">
              <a:solidFill>
                <a:schemeClr val="tx2"/>
              </a:solidFill>
              <a:latin typeface="Calibri" panose="020F0502020204030204" pitchFamily="34" charset="0"/>
            </a:endParaRPr>
          </a:p>
          <a:p>
            <a:pPr marL="285750" lvl="2" indent="-285750" algn="just">
              <a:buFont typeface="Wingdings" panose="05000000000000000000" pitchFamily="2" charset="2"/>
              <a:buChar char="Ø"/>
            </a:pPr>
            <a:r>
              <a:rPr lang="en-GB" sz="1400" b="1" dirty="0" smtClean="0">
                <a:solidFill>
                  <a:schemeClr val="tx2"/>
                </a:solidFill>
                <a:latin typeface="Calibri" panose="020F0502020204030204" pitchFamily="34" charset="0"/>
              </a:rPr>
              <a:t>Global </a:t>
            </a:r>
            <a:r>
              <a:rPr lang="en-GB" sz="1400" dirty="0" smtClean="0">
                <a:solidFill>
                  <a:schemeClr val="tx2"/>
                </a:solidFill>
                <a:latin typeface="Calibri" panose="020F0502020204030204" pitchFamily="34" charset="0"/>
              </a:rPr>
              <a:t>cooperation network of multilateral &amp; bilateral agencies, financial &amp; non-financial institutions.</a:t>
            </a:r>
            <a:endParaRPr lang="en-GB" sz="1400" b="1" dirty="0">
              <a:solidFill>
                <a:schemeClr val="tx2"/>
              </a:solidFill>
              <a:latin typeface="Calibri" panose="020F0502020204030204" pitchFamily="34" charset="0"/>
            </a:endParaRPr>
          </a:p>
          <a:p>
            <a:pPr marL="0" lvl="2" algn="just"/>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Ø"/>
            </a:pPr>
            <a:endParaRPr lang="en-US" sz="1400" dirty="0">
              <a:solidFill>
                <a:schemeClr val="tx2"/>
              </a:solidFill>
              <a:latin typeface="Calibri" panose="020F0502020204030204" pitchFamily="34" charset="0"/>
            </a:endParaRPr>
          </a:p>
        </p:txBody>
      </p:sp>
      <p:sp>
        <p:nvSpPr>
          <p:cNvPr id="6" name="TextBox 5"/>
          <p:cNvSpPr txBox="1"/>
          <p:nvPr/>
        </p:nvSpPr>
        <p:spPr>
          <a:xfrm>
            <a:off x="4355976" y="692696"/>
            <a:ext cx="4320480" cy="707886"/>
          </a:xfrm>
          <a:prstGeom prst="rect">
            <a:avLst/>
          </a:prstGeom>
          <a:noFill/>
        </p:spPr>
        <p:txBody>
          <a:bodyPr wrap="square" rtlCol="0">
            <a:spAutoFit/>
          </a:bodyPr>
          <a:lstStyle/>
          <a:p>
            <a:pPr marL="0" lvl="1" algn="r"/>
            <a:r>
              <a:rPr lang="en-US" sz="2000" b="1" kern="0" dirty="0">
                <a:solidFill>
                  <a:schemeClr val="bg1"/>
                </a:solidFill>
                <a:latin typeface="Calibri" panose="020F0502020204030204" pitchFamily="34" charset="0"/>
                <a:cs typeface="Arial" charset="0"/>
              </a:rPr>
              <a:t>History &amp; Key Characteristics</a:t>
            </a:r>
          </a:p>
          <a:p>
            <a:pPr algn="r"/>
            <a:endParaRPr lang="en-US" sz="2000" dirty="0">
              <a:solidFill>
                <a:schemeClr val="bg1"/>
              </a:solidFill>
              <a:latin typeface="Calibri" panose="020F0502020204030204" pitchFamily="34" charset="0"/>
            </a:endParaRPr>
          </a:p>
        </p:txBody>
      </p:sp>
      <p:sp>
        <p:nvSpPr>
          <p:cNvPr id="9" name="TextBox 8"/>
          <p:cNvSpPr txBox="1"/>
          <p:nvPr/>
        </p:nvSpPr>
        <p:spPr>
          <a:xfrm>
            <a:off x="4355976" y="6470225"/>
            <a:ext cx="261610" cy="276999"/>
          </a:xfrm>
          <a:prstGeom prst="rect">
            <a:avLst/>
          </a:prstGeom>
          <a:noFill/>
        </p:spPr>
        <p:txBody>
          <a:bodyPr wrap="none" rtlCol="0">
            <a:spAutoFit/>
          </a:bodyPr>
          <a:lstStyle/>
          <a:p>
            <a:r>
              <a:rPr lang="en-GB" sz="1200" dirty="0" smtClean="0">
                <a:solidFill>
                  <a:schemeClr val="bg1"/>
                </a:solidFill>
              </a:rPr>
              <a:t>3</a:t>
            </a:r>
            <a:endParaRPr lang="en-GB" sz="1200" dirty="0">
              <a:solidFill>
                <a:schemeClr val="bg1"/>
              </a:solidFill>
            </a:endParaRPr>
          </a:p>
        </p:txBody>
      </p:sp>
    </p:spTree>
    <p:extLst>
      <p:ext uri="{BB962C8B-B14F-4D97-AF65-F5344CB8AC3E}">
        <p14:creationId xmlns:p14="http://schemas.microsoft.com/office/powerpoint/2010/main" val="42848471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4089" y="1623566"/>
            <a:ext cx="3528392" cy="5047536"/>
          </a:xfrm>
          <a:prstGeom prst="rect">
            <a:avLst/>
          </a:prstGeom>
          <a:noFill/>
        </p:spPr>
        <p:txBody>
          <a:bodyPr wrap="square" rtlCol="0">
            <a:spAutoFit/>
          </a:bodyPr>
          <a:lstStyle/>
          <a:p>
            <a:pPr marL="342900" indent="-342900" algn="just">
              <a:buFont typeface="Wingdings" panose="05000000000000000000" pitchFamily="2" charset="2"/>
              <a:buChar char="Ø"/>
            </a:pPr>
            <a:endParaRPr lang="en-US" sz="1400" dirty="0" smtClean="0">
              <a:solidFill>
                <a:schemeClr val="tx2"/>
              </a:solidFill>
              <a:latin typeface="Calibri" panose="020F0502020204030204" pitchFamily="34" charset="0"/>
            </a:endParaRPr>
          </a:p>
          <a:p>
            <a:pPr marL="342900" indent="-342900" algn="just">
              <a:buFont typeface="Wingdings" panose="05000000000000000000" pitchFamily="2" charset="2"/>
              <a:buChar char="Ø"/>
            </a:pPr>
            <a:r>
              <a:rPr lang="en-US" sz="1400" dirty="0" smtClean="0">
                <a:solidFill>
                  <a:schemeClr val="tx2"/>
                </a:solidFill>
                <a:latin typeface="Calibri" panose="020F0502020204030204" pitchFamily="34" charset="0"/>
              </a:rPr>
              <a:t>Over the last 41 years, OFID has approved over 3,700 operations, totaling US$ 21 Bn, across a range of sectors.</a:t>
            </a:r>
            <a:endParaRPr lang="en-US" sz="1400" b="1" i="1" u="sng" dirty="0" smtClean="0">
              <a:solidFill>
                <a:schemeClr val="tx2"/>
              </a:solidFill>
              <a:latin typeface="Calibri" panose="020F0502020204030204" pitchFamily="34" charset="0"/>
            </a:endParaRPr>
          </a:p>
          <a:p>
            <a:pPr marL="342900" indent="-342900" algn="just">
              <a:buFont typeface="Wingdings" panose="05000000000000000000" pitchFamily="2" charset="2"/>
              <a:buChar char="Ø"/>
            </a:pPr>
            <a:endParaRPr lang="en-US" sz="1400" b="1" dirty="0" smtClean="0">
              <a:solidFill>
                <a:schemeClr val="tx2"/>
              </a:solidFill>
              <a:latin typeface="Calibri" panose="020F0502020204030204" pitchFamily="34" charset="0"/>
            </a:endParaRPr>
          </a:p>
          <a:p>
            <a:pPr marL="342900" indent="-342900" algn="just">
              <a:buFont typeface="Wingdings" panose="05000000000000000000" pitchFamily="2" charset="2"/>
              <a:buChar char="Ø"/>
            </a:pPr>
            <a:r>
              <a:rPr lang="en-US" sz="1400" dirty="0" smtClean="0">
                <a:solidFill>
                  <a:schemeClr val="tx2"/>
                </a:solidFill>
                <a:latin typeface="Calibri" panose="020F0502020204030204" pitchFamily="34" charset="0"/>
              </a:rPr>
              <a:t>Supported </a:t>
            </a:r>
            <a:r>
              <a:rPr lang="en-US" sz="1400" b="1" dirty="0" smtClean="0">
                <a:solidFill>
                  <a:schemeClr val="tx2"/>
                </a:solidFill>
                <a:latin typeface="Calibri" panose="020F0502020204030204" pitchFamily="34" charset="0"/>
              </a:rPr>
              <a:t>134 countries</a:t>
            </a:r>
            <a:r>
              <a:rPr lang="en-US" sz="1400" dirty="0" smtClean="0">
                <a:solidFill>
                  <a:schemeClr val="tx2"/>
                </a:solidFill>
                <a:latin typeface="Calibri" panose="020F0502020204030204" pitchFamily="34" charset="0"/>
              </a:rPr>
              <a:t> worldwide: 53 in Africa, 43 in Asia, 31 in Latin America and 7 in Europe.</a:t>
            </a:r>
          </a:p>
          <a:p>
            <a:pPr marL="342900" indent="-342900" algn="just">
              <a:buFont typeface="Wingdings" panose="05000000000000000000" pitchFamily="2" charset="2"/>
              <a:buChar char="Ø"/>
            </a:pPr>
            <a:endParaRPr lang="en-US" sz="1400" dirty="0">
              <a:solidFill>
                <a:schemeClr val="tx2"/>
              </a:solidFill>
              <a:latin typeface="Calibri" panose="020F0502020204030204" pitchFamily="34" charset="0"/>
            </a:endParaRPr>
          </a:p>
          <a:p>
            <a:pPr marL="342900" indent="-342900" algn="just">
              <a:buFont typeface="Wingdings" panose="05000000000000000000" pitchFamily="2" charset="2"/>
              <a:buChar char="Ø"/>
            </a:pPr>
            <a:r>
              <a:rPr lang="en-US" sz="1400" dirty="0" smtClean="0">
                <a:solidFill>
                  <a:schemeClr val="tx2"/>
                </a:solidFill>
                <a:latin typeface="Calibri" panose="020F0502020204030204" pitchFamily="34" charset="0"/>
              </a:rPr>
              <a:t>Majority of the resources were allocated towards the </a:t>
            </a:r>
            <a:r>
              <a:rPr lang="en-US" sz="1400" b="1" dirty="0" smtClean="0">
                <a:solidFill>
                  <a:schemeClr val="tx2"/>
                </a:solidFill>
                <a:latin typeface="Calibri" panose="020F0502020204030204" pitchFamily="34" charset="0"/>
              </a:rPr>
              <a:t>Energy, Transportation</a:t>
            </a:r>
            <a:r>
              <a:rPr lang="en-US" sz="1400" b="1" dirty="0">
                <a:solidFill>
                  <a:schemeClr val="tx2"/>
                </a:solidFill>
                <a:latin typeface="Calibri" panose="020F0502020204030204" pitchFamily="34" charset="0"/>
              </a:rPr>
              <a:t> </a:t>
            </a:r>
            <a:r>
              <a:rPr lang="en-US" sz="1400" b="1" dirty="0" smtClean="0">
                <a:solidFill>
                  <a:schemeClr val="tx2"/>
                </a:solidFill>
                <a:latin typeface="Calibri" panose="020F0502020204030204" pitchFamily="34" charset="0"/>
              </a:rPr>
              <a:t>and Agricultural sectors</a:t>
            </a:r>
          </a:p>
          <a:p>
            <a:pPr algn="just"/>
            <a:endParaRPr lang="en-US" sz="1400" dirty="0">
              <a:solidFill>
                <a:schemeClr val="tx2"/>
              </a:solidFill>
              <a:latin typeface="Calibri" panose="020F0502020204030204" pitchFamily="34" charset="0"/>
            </a:endParaRPr>
          </a:p>
          <a:p>
            <a:pPr marL="285750" indent="-285750" algn="just">
              <a:buFont typeface="Wingdings" panose="05000000000000000000" pitchFamily="2" charset="2"/>
              <a:buChar char="Ø"/>
            </a:pPr>
            <a:r>
              <a:rPr lang="en-US" sz="1400" dirty="0" smtClean="0">
                <a:solidFill>
                  <a:schemeClr val="tx2"/>
                </a:solidFill>
                <a:latin typeface="Calibri" panose="020F0502020204030204" pitchFamily="34" charset="0"/>
              </a:rPr>
              <a:t>OFID is strategically positioned to focus on the </a:t>
            </a:r>
            <a:r>
              <a:rPr lang="en-US" sz="1400" b="1" dirty="0" smtClean="0">
                <a:solidFill>
                  <a:schemeClr val="tx2"/>
                </a:solidFill>
                <a:latin typeface="Calibri" panose="020F0502020204030204" pitchFamily="34" charset="0"/>
              </a:rPr>
              <a:t>water-food-energy nexus </a:t>
            </a:r>
            <a:r>
              <a:rPr lang="en-US" sz="1400" dirty="0" smtClean="0">
                <a:solidFill>
                  <a:schemeClr val="tx2"/>
                </a:solidFill>
                <a:latin typeface="Calibri" panose="020F0502020204030204" pitchFamily="34" charset="0"/>
              </a:rPr>
              <a:t>of </a:t>
            </a:r>
            <a:r>
              <a:rPr lang="en-GB" sz="1400" dirty="0">
                <a:solidFill>
                  <a:schemeClr val="tx2"/>
                </a:solidFill>
                <a:latin typeface="Calibri" panose="020F0502020204030204" pitchFamily="34" charset="0"/>
              </a:rPr>
              <a:t>sustainable </a:t>
            </a:r>
            <a:r>
              <a:rPr lang="en-GB" sz="1400" dirty="0" smtClean="0">
                <a:solidFill>
                  <a:schemeClr val="tx2"/>
                </a:solidFill>
                <a:latin typeface="Calibri" panose="020F0502020204030204" pitchFamily="34" charset="0"/>
              </a:rPr>
              <a:t>water access</a:t>
            </a:r>
            <a:r>
              <a:rPr lang="en-GB" sz="1400" dirty="0">
                <a:solidFill>
                  <a:schemeClr val="tx2"/>
                </a:solidFill>
                <a:latin typeface="Calibri" panose="020F0502020204030204" pitchFamily="34" charset="0"/>
              </a:rPr>
              <a:t>, modern energy access and </a:t>
            </a:r>
            <a:r>
              <a:rPr lang="en-GB" sz="1400" dirty="0" smtClean="0">
                <a:solidFill>
                  <a:schemeClr val="tx2"/>
                </a:solidFill>
                <a:latin typeface="Calibri" panose="020F0502020204030204" pitchFamily="34" charset="0"/>
              </a:rPr>
              <a:t>food security</a:t>
            </a:r>
            <a:r>
              <a:rPr lang="en-US" sz="1400" dirty="0" smtClean="0">
                <a:solidFill>
                  <a:schemeClr val="tx2"/>
                </a:solidFill>
                <a:latin typeface="Calibri" panose="020F0502020204030204" pitchFamily="34" charset="0"/>
              </a:rPr>
              <a:t>. </a:t>
            </a:r>
            <a:endParaRPr lang="en-US" sz="1400" b="1" dirty="0" smtClean="0">
              <a:solidFill>
                <a:schemeClr val="tx2"/>
              </a:solidFill>
              <a:latin typeface="Calibri" panose="020F0502020204030204" pitchFamily="34" charset="0"/>
            </a:endParaRPr>
          </a:p>
          <a:p>
            <a:pPr marL="342900" indent="-342900" algn="just">
              <a:buFont typeface="Wingdings" panose="05000000000000000000" pitchFamily="2" charset="2"/>
              <a:buChar char="Ø"/>
            </a:pPr>
            <a:endParaRPr lang="en-US"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Ø"/>
            </a:pPr>
            <a:endParaRPr lang="en-US" sz="1400" dirty="0">
              <a:solidFill>
                <a:schemeClr val="tx2"/>
              </a:solidFill>
              <a:latin typeface="Calibri" panose="020F0502020204030204" pitchFamily="34" charset="0"/>
            </a:endParaRPr>
          </a:p>
          <a:p>
            <a:pPr marL="285750" indent="-285750" algn="just">
              <a:buFont typeface="Wingdings" panose="05000000000000000000" pitchFamily="2" charset="2"/>
              <a:buChar char="Ø"/>
            </a:pPr>
            <a:endParaRPr lang="en-US"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Ø"/>
            </a:pPr>
            <a:endParaRPr lang="en-US" sz="1400" dirty="0">
              <a:solidFill>
                <a:schemeClr val="tx2"/>
              </a:solidFill>
              <a:latin typeface="Calibri" panose="020F0502020204030204" pitchFamily="34" charset="0"/>
            </a:endParaRPr>
          </a:p>
          <a:p>
            <a:pPr algn="just"/>
            <a:endParaRPr lang="en-US"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Ø"/>
            </a:pPr>
            <a:endParaRPr lang="en-US" sz="1400" dirty="0">
              <a:solidFill>
                <a:schemeClr val="tx2"/>
              </a:solidFill>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299" y="1941984"/>
            <a:ext cx="2453750" cy="163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49554" y="3572255"/>
            <a:ext cx="2448272" cy="215444"/>
          </a:xfrm>
          <a:prstGeom prst="rect">
            <a:avLst/>
          </a:prstGeom>
          <a:noFill/>
        </p:spPr>
        <p:txBody>
          <a:bodyPr wrap="square" rtlCol="0">
            <a:spAutoFit/>
          </a:bodyPr>
          <a:lstStyle>
            <a:defPPr>
              <a:defRPr lang="en-US"/>
            </a:defPPr>
            <a:lvl1pPr>
              <a:defRPr sz="800"/>
            </a:lvl1pPr>
          </a:lstStyle>
          <a:p>
            <a:r>
              <a:rPr lang="en-US" dirty="0" err="1">
                <a:solidFill>
                  <a:schemeClr val="tx2"/>
                </a:solidFill>
                <a:latin typeface="Calibri" panose="020F0502020204030204" pitchFamily="34" charset="0"/>
              </a:rPr>
              <a:t>Maggotty</a:t>
            </a:r>
            <a:r>
              <a:rPr lang="en-US" dirty="0">
                <a:solidFill>
                  <a:schemeClr val="tx2"/>
                </a:solidFill>
                <a:latin typeface="Calibri" panose="020F0502020204030204" pitchFamily="34" charset="0"/>
              </a:rPr>
              <a:t> River </a:t>
            </a:r>
            <a:r>
              <a:rPr lang="en-US" dirty="0" smtClean="0">
                <a:solidFill>
                  <a:schemeClr val="tx2"/>
                </a:solidFill>
                <a:latin typeface="Calibri" panose="020F0502020204030204" pitchFamily="34" charset="0"/>
              </a:rPr>
              <a:t>Hydroelectric Project, </a:t>
            </a:r>
            <a:r>
              <a:rPr lang="en-US" dirty="0">
                <a:solidFill>
                  <a:schemeClr val="tx2"/>
                </a:solidFill>
                <a:latin typeface="Calibri" panose="020F0502020204030204" pitchFamily="34" charset="0"/>
              </a:rPr>
              <a:t>Jamaica</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298" y="3894928"/>
            <a:ext cx="2453750" cy="200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61878" y="5902746"/>
            <a:ext cx="2448272" cy="215444"/>
          </a:xfrm>
          <a:prstGeom prst="rect">
            <a:avLst/>
          </a:prstGeom>
          <a:noFill/>
        </p:spPr>
        <p:txBody>
          <a:bodyPr wrap="square" rtlCol="0">
            <a:spAutoFit/>
          </a:bodyPr>
          <a:lstStyle/>
          <a:p>
            <a:r>
              <a:rPr lang="en-US" sz="800" dirty="0" smtClean="0">
                <a:solidFill>
                  <a:schemeClr val="tx2"/>
                </a:solidFill>
                <a:latin typeface="Calibri" panose="020F0502020204030204" pitchFamily="34" charset="0"/>
              </a:rPr>
              <a:t>Farm Irrigation Development Project, Egypt</a:t>
            </a:r>
            <a:endParaRPr lang="en-US" sz="800" dirty="0">
              <a:solidFill>
                <a:schemeClr val="tx2"/>
              </a:solidFill>
              <a:latin typeface="Calibri" panose="020F0502020204030204" pitchFamily="34" charset="0"/>
            </a:endParaRPr>
          </a:p>
        </p:txBody>
      </p:sp>
      <p:pic>
        <p:nvPicPr>
          <p:cNvPr id="1032" name="Picture 8" descr="\\opecfund.org\filearea\VPRepository\Moreno\Desktop\SOLAR\IMG-20150701-WA00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27" y="1941983"/>
            <a:ext cx="2400845" cy="16302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8313" y="3572254"/>
            <a:ext cx="2448272" cy="215444"/>
          </a:xfrm>
          <a:prstGeom prst="rect">
            <a:avLst/>
          </a:prstGeom>
          <a:noFill/>
        </p:spPr>
        <p:txBody>
          <a:bodyPr wrap="square" rtlCol="0">
            <a:spAutoFit/>
          </a:bodyPr>
          <a:lstStyle/>
          <a:p>
            <a:r>
              <a:rPr lang="en-US" sz="800" dirty="0" err="1" smtClean="0">
                <a:solidFill>
                  <a:schemeClr val="tx2"/>
                </a:solidFill>
                <a:latin typeface="Calibri" panose="020F0502020204030204" pitchFamily="34" charset="0"/>
              </a:rPr>
              <a:t>Mecer</a:t>
            </a:r>
            <a:r>
              <a:rPr lang="en-US" sz="800" dirty="0" smtClean="0">
                <a:solidFill>
                  <a:schemeClr val="tx2"/>
                </a:solidFill>
                <a:latin typeface="Calibri" panose="020F0502020204030204" pitchFamily="34" charset="0"/>
              </a:rPr>
              <a:t> Solar Project, Honduras</a:t>
            </a:r>
            <a:endParaRPr lang="en-US" sz="800" dirty="0">
              <a:solidFill>
                <a:schemeClr val="tx2"/>
              </a:solidFill>
              <a:latin typeface="Calibri" panose="020F0502020204030204" pitchFamily="34" charset="0"/>
            </a:endParaRPr>
          </a:p>
        </p:txBody>
      </p:sp>
      <p:sp>
        <p:nvSpPr>
          <p:cNvPr id="5" name="TextBox 4"/>
          <p:cNvSpPr txBox="1"/>
          <p:nvPr/>
        </p:nvSpPr>
        <p:spPr>
          <a:xfrm>
            <a:off x="4499992" y="692696"/>
            <a:ext cx="4104456" cy="707886"/>
          </a:xfrm>
          <a:prstGeom prst="rect">
            <a:avLst/>
          </a:prstGeom>
          <a:noFill/>
        </p:spPr>
        <p:txBody>
          <a:bodyPr wrap="square" rtlCol="0">
            <a:spAutoFit/>
          </a:bodyPr>
          <a:lstStyle/>
          <a:p>
            <a:pPr marL="0" lvl="1" algn="r"/>
            <a:r>
              <a:rPr lang="en-US" sz="2000" b="1" kern="0" dirty="0" smtClean="0">
                <a:solidFill>
                  <a:schemeClr val="bg1"/>
                </a:solidFill>
                <a:latin typeface="Arial" charset="0"/>
                <a:cs typeface="Arial" charset="0"/>
              </a:rPr>
              <a:t>OFID’s Cumulative </a:t>
            </a:r>
            <a:r>
              <a:rPr lang="en-US" sz="2000" b="1" kern="0" dirty="0">
                <a:solidFill>
                  <a:schemeClr val="bg1"/>
                </a:solidFill>
                <a:latin typeface="Arial" charset="0"/>
                <a:cs typeface="Arial" charset="0"/>
              </a:rPr>
              <a:t>Activities </a:t>
            </a:r>
          </a:p>
          <a:p>
            <a:pPr algn="r"/>
            <a:endParaRPr lang="en-US" sz="2000" dirty="0">
              <a:solidFill>
                <a:schemeClr val="bg1"/>
              </a:solidFill>
            </a:endParaRPr>
          </a:p>
        </p:txBody>
      </p:sp>
      <p:pic>
        <p:nvPicPr>
          <p:cNvPr id="12" name="Picture 2" descr="\\opecfund.org\filearea\VPRepository\Moreno\Desktop\SOLAR\IMG-20150701-WA0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27" y="3864096"/>
            <a:ext cx="2400845" cy="2038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313" y="5917951"/>
            <a:ext cx="2303242" cy="215444"/>
          </a:xfrm>
          <a:prstGeom prst="rect">
            <a:avLst/>
          </a:prstGeom>
          <a:noFill/>
        </p:spPr>
        <p:txBody>
          <a:bodyPr wrap="square" rtlCol="0">
            <a:spAutoFit/>
          </a:bodyPr>
          <a:lstStyle/>
          <a:p>
            <a:r>
              <a:rPr lang="en-US" sz="800" dirty="0" smtClean="0">
                <a:solidFill>
                  <a:schemeClr val="tx2"/>
                </a:solidFill>
                <a:latin typeface="Calibri" panose="020F0502020204030204" pitchFamily="34" charset="0"/>
              </a:rPr>
              <a:t>Micro-Finance &amp; SMEs</a:t>
            </a:r>
            <a:endParaRPr lang="en-US" sz="800" dirty="0">
              <a:solidFill>
                <a:schemeClr val="tx2"/>
              </a:solidFill>
              <a:latin typeface="Calibri" panose="020F0502020204030204" pitchFamily="34" charset="0"/>
            </a:endParaRPr>
          </a:p>
        </p:txBody>
      </p:sp>
      <p:sp>
        <p:nvSpPr>
          <p:cNvPr id="15" name="TextBox 14"/>
          <p:cNvSpPr txBox="1"/>
          <p:nvPr/>
        </p:nvSpPr>
        <p:spPr>
          <a:xfrm>
            <a:off x="4355976" y="6470225"/>
            <a:ext cx="261610" cy="276999"/>
          </a:xfrm>
          <a:prstGeom prst="rect">
            <a:avLst/>
          </a:prstGeom>
          <a:noFill/>
        </p:spPr>
        <p:txBody>
          <a:bodyPr wrap="none" rtlCol="0">
            <a:spAutoFit/>
          </a:bodyPr>
          <a:lstStyle/>
          <a:p>
            <a:r>
              <a:rPr lang="en-GB" sz="1200" dirty="0" smtClean="0">
                <a:solidFill>
                  <a:schemeClr val="bg1"/>
                </a:solidFill>
              </a:rPr>
              <a:t>4</a:t>
            </a:r>
            <a:endParaRPr lang="en-GB" sz="1200" dirty="0">
              <a:solidFill>
                <a:schemeClr val="bg1"/>
              </a:solidFill>
            </a:endParaRPr>
          </a:p>
        </p:txBody>
      </p:sp>
    </p:spTree>
    <p:extLst>
      <p:ext uri="{BB962C8B-B14F-4D97-AF65-F5344CB8AC3E}">
        <p14:creationId xmlns:p14="http://schemas.microsoft.com/office/powerpoint/2010/main" val="130124157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p:extLst>
              <p:ext uri="{D42A27DB-BD31-4B8C-83A1-F6EECF244321}">
                <p14:modId xmlns:p14="http://schemas.microsoft.com/office/powerpoint/2010/main" val="2194825812"/>
              </p:ext>
            </p:extLst>
          </p:nvPr>
        </p:nvGraphicFramePr>
        <p:xfrm>
          <a:off x="914399" y="1772816"/>
          <a:ext cx="7774431" cy="438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275857" y="658243"/>
            <a:ext cx="5412974" cy="677108"/>
          </a:xfrm>
          <a:prstGeom prst="rect">
            <a:avLst/>
          </a:prstGeom>
          <a:noFill/>
        </p:spPr>
        <p:txBody>
          <a:bodyPr wrap="square" rtlCol="0">
            <a:spAutoFit/>
          </a:bodyPr>
          <a:lstStyle/>
          <a:p>
            <a:pPr marL="0" lvl="1" algn="r"/>
            <a:r>
              <a:rPr lang="en-US" sz="2000" b="1" kern="0" dirty="0" smtClean="0">
                <a:solidFill>
                  <a:schemeClr val="bg1"/>
                </a:solidFill>
                <a:latin typeface="Calibri" panose="020F0502020204030204" pitchFamily="34" charset="0"/>
                <a:cs typeface="Arial" charset="0"/>
              </a:rPr>
              <a:t>PS &amp; TF Eligibility </a:t>
            </a:r>
            <a:endParaRPr lang="en-US" sz="2000" b="1" kern="0" dirty="0">
              <a:solidFill>
                <a:schemeClr val="bg1"/>
              </a:solidFill>
              <a:latin typeface="Calibri" panose="020F0502020204030204" pitchFamily="34" charset="0"/>
              <a:cs typeface="Arial" charset="0"/>
            </a:endParaRPr>
          </a:p>
          <a:p>
            <a:pPr algn="r"/>
            <a:endParaRPr lang="en-GB" dirty="0">
              <a:latin typeface="Calibri" panose="020F0502020204030204" pitchFamily="34" charset="0"/>
            </a:endParaRPr>
          </a:p>
        </p:txBody>
      </p:sp>
      <p:sp>
        <p:nvSpPr>
          <p:cNvPr id="5" name="TextBox 4"/>
          <p:cNvSpPr txBox="1"/>
          <p:nvPr/>
        </p:nvSpPr>
        <p:spPr>
          <a:xfrm>
            <a:off x="914400" y="6158932"/>
            <a:ext cx="7239000" cy="261610"/>
          </a:xfrm>
          <a:prstGeom prst="rect">
            <a:avLst/>
          </a:prstGeom>
          <a:noFill/>
        </p:spPr>
        <p:txBody>
          <a:bodyPr wrap="square" rtlCol="0">
            <a:spAutoFit/>
          </a:bodyPr>
          <a:lstStyle/>
          <a:p>
            <a:pPr algn="l"/>
            <a:r>
              <a:rPr lang="en-GB" sz="1100" dirty="0" smtClean="0">
                <a:solidFill>
                  <a:schemeClr val="tx2"/>
                </a:solidFill>
                <a:latin typeface="Calibri" panose="020F0502020204030204" pitchFamily="34" charset="0"/>
              </a:rPr>
              <a:t>* Agreement for the Encouragement &amp; Protection of Investment (not required for Trade Finance loans)</a:t>
            </a:r>
            <a:endParaRPr lang="en-GB" sz="1100" dirty="0">
              <a:solidFill>
                <a:schemeClr val="tx2"/>
              </a:solidFill>
              <a:latin typeface="Calibri" panose="020F0502020204030204" pitchFamily="34" charset="0"/>
            </a:endParaRPr>
          </a:p>
        </p:txBody>
      </p:sp>
      <p:sp>
        <p:nvSpPr>
          <p:cNvPr id="6" name="TextBox 5"/>
          <p:cNvSpPr txBox="1"/>
          <p:nvPr/>
        </p:nvSpPr>
        <p:spPr>
          <a:xfrm>
            <a:off x="4355976" y="6470225"/>
            <a:ext cx="269626" cy="276999"/>
          </a:xfrm>
          <a:prstGeom prst="rect">
            <a:avLst/>
          </a:prstGeom>
          <a:noFill/>
        </p:spPr>
        <p:txBody>
          <a:bodyPr wrap="none" rtlCol="0">
            <a:spAutoFit/>
          </a:bodyPr>
          <a:lstStyle/>
          <a:p>
            <a:fld id="{3E831EFE-457C-4D6E-BEE1-CE03AA27E61F}" type="slidenum">
              <a:rPr lang="en-GB" sz="1200" smtClean="0">
                <a:solidFill>
                  <a:schemeClr val="bg1"/>
                </a:solidFill>
              </a:rPr>
              <a:t>5</a:t>
            </a:fld>
            <a:endParaRPr lang="en-GB" sz="1200" dirty="0">
              <a:solidFill>
                <a:schemeClr val="bg1"/>
              </a:solidFill>
            </a:endParaRPr>
          </a:p>
        </p:txBody>
      </p:sp>
    </p:spTree>
    <p:extLst>
      <p:ext uri="{BB962C8B-B14F-4D97-AF65-F5344CB8AC3E}">
        <p14:creationId xmlns:p14="http://schemas.microsoft.com/office/powerpoint/2010/main" val="1634524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4644008" y="1280160"/>
            <a:ext cx="4114800" cy="5486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endParaRPr lang="en-GB" sz="1200" dirty="0">
              <a:solidFill>
                <a:schemeClr val="tx2"/>
              </a:solidFill>
              <a:latin typeface="Arial" pitchFamily="34" charset="0"/>
              <a:cs typeface="Arial" pitchFamily="34" charset="0"/>
            </a:endParaRPr>
          </a:p>
        </p:txBody>
      </p:sp>
      <p:sp>
        <p:nvSpPr>
          <p:cNvPr id="5" name="TextBox 4"/>
          <p:cNvSpPr txBox="1"/>
          <p:nvPr/>
        </p:nvSpPr>
        <p:spPr>
          <a:xfrm>
            <a:off x="4355976" y="692696"/>
            <a:ext cx="4320480" cy="427746"/>
          </a:xfrm>
          <a:prstGeom prst="rect">
            <a:avLst/>
          </a:prstGeom>
          <a:noFill/>
        </p:spPr>
        <p:txBody>
          <a:bodyPr wrap="square" rtlCol="0">
            <a:spAutoFit/>
          </a:bodyPr>
          <a:lstStyle/>
          <a:p>
            <a:pPr lvl="2" algn="r">
              <a:lnSpc>
                <a:spcPct val="120000"/>
              </a:lnSpc>
              <a:buClr>
                <a:schemeClr val="bg1"/>
              </a:buClr>
              <a:buSzTx/>
            </a:pPr>
            <a:r>
              <a:rPr lang="en-US" sz="2000" b="1" dirty="0" smtClean="0">
                <a:solidFill>
                  <a:schemeClr val="bg1"/>
                </a:solidFill>
                <a:latin typeface="Arial" charset="0"/>
                <a:cs typeface="Arial" charset="0"/>
              </a:rPr>
              <a:t>PS &amp; TF Products</a:t>
            </a:r>
            <a:endParaRPr lang="en-US" sz="2000" b="1" dirty="0">
              <a:solidFill>
                <a:schemeClr val="bg1"/>
              </a:solidFill>
              <a:latin typeface="Arial" charset="0"/>
              <a:cs typeface="Arial" charset="0"/>
            </a:endParaRPr>
          </a:p>
        </p:txBody>
      </p:sp>
      <p:sp>
        <p:nvSpPr>
          <p:cNvPr id="44" name="Rounded Rectangle 4"/>
          <p:cNvSpPr/>
          <p:nvPr/>
        </p:nvSpPr>
        <p:spPr>
          <a:xfrm>
            <a:off x="3315024" y="1397000"/>
            <a:ext cx="3993280"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i="0" kern="1200" dirty="0">
              <a:solidFill>
                <a:srgbClr val="002060"/>
              </a:solidFill>
            </a:endParaRPr>
          </a:p>
        </p:txBody>
      </p:sp>
      <p:graphicFrame>
        <p:nvGraphicFramePr>
          <p:cNvPr id="45" name="Diagram 44"/>
          <p:cNvGraphicFramePr/>
          <p:nvPr>
            <p:extLst>
              <p:ext uri="{D42A27DB-BD31-4B8C-83A1-F6EECF244321}">
                <p14:modId xmlns:p14="http://schemas.microsoft.com/office/powerpoint/2010/main" val="1249253370"/>
              </p:ext>
            </p:extLst>
          </p:nvPr>
        </p:nvGraphicFramePr>
        <p:xfrm>
          <a:off x="1187624" y="1844824"/>
          <a:ext cx="698477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87524" y="5827563"/>
            <a:ext cx="8712968" cy="384721"/>
          </a:xfrm>
          <a:prstGeom prst="rect">
            <a:avLst/>
          </a:prstGeom>
        </p:spPr>
        <p:txBody>
          <a:bodyPr wrap="square">
            <a:spAutoFit/>
          </a:bodyPr>
          <a:lstStyle/>
          <a:p>
            <a:pPr algn="just"/>
            <a:r>
              <a:rPr lang="en-GB" sz="1100" i="1" dirty="0">
                <a:solidFill>
                  <a:srgbClr val="002060"/>
                </a:solidFill>
                <a:latin typeface="Calibri" panose="020F0502020204030204" pitchFamily="34" charset="0"/>
              </a:rPr>
              <a:t>*</a:t>
            </a:r>
            <a:r>
              <a:rPr lang="en-GB" sz="800" i="1" dirty="0">
                <a:solidFill>
                  <a:srgbClr val="002060"/>
                </a:solidFill>
                <a:latin typeface="Calibri" panose="020F0502020204030204" pitchFamily="34" charset="0"/>
                <a:cs typeface="Arial" panose="020B0604020202020204" pitchFamily="34" charset="0"/>
              </a:rPr>
              <a:t>MSME Sector includes financing via financial intermediaries including commercial banks, </a:t>
            </a:r>
            <a:r>
              <a:rPr lang="en-GB" sz="800" i="1" dirty="0" smtClean="0">
                <a:solidFill>
                  <a:srgbClr val="002060"/>
                </a:solidFill>
                <a:latin typeface="Calibri" panose="020F0502020204030204" pitchFamily="34" charset="0"/>
                <a:cs typeface="Arial" panose="020B0604020202020204" pitchFamily="34" charset="0"/>
              </a:rPr>
              <a:t>microfinance </a:t>
            </a:r>
            <a:r>
              <a:rPr lang="en-GB" sz="800" i="1" dirty="0">
                <a:solidFill>
                  <a:srgbClr val="002060"/>
                </a:solidFill>
                <a:latin typeface="Calibri" panose="020F0502020204030204" pitchFamily="34" charset="0"/>
                <a:cs typeface="Arial" panose="020B0604020202020204" pitchFamily="34" charset="0"/>
              </a:rPr>
              <a:t>i</a:t>
            </a:r>
            <a:r>
              <a:rPr lang="en-GB" sz="800" i="1" dirty="0" smtClean="0">
                <a:solidFill>
                  <a:srgbClr val="002060"/>
                </a:solidFill>
                <a:latin typeface="Calibri" panose="020F0502020204030204" pitchFamily="34" charset="0"/>
                <a:cs typeface="Arial" panose="020B0604020202020204" pitchFamily="34" charset="0"/>
              </a:rPr>
              <a:t>nstitutions</a:t>
            </a:r>
            <a:r>
              <a:rPr lang="en-GB" sz="800" i="1" dirty="0">
                <a:solidFill>
                  <a:srgbClr val="002060"/>
                </a:solidFill>
                <a:latin typeface="Calibri" panose="020F0502020204030204" pitchFamily="34" charset="0"/>
                <a:cs typeface="Arial" panose="020B0604020202020204" pitchFamily="34" charset="0"/>
              </a:rPr>
              <a:t>, leasing </a:t>
            </a:r>
            <a:r>
              <a:rPr lang="en-GB" sz="800" i="1" dirty="0" smtClean="0">
                <a:solidFill>
                  <a:srgbClr val="002060"/>
                </a:solidFill>
                <a:latin typeface="Calibri" panose="020F0502020204030204" pitchFamily="34" charset="0"/>
                <a:cs typeface="Arial" panose="020B0604020202020204" pitchFamily="34" charset="0"/>
              </a:rPr>
              <a:t>companies, development </a:t>
            </a:r>
            <a:r>
              <a:rPr lang="en-GB" sz="800" i="1" dirty="0">
                <a:solidFill>
                  <a:srgbClr val="002060"/>
                </a:solidFill>
                <a:latin typeface="Calibri" panose="020F0502020204030204" pitchFamily="34" charset="0"/>
                <a:cs typeface="Arial" panose="020B0604020202020204" pitchFamily="34" charset="0"/>
              </a:rPr>
              <a:t>banks, microfinance organisations and housing finance agencies</a:t>
            </a:r>
          </a:p>
        </p:txBody>
      </p:sp>
      <p:sp>
        <p:nvSpPr>
          <p:cNvPr id="7" name="TextBox 6"/>
          <p:cNvSpPr txBox="1"/>
          <p:nvPr/>
        </p:nvSpPr>
        <p:spPr>
          <a:xfrm>
            <a:off x="4355976" y="6470225"/>
            <a:ext cx="269626" cy="276999"/>
          </a:xfrm>
          <a:prstGeom prst="rect">
            <a:avLst/>
          </a:prstGeom>
          <a:noFill/>
        </p:spPr>
        <p:txBody>
          <a:bodyPr wrap="none" rtlCol="0">
            <a:spAutoFit/>
          </a:bodyPr>
          <a:lstStyle/>
          <a:p>
            <a:fld id="{C7F919A6-1925-411B-B1DC-5191D712982B}" type="slidenum">
              <a:rPr lang="en-GB" sz="1200" smtClean="0">
                <a:solidFill>
                  <a:schemeClr val="bg1"/>
                </a:solidFill>
              </a:rPr>
              <a:t>6</a:t>
            </a:fld>
            <a:endParaRPr lang="en-GB" sz="1200" dirty="0">
              <a:solidFill>
                <a:schemeClr val="bg1"/>
              </a:solidFill>
            </a:endParaRPr>
          </a:p>
        </p:txBody>
      </p:sp>
    </p:spTree>
    <p:extLst>
      <p:ext uri="{BB962C8B-B14F-4D97-AF65-F5344CB8AC3E}">
        <p14:creationId xmlns:p14="http://schemas.microsoft.com/office/powerpoint/2010/main" val="31412082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7" y="692696"/>
            <a:ext cx="5412974" cy="677108"/>
          </a:xfrm>
          <a:prstGeom prst="rect">
            <a:avLst/>
          </a:prstGeom>
          <a:noFill/>
        </p:spPr>
        <p:txBody>
          <a:bodyPr wrap="square" rtlCol="0">
            <a:spAutoFit/>
          </a:bodyPr>
          <a:lstStyle/>
          <a:p>
            <a:pPr marL="0" lvl="1" algn="r"/>
            <a:r>
              <a:rPr lang="en-US" sz="2000" b="1" kern="0" dirty="0" smtClean="0">
                <a:solidFill>
                  <a:schemeClr val="bg1"/>
                </a:solidFill>
                <a:latin typeface="Arial" charset="0"/>
                <a:cs typeface="Arial" charset="0"/>
              </a:rPr>
              <a:t>PS &amp; TF Cumulative </a:t>
            </a:r>
            <a:r>
              <a:rPr lang="en-US" sz="2000" b="1" kern="0" dirty="0">
                <a:solidFill>
                  <a:schemeClr val="bg1"/>
                </a:solidFill>
                <a:latin typeface="Arial" charset="0"/>
                <a:cs typeface="Arial" charset="0"/>
              </a:rPr>
              <a:t>Activities </a:t>
            </a:r>
          </a:p>
          <a:p>
            <a:pPr algn="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688991318"/>
              </p:ext>
            </p:extLst>
          </p:nvPr>
        </p:nvGraphicFramePr>
        <p:xfrm>
          <a:off x="4572000" y="2420888"/>
          <a:ext cx="4572000" cy="29592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95536" y="1988840"/>
            <a:ext cx="4104456" cy="646331"/>
          </a:xfrm>
          <a:prstGeom prst="rect">
            <a:avLst/>
          </a:prstGeom>
          <a:noFill/>
        </p:spPr>
        <p:txBody>
          <a:bodyPr wrap="square" rtlCol="0">
            <a:spAutoFit/>
          </a:bodyPr>
          <a:lstStyle/>
          <a:p>
            <a:pPr algn="ctr"/>
            <a:r>
              <a:rPr lang="en-GB" b="1" dirty="0" smtClean="0">
                <a:solidFill>
                  <a:schemeClr val="tx2"/>
                </a:solidFill>
                <a:latin typeface="Calibri" panose="020F0502020204030204" pitchFamily="34" charset="0"/>
              </a:rPr>
              <a:t>Regional Distribution of Net Approvals		</a:t>
            </a:r>
            <a:endParaRPr lang="de-DE" b="1" dirty="0">
              <a:solidFill>
                <a:schemeClr val="tx2"/>
              </a:solidFill>
              <a:latin typeface="Calibri" panose="020F0502020204030204" pitchFamily="34" charset="0"/>
            </a:endParaRPr>
          </a:p>
        </p:txBody>
      </p:sp>
      <p:sp>
        <p:nvSpPr>
          <p:cNvPr id="8" name="TextBox 7"/>
          <p:cNvSpPr txBox="1"/>
          <p:nvPr/>
        </p:nvSpPr>
        <p:spPr>
          <a:xfrm>
            <a:off x="4644008" y="2015778"/>
            <a:ext cx="4456991" cy="369332"/>
          </a:xfrm>
          <a:prstGeom prst="rect">
            <a:avLst/>
          </a:prstGeom>
          <a:noFill/>
        </p:spPr>
        <p:txBody>
          <a:bodyPr wrap="square" rtlCol="0">
            <a:spAutoFit/>
          </a:bodyPr>
          <a:lstStyle/>
          <a:p>
            <a:pPr algn="ctr"/>
            <a:r>
              <a:rPr lang="en-GB" b="1" dirty="0" smtClean="0">
                <a:solidFill>
                  <a:schemeClr val="tx2"/>
                </a:solidFill>
                <a:latin typeface="Calibri" panose="020F0502020204030204" pitchFamily="34" charset="0"/>
              </a:rPr>
              <a:t>Net Approvals by Instrument</a:t>
            </a:r>
            <a:endParaRPr lang="de-DE" b="1" dirty="0">
              <a:solidFill>
                <a:schemeClr val="tx2"/>
              </a:solidFill>
              <a:latin typeface="Calibri" panose="020F050202020403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846833323"/>
              </p:ext>
            </p:extLst>
          </p:nvPr>
        </p:nvGraphicFramePr>
        <p:xfrm>
          <a:off x="366529" y="256490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355976" y="6470225"/>
            <a:ext cx="269626" cy="276999"/>
          </a:xfrm>
          <a:prstGeom prst="rect">
            <a:avLst/>
          </a:prstGeom>
          <a:noFill/>
        </p:spPr>
        <p:txBody>
          <a:bodyPr wrap="none" rtlCol="0">
            <a:spAutoFit/>
          </a:bodyPr>
          <a:lstStyle/>
          <a:p>
            <a:fld id="{C94D746B-CDA2-4C68-8A0F-2F5B8FC8787D}" type="slidenum">
              <a:rPr lang="en-GB" sz="1200" smtClean="0">
                <a:solidFill>
                  <a:schemeClr val="bg1"/>
                </a:solidFill>
              </a:rPr>
              <a:t>7</a:t>
            </a:fld>
            <a:endParaRPr lang="en-GB" sz="1200"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3740126477"/>
              </p:ext>
            </p:extLst>
          </p:nvPr>
        </p:nvGraphicFramePr>
        <p:xfrm>
          <a:off x="161764" y="256490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080573914"/>
              </p:ext>
            </p:extLst>
          </p:nvPr>
        </p:nvGraphicFramePr>
        <p:xfrm>
          <a:off x="4499205" y="256490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3299068502"/>
              </p:ext>
            </p:extLst>
          </p:nvPr>
        </p:nvGraphicFramePr>
        <p:xfrm>
          <a:off x="365666" y="2636912"/>
          <a:ext cx="4278342" cy="25991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278452575"/>
              </p:ext>
            </p:extLst>
          </p:nvPr>
        </p:nvGraphicFramePr>
        <p:xfrm>
          <a:off x="990438" y="2416364"/>
          <a:ext cx="3077505" cy="2884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402207714"/>
              </p:ext>
            </p:extLst>
          </p:nvPr>
        </p:nvGraphicFramePr>
        <p:xfrm>
          <a:off x="971600" y="2492896"/>
          <a:ext cx="2733674" cy="30003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p:cNvGraphicFramePr>
            <a:graphicFrameLocks/>
          </p:cNvGraphicFramePr>
          <p:nvPr>
            <p:extLst>
              <p:ext uri="{D42A27DB-BD31-4B8C-83A1-F6EECF244321}">
                <p14:modId xmlns:p14="http://schemas.microsoft.com/office/powerpoint/2010/main" val="1450528143"/>
              </p:ext>
            </p:extLst>
          </p:nvPr>
        </p:nvGraphicFramePr>
        <p:xfrm>
          <a:off x="4211960" y="2385110"/>
          <a:ext cx="45720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7533799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23928" y="692696"/>
            <a:ext cx="4752528"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OFID’s far-reaching global support</a:t>
            </a:r>
          </a:p>
          <a:p>
            <a:pPr algn="r"/>
            <a:endParaRPr lang="en-GB" sz="2000" b="1" dirty="0">
              <a:solidFill>
                <a:schemeClr val="bg1"/>
              </a:solidFill>
              <a:latin typeface="Calibri" panose="020F0502020204030204" pitchFamily="34" charset="0"/>
            </a:endParaRPr>
          </a:p>
        </p:txBody>
      </p:sp>
      <p:sp>
        <p:nvSpPr>
          <p:cNvPr id="8" name="TextBox 7"/>
          <p:cNvSpPr txBox="1"/>
          <p:nvPr/>
        </p:nvSpPr>
        <p:spPr>
          <a:xfrm>
            <a:off x="971600" y="1772816"/>
            <a:ext cx="7920880" cy="5693866"/>
          </a:xfrm>
          <a:prstGeom prst="rect">
            <a:avLst/>
          </a:prstGeom>
          <a:noFill/>
        </p:spPr>
        <p:txBody>
          <a:bodyPr wrap="square" rtlCol="0">
            <a:spAutoFit/>
          </a:bodyPr>
          <a:lstStyle/>
          <a:p>
            <a:pPr marL="285750" indent="-285750" algn="just">
              <a:buFont typeface="Wingdings" panose="05000000000000000000" pitchFamily="2" charset="2"/>
              <a:buChar char="ü"/>
            </a:pPr>
            <a:r>
              <a:rPr lang="en-GB" sz="1400" dirty="0" smtClean="0">
                <a:solidFill>
                  <a:schemeClr val="tx2"/>
                </a:solidFill>
                <a:latin typeface="Calibri" panose="020F0502020204030204" pitchFamily="34" charset="0"/>
              </a:rPr>
              <a:t>OFID has supported </a:t>
            </a:r>
            <a:r>
              <a:rPr lang="en-GB" sz="1400" b="1" dirty="0" smtClean="0">
                <a:solidFill>
                  <a:schemeClr val="tx2"/>
                </a:solidFill>
                <a:latin typeface="Calibri" panose="020F0502020204030204" pitchFamily="34" charset="0"/>
              </a:rPr>
              <a:t>11</a:t>
            </a:r>
            <a:r>
              <a:rPr lang="en-GB" sz="1400" dirty="0" smtClean="0">
                <a:solidFill>
                  <a:schemeClr val="tx2"/>
                </a:solidFill>
                <a:latin typeface="Calibri" panose="020F0502020204030204" pitchFamily="34" charset="0"/>
              </a:rPr>
              <a:t> Arab Countries via </a:t>
            </a:r>
            <a:r>
              <a:rPr lang="en-GB" sz="1400" b="1" dirty="0" smtClean="0">
                <a:solidFill>
                  <a:schemeClr val="tx2"/>
                </a:solidFill>
                <a:latin typeface="Calibri" panose="020F0502020204030204" pitchFamily="34" charset="0"/>
              </a:rPr>
              <a:t>68</a:t>
            </a:r>
            <a:r>
              <a:rPr lang="en-GB" sz="1400" dirty="0" smtClean="0">
                <a:solidFill>
                  <a:schemeClr val="tx2"/>
                </a:solidFill>
                <a:latin typeface="Calibri" panose="020F0502020204030204" pitchFamily="34" charset="0"/>
              </a:rPr>
              <a:t> transactions, totalling </a:t>
            </a:r>
            <a:r>
              <a:rPr lang="en-GB" sz="1400" b="1" dirty="0" smtClean="0">
                <a:solidFill>
                  <a:schemeClr val="tx2"/>
                </a:solidFill>
                <a:latin typeface="Calibri" panose="020F0502020204030204" pitchFamily="34" charset="0"/>
              </a:rPr>
              <a:t>US$ 1.268 Bn </a:t>
            </a:r>
            <a:r>
              <a:rPr lang="en-GB" sz="1400" dirty="0" smtClean="0">
                <a:solidFill>
                  <a:schemeClr val="tx2"/>
                </a:solidFill>
                <a:latin typeface="Calibri" panose="020F0502020204030204" pitchFamily="34" charset="0"/>
              </a:rPr>
              <a:t>(excluding risk sharing programs) across a diverse range of sectors :</a:t>
            </a: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algn="just"/>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r>
              <a:rPr lang="en-GB" sz="1400" dirty="0" smtClean="0">
                <a:solidFill>
                  <a:schemeClr val="tx2"/>
                </a:solidFill>
                <a:latin typeface="Calibri" panose="020F0502020204030204" pitchFamily="34" charset="0"/>
              </a:rPr>
              <a:t>OFID </a:t>
            </a:r>
            <a:r>
              <a:rPr lang="en-GB" sz="1400" dirty="0">
                <a:solidFill>
                  <a:schemeClr val="tx2"/>
                </a:solidFill>
                <a:latin typeface="Calibri" panose="020F0502020204030204" pitchFamily="34" charset="0"/>
              </a:rPr>
              <a:t>has </a:t>
            </a:r>
            <a:r>
              <a:rPr lang="en-GB" sz="1400" dirty="0" smtClean="0">
                <a:solidFill>
                  <a:schemeClr val="tx2"/>
                </a:solidFill>
                <a:latin typeface="Calibri" panose="020F0502020204030204" pitchFamily="34" charset="0"/>
              </a:rPr>
              <a:t>also partnered with other large financial institutions to provide unfunded risk sharing facilities to </a:t>
            </a:r>
            <a:r>
              <a:rPr lang="en-GB" sz="1400" b="1" dirty="0" smtClean="0">
                <a:solidFill>
                  <a:schemeClr val="tx2"/>
                </a:solidFill>
                <a:latin typeface="Calibri" panose="020F0502020204030204" pitchFamily="34" charset="0"/>
              </a:rPr>
              <a:t>59</a:t>
            </a:r>
            <a:r>
              <a:rPr lang="en-GB" sz="1400" dirty="0" smtClean="0">
                <a:solidFill>
                  <a:schemeClr val="tx2"/>
                </a:solidFill>
                <a:latin typeface="Calibri" panose="020F0502020204030204" pitchFamily="34" charset="0"/>
              </a:rPr>
              <a:t> banks totalling </a:t>
            </a:r>
            <a:r>
              <a:rPr lang="en-GB" sz="1400" b="1" dirty="0" smtClean="0">
                <a:solidFill>
                  <a:schemeClr val="tx2"/>
                </a:solidFill>
                <a:latin typeface="Calibri" panose="020F0502020204030204" pitchFamily="34" charset="0"/>
              </a:rPr>
              <a:t>US$ 595 Mn </a:t>
            </a:r>
            <a:r>
              <a:rPr lang="en-GB" sz="1400" dirty="0" smtClean="0">
                <a:solidFill>
                  <a:schemeClr val="tx2"/>
                </a:solidFill>
                <a:latin typeface="Calibri" panose="020F0502020204030204" pitchFamily="34" charset="0"/>
              </a:rPr>
              <a:t>across the Arab World</a:t>
            </a:r>
            <a:endParaRPr lang="en-GB" sz="1400" b="1"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r>
              <a:rPr lang="en-GB" sz="1400" dirty="0">
                <a:solidFill>
                  <a:schemeClr val="tx2"/>
                </a:solidFill>
                <a:latin typeface="Calibri" panose="020F0502020204030204" pitchFamily="34" charset="0"/>
              </a:rPr>
              <a:t>OFID also supports companies </a:t>
            </a:r>
            <a:r>
              <a:rPr lang="en-GB" sz="1400" b="1" dirty="0">
                <a:solidFill>
                  <a:schemeClr val="tx2"/>
                </a:solidFill>
                <a:latin typeface="Calibri" panose="020F0502020204030204" pitchFamily="34" charset="0"/>
              </a:rPr>
              <a:t>from OFID/OPEC member countries </a:t>
            </a:r>
            <a:r>
              <a:rPr lang="en-GB" sz="1400" dirty="0">
                <a:solidFill>
                  <a:schemeClr val="tx2"/>
                </a:solidFill>
                <a:latin typeface="Calibri" panose="020F0502020204030204" pitchFamily="34" charset="0"/>
              </a:rPr>
              <a:t>(e.g. Saudi </a:t>
            </a:r>
            <a:r>
              <a:rPr lang="en-GB" sz="1400" dirty="0" smtClean="0">
                <a:solidFill>
                  <a:schemeClr val="tx2"/>
                </a:solidFill>
                <a:latin typeface="Calibri" panose="020F0502020204030204" pitchFamily="34" charset="0"/>
              </a:rPr>
              <a:t>Arabia/Kuwait/UAE </a:t>
            </a:r>
            <a:r>
              <a:rPr lang="en-GB" sz="1400" dirty="0" err="1">
                <a:solidFill>
                  <a:schemeClr val="tx2"/>
                </a:solidFill>
                <a:latin typeface="Calibri" panose="020F0502020204030204" pitchFamily="34" charset="0"/>
              </a:rPr>
              <a:t>etc</a:t>
            </a:r>
            <a:r>
              <a:rPr lang="en-GB" sz="1400" dirty="0">
                <a:solidFill>
                  <a:schemeClr val="tx2"/>
                </a:solidFill>
                <a:latin typeface="Calibri" panose="020F0502020204030204" pitchFamily="34" charset="0"/>
              </a:rPr>
              <a:t>) or </a:t>
            </a:r>
            <a:r>
              <a:rPr lang="en-GB" sz="1400" b="1" dirty="0">
                <a:solidFill>
                  <a:schemeClr val="tx2"/>
                </a:solidFill>
                <a:latin typeface="Calibri" panose="020F0502020204030204" pitchFamily="34" charset="0"/>
              </a:rPr>
              <a:t>from non-member countries </a:t>
            </a:r>
            <a:r>
              <a:rPr lang="en-GB" sz="1400" dirty="0">
                <a:solidFill>
                  <a:schemeClr val="tx2"/>
                </a:solidFill>
                <a:latin typeface="Calibri" panose="020F0502020204030204" pitchFamily="34" charset="0"/>
              </a:rPr>
              <a:t>(e.g. </a:t>
            </a:r>
            <a:r>
              <a:rPr lang="en-GB" sz="1400" dirty="0" smtClean="0">
                <a:solidFill>
                  <a:schemeClr val="tx2"/>
                </a:solidFill>
                <a:latin typeface="Calibri" panose="020F0502020204030204" pitchFamily="34" charset="0"/>
              </a:rPr>
              <a:t>Lebanon/Greece</a:t>
            </a:r>
            <a:r>
              <a:rPr lang="en-GB" sz="1400" dirty="0">
                <a:solidFill>
                  <a:schemeClr val="tx2"/>
                </a:solidFill>
                <a:latin typeface="Calibri" panose="020F0502020204030204" pitchFamily="34" charset="0"/>
              </a:rPr>
              <a:t>) in their envisaged investments in OFID Beneficiary countries (</a:t>
            </a:r>
            <a:r>
              <a:rPr lang="en-GB" sz="1400" b="1" dirty="0">
                <a:solidFill>
                  <a:schemeClr val="tx2"/>
                </a:solidFill>
                <a:latin typeface="Calibri" panose="020F0502020204030204" pitchFamily="34" charset="0"/>
              </a:rPr>
              <a:t>Arab or non-Arab</a:t>
            </a:r>
            <a:r>
              <a:rPr lang="en-GB" sz="1400" dirty="0" smtClean="0">
                <a:solidFill>
                  <a:schemeClr val="tx2"/>
                </a:solidFill>
                <a:latin typeface="Calibri" panose="020F0502020204030204" pitchFamily="34" charset="0"/>
              </a:rPr>
              <a:t>). Such </a:t>
            </a:r>
            <a:r>
              <a:rPr lang="en-GB" sz="1400" dirty="0">
                <a:solidFill>
                  <a:schemeClr val="tx2"/>
                </a:solidFill>
                <a:latin typeface="Calibri" panose="020F0502020204030204" pitchFamily="34" charset="0"/>
              </a:rPr>
              <a:t>projects need to meet OFID’s standard eligibility criteria with clear evidence that the financing is providing direct benefit to an eligible OFID Beneficiary country</a:t>
            </a: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marL="285750" indent="-285750" algn="just">
              <a:buFont typeface="Wingdings" panose="05000000000000000000" pitchFamily="2" charset="2"/>
              <a:buChar char="ü"/>
            </a:pPr>
            <a:endParaRPr lang="en-GB" sz="1400" dirty="0" smtClean="0">
              <a:solidFill>
                <a:schemeClr val="tx2"/>
              </a:solidFill>
              <a:latin typeface="Calibri" panose="020F0502020204030204" pitchFamily="34" charset="0"/>
            </a:endParaRPr>
          </a:p>
          <a:p>
            <a:pPr algn="just"/>
            <a:endParaRPr lang="en-GB" sz="1400" dirty="0">
              <a:solidFill>
                <a:schemeClr val="tx2"/>
              </a:solidFill>
              <a:latin typeface="Calibri" panose="020F0502020204030204" pitchFamily="34" charset="0"/>
            </a:endParaRPr>
          </a:p>
        </p:txBody>
      </p:sp>
      <p:sp>
        <p:nvSpPr>
          <p:cNvPr id="10" name="TextBox 9"/>
          <p:cNvSpPr txBox="1"/>
          <p:nvPr/>
        </p:nvSpPr>
        <p:spPr>
          <a:xfrm>
            <a:off x="4355976" y="6470225"/>
            <a:ext cx="354584" cy="276999"/>
          </a:xfrm>
          <a:prstGeom prst="rect">
            <a:avLst/>
          </a:prstGeom>
          <a:noFill/>
        </p:spPr>
        <p:txBody>
          <a:bodyPr wrap="none" rtlCol="0">
            <a:spAutoFit/>
          </a:bodyPr>
          <a:lstStyle/>
          <a:p>
            <a:fld id="{2070F6FF-DC63-4F7D-9457-B5F1F0458308}" type="slidenum">
              <a:rPr lang="en-GB" sz="1200" smtClean="0">
                <a:solidFill>
                  <a:schemeClr val="bg1"/>
                </a:solidFill>
              </a:rPr>
              <a:t>8</a:t>
            </a:fld>
            <a:endParaRPr lang="en-GB" sz="1200" dirty="0">
              <a:solidFill>
                <a:schemeClr val="bg1"/>
              </a:solidFill>
            </a:endParaRPr>
          </a:p>
        </p:txBody>
      </p:sp>
      <p:graphicFrame>
        <p:nvGraphicFramePr>
          <p:cNvPr id="13" name="Chart 12"/>
          <p:cNvGraphicFramePr>
            <a:graphicFrameLocks/>
          </p:cNvGraphicFramePr>
          <p:nvPr>
            <p:extLst>
              <p:ext uri="{D42A27DB-BD31-4B8C-83A1-F6EECF244321}">
                <p14:modId xmlns:p14="http://schemas.microsoft.com/office/powerpoint/2010/main" val="2619961184"/>
              </p:ext>
            </p:extLst>
          </p:nvPr>
        </p:nvGraphicFramePr>
        <p:xfrm>
          <a:off x="1331640" y="2276872"/>
          <a:ext cx="6480720" cy="2652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4071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692696"/>
            <a:ext cx="4824536" cy="707886"/>
          </a:xfrm>
          <a:prstGeom prst="rect">
            <a:avLst/>
          </a:prstGeom>
          <a:noFill/>
        </p:spPr>
        <p:txBody>
          <a:bodyPr wrap="square" rtlCol="0">
            <a:spAutoFit/>
          </a:bodyPr>
          <a:lstStyle/>
          <a:p>
            <a:pPr algn="r"/>
            <a:r>
              <a:rPr lang="en-GB" sz="2000" b="1" dirty="0" smtClean="0">
                <a:solidFill>
                  <a:schemeClr val="bg1"/>
                </a:solidFill>
                <a:latin typeface="Calibri" panose="020F0502020204030204" pitchFamily="34" charset="0"/>
              </a:rPr>
              <a:t>Arab World – Transaction Highlights (1)</a:t>
            </a:r>
          </a:p>
          <a:p>
            <a:pPr algn="r"/>
            <a:endParaRPr lang="en-GB" sz="2000" b="1" dirty="0">
              <a:solidFill>
                <a:schemeClr val="bg1"/>
              </a:solidFill>
              <a:latin typeface="Calibri" panose="020F0502020204030204" pitchFamily="34" charset="0"/>
            </a:endParaRPr>
          </a:p>
        </p:txBody>
      </p:sp>
      <p:sp>
        <p:nvSpPr>
          <p:cNvPr id="31" name="TextBox 30"/>
          <p:cNvSpPr txBox="1"/>
          <p:nvPr/>
        </p:nvSpPr>
        <p:spPr>
          <a:xfrm>
            <a:off x="4355976" y="6470225"/>
            <a:ext cx="354584" cy="276999"/>
          </a:xfrm>
          <a:prstGeom prst="rect">
            <a:avLst/>
          </a:prstGeom>
          <a:noFill/>
        </p:spPr>
        <p:txBody>
          <a:bodyPr wrap="none" rtlCol="0">
            <a:spAutoFit/>
          </a:bodyPr>
          <a:lstStyle/>
          <a:p>
            <a:fld id="{082D3A9C-8BA4-4D08-9D9B-838265857241}" type="slidenum">
              <a:rPr lang="en-GB" sz="1200" smtClean="0">
                <a:solidFill>
                  <a:schemeClr val="bg1"/>
                </a:solidFill>
              </a:rPr>
              <a:t>9</a:t>
            </a:fld>
            <a:endParaRPr lang="en-GB" sz="1200" dirty="0">
              <a:solidFill>
                <a:schemeClr val="bg1"/>
              </a:solidFill>
            </a:endParaRPr>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377991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4514302" y="1988840"/>
            <a:ext cx="4306169" cy="3170099"/>
          </a:xfrm>
          <a:prstGeom prst="rect">
            <a:avLst/>
          </a:prstGeom>
        </p:spPr>
        <p:txBody>
          <a:bodyPr wrap="square">
            <a:spAutoFit/>
          </a:bodyPr>
          <a:lstStyle/>
          <a:p>
            <a:pPr marL="342900" lvl="1" indent="-342900" algn="just">
              <a:buFont typeface="Arial" panose="020B0604020202020204" pitchFamily="34" charset="0"/>
              <a:buChar char="•"/>
            </a:pPr>
            <a:r>
              <a:rPr lang="en-GB" sz="1000" dirty="0" smtClean="0">
                <a:solidFill>
                  <a:schemeClr val="tx2"/>
                </a:solidFill>
              </a:rPr>
              <a:t>Supported by an OFID loan of US$ 20 Mn, Jordan built the 117MW </a:t>
            </a:r>
            <a:r>
              <a:rPr lang="en-GB" sz="1000" dirty="0" err="1" smtClean="0">
                <a:solidFill>
                  <a:schemeClr val="tx2"/>
                </a:solidFill>
              </a:rPr>
              <a:t>Tafila</a:t>
            </a:r>
            <a:r>
              <a:rPr lang="en-GB" sz="1000" dirty="0" smtClean="0">
                <a:solidFill>
                  <a:schemeClr val="tx2"/>
                </a:solidFill>
              </a:rPr>
              <a:t> Wind Farm in 2013 at a total project cost of US$ 287 Mn. </a:t>
            </a:r>
          </a:p>
          <a:p>
            <a:pPr marL="0" lvl="1" algn="just"/>
            <a:endParaRPr lang="en-GB" sz="1000" dirty="0" smtClean="0">
              <a:solidFill>
                <a:schemeClr val="tx2"/>
              </a:solidFill>
            </a:endParaRPr>
          </a:p>
          <a:p>
            <a:pPr marL="342900" lvl="1" indent="-342900" algn="just">
              <a:buFont typeface="Arial" panose="020B0604020202020204" pitchFamily="34" charset="0"/>
              <a:buChar char="•"/>
            </a:pPr>
            <a:r>
              <a:rPr lang="en-GB" sz="1000" dirty="0" smtClean="0">
                <a:solidFill>
                  <a:schemeClr val="tx2"/>
                </a:solidFill>
              </a:rPr>
              <a:t>It was the country’s first renewable energy project and first private wind energy project to reach financial close in the MENA region outside of Morocco. </a:t>
            </a:r>
          </a:p>
          <a:p>
            <a:pPr marL="342900" lvl="1" indent="-342900" algn="just">
              <a:buFont typeface="Arial" panose="020B0604020202020204" pitchFamily="34" charset="0"/>
              <a:buChar char="•"/>
            </a:pPr>
            <a:endParaRPr lang="en-GB" sz="1000" dirty="0">
              <a:solidFill>
                <a:schemeClr val="tx2"/>
              </a:solidFill>
            </a:endParaRPr>
          </a:p>
          <a:p>
            <a:pPr marL="342900" lvl="1" indent="-342900" algn="just">
              <a:buFont typeface="Arial" panose="020B0604020202020204" pitchFamily="34" charset="0"/>
              <a:buChar char="•"/>
            </a:pPr>
            <a:r>
              <a:rPr lang="en-GB" sz="1000" dirty="0" smtClean="0">
                <a:solidFill>
                  <a:schemeClr val="tx2"/>
                </a:solidFill>
              </a:rPr>
              <a:t>The </a:t>
            </a:r>
            <a:r>
              <a:rPr lang="en-GB" sz="1000" dirty="0" err="1" smtClean="0">
                <a:solidFill>
                  <a:schemeClr val="tx2"/>
                </a:solidFill>
              </a:rPr>
              <a:t>Tafila</a:t>
            </a:r>
            <a:r>
              <a:rPr lang="en-GB" sz="1000" dirty="0" smtClean="0">
                <a:solidFill>
                  <a:schemeClr val="tx2"/>
                </a:solidFill>
              </a:rPr>
              <a:t> Wind Farm was developed by Jordan Wind Project company, a co-development partnership between </a:t>
            </a:r>
            <a:r>
              <a:rPr lang="en-GB" sz="1000" dirty="0" err="1" smtClean="0">
                <a:solidFill>
                  <a:schemeClr val="tx2"/>
                </a:solidFill>
              </a:rPr>
              <a:t>InfraMed</a:t>
            </a:r>
            <a:r>
              <a:rPr lang="en-GB" sz="1000" dirty="0" smtClean="0">
                <a:solidFill>
                  <a:schemeClr val="tx2"/>
                </a:solidFill>
              </a:rPr>
              <a:t> (Regional Investment vehicle), </a:t>
            </a:r>
            <a:r>
              <a:rPr lang="en-GB" sz="1000" dirty="0" err="1" smtClean="0">
                <a:solidFill>
                  <a:schemeClr val="tx2"/>
                </a:solidFill>
              </a:rPr>
              <a:t>Masdar</a:t>
            </a:r>
            <a:r>
              <a:rPr lang="en-GB" sz="1000" dirty="0" smtClean="0">
                <a:solidFill>
                  <a:schemeClr val="tx2"/>
                </a:solidFill>
              </a:rPr>
              <a:t> (renewable energy arm of </a:t>
            </a:r>
            <a:r>
              <a:rPr lang="en-GB" sz="1000" dirty="0" err="1" smtClean="0">
                <a:solidFill>
                  <a:schemeClr val="tx2"/>
                </a:solidFill>
              </a:rPr>
              <a:t>Mubadala</a:t>
            </a:r>
            <a:r>
              <a:rPr lang="en-GB" sz="1000" dirty="0" smtClean="0">
                <a:solidFill>
                  <a:schemeClr val="tx2"/>
                </a:solidFill>
              </a:rPr>
              <a:t>), EP Global Energy Ltd (Cyprus)</a:t>
            </a:r>
          </a:p>
          <a:p>
            <a:pPr marL="0" lvl="1" algn="just"/>
            <a:endParaRPr lang="en-GB" sz="1000" dirty="0" smtClean="0">
              <a:solidFill>
                <a:schemeClr val="tx2"/>
              </a:solidFill>
            </a:endParaRPr>
          </a:p>
          <a:p>
            <a:pPr marL="342900" lvl="1" indent="-342900" algn="just">
              <a:buFont typeface="Arial" panose="020B0604020202020204" pitchFamily="34" charset="0"/>
              <a:buChar char="•"/>
            </a:pPr>
            <a:r>
              <a:rPr lang="en-GB" sz="1000" dirty="0" smtClean="0">
                <a:solidFill>
                  <a:schemeClr val="tx2"/>
                </a:solidFill>
              </a:rPr>
              <a:t>At completion, the </a:t>
            </a:r>
            <a:r>
              <a:rPr lang="en-GB" sz="1000" dirty="0" err="1" smtClean="0">
                <a:solidFill>
                  <a:schemeClr val="tx2"/>
                </a:solidFill>
              </a:rPr>
              <a:t>Tafila</a:t>
            </a:r>
            <a:r>
              <a:rPr lang="en-GB" sz="1000" dirty="0" smtClean="0">
                <a:solidFill>
                  <a:schemeClr val="tx2"/>
                </a:solidFill>
              </a:rPr>
              <a:t> Wind Farm’s generated electricity accounts for 6.5% of Jordan’s renewable energy target of 1,800 MW by 2020, generating an estimated annual 400 gigawatt hours. It creates enough electricity to power 83,000 homes.</a:t>
            </a:r>
          </a:p>
          <a:p>
            <a:pPr marL="0" lvl="1" algn="just"/>
            <a:endParaRPr lang="en-GB" sz="1000" dirty="0" smtClean="0">
              <a:solidFill>
                <a:schemeClr val="tx2"/>
              </a:solidFill>
            </a:endParaRPr>
          </a:p>
          <a:p>
            <a:pPr marL="342900" lvl="1" indent="-342900" algn="just">
              <a:buFont typeface="Arial" panose="020B0604020202020204" pitchFamily="34" charset="0"/>
              <a:buChar char="•"/>
            </a:pPr>
            <a:r>
              <a:rPr lang="en-GB" sz="1000" dirty="0" smtClean="0">
                <a:solidFill>
                  <a:schemeClr val="tx2"/>
                </a:solidFill>
              </a:rPr>
              <a:t>During construction, the project created 250 jobs. Now in operation, it employs around 40 personnel, adding value to local Jordanian communities.</a:t>
            </a:r>
            <a:endParaRPr lang="en-GB" sz="1000" dirty="0">
              <a:solidFill>
                <a:schemeClr val="tx2"/>
              </a:solidFill>
            </a:endParaRPr>
          </a:p>
        </p:txBody>
      </p:sp>
    </p:spTree>
    <p:extLst>
      <p:ext uri="{BB962C8B-B14F-4D97-AF65-F5344CB8AC3E}">
        <p14:creationId xmlns:p14="http://schemas.microsoft.com/office/powerpoint/2010/main" val="98459434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ID_ppt">
  <a:themeElements>
    <a:clrScheme name="OFID 35">
      <a:dk1>
        <a:srgbClr val="131313"/>
      </a:dk1>
      <a:lt1>
        <a:srgbClr val="FFFFFF"/>
      </a:lt1>
      <a:dk2>
        <a:srgbClr val="233776"/>
      </a:dk2>
      <a:lt2>
        <a:srgbClr val="88B9DE"/>
      </a:lt2>
      <a:accent1>
        <a:srgbClr val="66915F"/>
      </a:accent1>
      <a:accent2>
        <a:srgbClr val="A1BF95"/>
      </a:accent2>
      <a:accent3>
        <a:srgbClr val="C3C593"/>
      </a:accent3>
      <a:accent4>
        <a:srgbClr val="EC9B50"/>
      </a:accent4>
      <a:accent5>
        <a:srgbClr val="E37823"/>
      </a:accent5>
      <a:accent6>
        <a:srgbClr val="CD512C"/>
      </a:accent6>
      <a:hlink>
        <a:srgbClr val="24466D"/>
      </a:hlink>
      <a:folHlink>
        <a:srgbClr val="536D8F"/>
      </a:folHlink>
    </a:clrScheme>
    <a:fontScheme name="Gill">
      <a:majorFont>
        <a:latin typeface="Gill Sans Std"/>
        <a:ea typeface=""/>
        <a:cs typeface=""/>
      </a:majorFont>
      <a:minorFont>
        <a:latin typeface="Gill Sans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OFID_ppt</Template>
  <TotalTime>2373</TotalTime>
  <Words>2745</Words>
  <Application>Microsoft Office PowerPoint</Application>
  <PresentationFormat>On-screen Show (4:3)</PresentationFormat>
  <Paragraphs>587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OFID_ppt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OFID Uniting Against Poverty</vt:lpstr>
      <vt:lpstr>PowerPoint Presentation</vt:lpstr>
      <vt:lpstr>PowerPoint Presentation</vt:lpstr>
      <vt:lpstr>PowerPoint Presentation</vt:lpstr>
      <vt:lpstr>PowerPoint Presentation</vt:lpstr>
    </vt:vector>
  </TitlesOfParts>
  <Company>Ofid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Mateyka, Silvia</dc:creator>
  <cp:lastModifiedBy>Lo Porto, Barbara</cp:lastModifiedBy>
  <cp:revision>362</cp:revision>
  <cp:lastPrinted>2017-11-23T07:20:31Z</cp:lastPrinted>
  <dcterms:created xsi:type="dcterms:W3CDTF">2013-10-14T08:51:33Z</dcterms:created>
  <dcterms:modified xsi:type="dcterms:W3CDTF">2017-11-23T09:31:08Z</dcterms:modified>
</cp:coreProperties>
</file>