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9" r:id="rId4"/>
    <p:sldId id="263" r:id="rId5"/>
    <p:sldId id="276" r:id="rId6"/>
    <p:sldId id="275" r:id="rId7"/>
    <p:sldId id="260" r:id="rId8"/>
    <p:sldId id="277" r:id="rId9"/>
    <p:sldId id="264" r:id="rId10"/>
    <p:sldId id="262" r:id="rId11"/>
    <p:sldId id="265" r:id="rId12"/>
    <p:sldId id="268" r:id="rId13"/>
    <p:sldId id="278" r:id="rId14"/>
    <p:sldId id="269" r:id="rId15"/>
    <p:sldId id="273" r:id="rId16"/>
    <p:sldId id="274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D945B82-BAEB-4230-9392-E2B85A59E4A4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90A1DEA-A875-4CAD-981A-937210DD359F}">
      <dgm:prSet/>
      <dgm:spPr/>
      <dgm:t>
        <a:bodyPr/>
        <a:lstStyle/>
        <a:p>
          <a:pPr rtl="0"/>
          <a:r>
            <a:rPr lang="en-US" dirty="0" smtClean="0"/>
            <a:t>Q</a:t>
          </a:r>
          <a:endParaRPr lang="en-US" dirty="0"/>
        </a:p>
      </dgm:t>
    </dgm:pt>
    <dgm:pt modelId="{7EDFD18C-BA99-4756-A0FD-A58563BE73E2}" type="parTrans" cxnId="{E1617754-C3C8-49F6-A854-AA7C5D4ABF41}">
      <dgm:prSet/>
      <dgm:spPr/>
      <dgm:t>
        <a:bodyPr/>
        <a:lstStyle/>
        <a:p>
          <a:endParaRPr lang="en-US"/>
        </a:p>
      </dgm:t>
    </dgm:pt>
    <dgm:pt modelId="{F5610F4E-8FD3-4279-B2D0-958E49A4DBE0}" type="sibTrans" cxnId="{E1617754-C3C8-49F6-A854-AA7C5D4ABF41}">
      <dgm:prSet/>
      <dgm:spPr/>
      <dgm:t>
        <a:bodyPr/>
        <a:lstStyle/>
        <a:p>
          <a:endParaRPr lang="en-US"/>
        </a:p>
      </dgm:t>
    </dgm:pt>
    <dgm:pt modelId="{752D76B3-5293-401F-BFB9-7F8420067E76}">
      <dgm:prSet/>
      <dgm:spPr/>
      <dgm:t>
        <a:bodyPr/>
        <a:lstStyle/>
        <a:p>
          <a:r>
            <a:rPr lang="en-US" dirty="0" smtClean="0"/>
            <a:t>A</a:t>
          </a:r>
          <a:endParaRPr lang="en-US" dirty="0"/>
        </a:p>
      </dgm:t>
    </dgm:pt>
    <dgm:pt modelId="{9F8E0F30-4C87-43B8-95F5-76EDD2BC41C3}" type="parTrans" cxnId="{8202AD3A-EBC5-4AFC-9329-EE9FD5034258}">
      <dgm:prSet/>
      <dgm:spPr/>
      <dgm:t>
        <a:bodyPr/>
        <a:lstStyle/>
        <a:p>
          <a:endParaRPr lang="en-US"/>
        </a:p>
      </dgm:t>
    </dgm:pt>
    <dgm:pt modelId="{EFA3BDD6-272E-481D-BB2A-B07B5A601C25}" type="sibTrans" cxnId="{8202AD3A-EBC5-4AFC-9329-EE9FD5034258}">
      <dgm:prSet/>
      <dgm:spPr/>
      <dgm:t>
        <a:bodyPr/>
        <a:lstStyle/>
        <a:p>
          <a:endParaRPr lang="en-US"/>
        </a:p>
      </dgm:t>
    </dgm:pt>
    <dgm:pt modelId="{ED20AD43-6FC9-4BAD-8C5B-A5EE25675DF7}">
      <dgm:prSet/>
      <dgm:spPr/>
      <dgm:t>
        <a:bodyPr/>
        <a:lstStyle/>
        <a:p>
          <a:r>
            <a:rPr lang="en-US" smtClean="0"/>
            <a:t>&amp;</a:t>
          </a:r>
          <a:endParaRPr lang="en-US"/>
        </a:p>
      </dgm:t>
    </dgm:pt>
    <dgm:pt modelId="{3E7D5BB4-6891-42FC-9D70-B02766B4E38E}" type="parTrans" cxnId="{F9E74F82-EB92-4822-A338-B0BE9B47F1FA}">
      <dgm:prSet/>
      <dgm:spPr/>
      <dgm:t>
        <a:bodyPr/>
        <a:lstStyle/>
        <a:p>
          <a:endParaRPr lang="en-US"/>
        </a:p>
      </dgm:t>
    </dgm:pt>
    <dgm:pt modelId="{677B37F0-6747-4F88-9867-F26BA8E49A62}" type="sibTrans" cxnId="{F9E74F82-EB92-4822-A338-B0BE9B47F1FA}">
      <dgm:prSet/>
      <dgm:spPr/>
      <dgm:t>
        <a:bodyPr/>
        <a:lstStyle/>
        <a:p>
          <a:endParaRPr lang="en-US"/>
        </a:p>
      </dgm:t>
    </dgm:pt>
    <dgm:pt modelId="{927EF9CA-D1EE-4AE9-A11D-BBF1B02E7BA7}" type="pres">
      <dgm:prSet presAssocID="{CD945B82-BAEB-4230-9392-E2B85A59E4A4}" presName="Name0" presStyleCnt="0">
        <dgm:presLayoutVars>
          <dgm:dir/>
          <dgm:resizeHandles val="exact"/>
        </dgm:presLayoutVars>
      </dgm:prSet>
      <dgm:spPr/>
    </dgm:pt>
    <dgm:pt modelId="{DDA1C017-C9A6-4191-A77A-9AF9D32525DD}" type="pres">
      <dgm:prSet presAssocID="{E90A1DEA-A875-4CAD-981A-937210DD359F}" presName="Name5" presStyleLbl="vennNode1" presStyleIdx="0" presStyleCnt="3">
        <dgm:presLayoutVars>
          <dgm:bulletEnabled val="1"/>
        </dgm:presLayoutVars>
      </dgm:prSet>
      <dgm:spPr/>
    </dgm:pt>
    <dgm:pt modelId="{78C20D9D-4286-401E-8B2B-6F19941A8157}" type="pres">
      <dgm:prSet presAssocID="{F5610F4E-8FD3-4279-B2D0-958E49A4DBE0}" presName="space" presStyleCnt="0"/>
      <dgm:spPr/>
    </dgm:pt>
    <dgm:pt modelId="{28F62DF4-10EA-427F-B09A-FAD2DC7B8089}" type="pres">
      <dgm:prSet presAssocID="{ED20AD43-6FC9-4BAD-8C5B-A5EE25675DF7}" presName="Name5" presStyleLbl="vennNode1" presStyleIdx="1" presStyleCnt="3">
        <dgm:presLayoutVars>
          <dgm:bulletEnabled val="1"/>
        </dgm:presLayoutVars>
      </dgm:prSet>
      <dgm:spPr/>
    </dgm:pt>
    <dgm:pt modelId="{414D7A49-5AF3-4A6D-8BA0-4B9DB7CFE3BC}" type="pres">
      <dgm:prSet presAssocID="{677B37F0-6747-4F88-9867-F26BA8E49A62}" presName="space" presStyleCnt="0"/>
      <dgm:spPr/>
    </dgm:pt>
    <dgm:pt modelId="{9E8B6E90-8104-4531-B7B9-8317DA7B1D72}" type="pres">
      <dgm:prSet presAssocID="{752D76B3-5293-401F-BFB9-7F8420067E76}" presName="Name5" presStyleLbl="venn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373725B-06BF-4724-B274-B6A4F5CF48D9}" type="presOf" srcId="{CD945B82-BAEB-4230-9392-E2B85A59E4A4}" destId="{927EF9CA-D1EE-4AE9-A11D-BBF1B02E7BA7}" srcOrd="0" destOrd="0" presId="urn:microsoft.com/office/officeart/2005/8/layout/venn3"/>
    <dgm:cxn modelId="{57808C82-0D65-4C29-9664-AF3697C248CB}" type="presOf" srcId="{ED20AD43-6FC9-4BAD-8C5B-A5EE25675DF7}" destId="{28F62DF4-10EA-427F-B09A-FAD2DC7B8089}" srcOrd="0" destOrd="0" presId="urn:microsoft.com/office/officeart/2005/8/layout/venn3"/>
    <dgm:cxn modelId="{16F53638-19AA-461B-8911-EC63CA89089F}" type="presOf" srcId="{752D76B3-5293-401F-BFB9-7F8420067E76}" destId="{9E8B6E90-8104-4531-B7B9-8317DA7B1D72}" srcOrd="0" destOrd="0" presId="urn:microsoft.com/office/officeart/2005/8/layout/venn3"/>
    <dgm:cxn modelId="{E1617754-C3C8-49F6-A854-AA7C5D4ABF41}" srcId="{CD945B82-BAEB-4230-9392-E2B85A59E4A4}" destId="{E90A1DEA-A875-4CAD-981A-937210DD359F}" srcOrd="0" destOrd="0" parTransId="{7EDFD18C-BA99-4756-A0FD-A58563BE73E2}" sibTransId="{F5610F4E-8FD3-4279-B2D0-958E49A4DBE0}"/>
    <dgm:cxn modelId="{8202AD3A-EBC5-4AFC-9329-EE9FD5034258}" srcId="{CD945B82-BAEB-4230-9392-E2B85A59E4A4}" destId="{752D76B3-5293-401F-BFB9-7F8420067E76}" srcOrd="2" destOrd="0" parTransId="{9F8E0F30-4C87-43B8-95F5-76EDD2BC41C3}" sibTransId="{EFA3BDD6-272E-481D-BB2A-B07B5A601C25}"/>
    <dgm:cxn modelId="{94AF4187-3CF0-4C85-BD76-2D6E8C5A5DED}" type="presOf" srcId="{E90A1DEA-A875-4CAD-981A-937210DD359F}" destId="{DDA1C017-C9A6-4191-A77A-9AF9D32525DD}" srcOrd="0" destOrd="0" presId="urn:microsoft.com/office/officeart/2005/8/layout/venn3"/>
    <dgm:cxn modelId="{F9E74F82-EB92-4822-A338-B0BE9B47F1FA}" srcId="{CD945B82-BAEB-4230-9392-E2B85A59E4A4}" destId="{ED20AD43-6FC9-4BAD-8C5B-A5EE25675DF7}" srcOrd="1" destOrd="0" parTransId="{3E7D5BB4-6891-42FC-9D70-B02766B4E38E}" sibTransId="{677B37F0-6747-4F88-9867-F26BA8E49A62}"/>
    <dgm:cxn modelId="{9A683964-F5D1-497B-AB9F-D132224D358B}" type="presParOf" srcId="{927EF9CA-D1EE-4AE9-A11D-BBF1B02E7BA7}" destId="{DDA1C017-C9A6-4191-A77A-9AF9D32525DD}" srcOrd="0" destOrd="0" presId="urn:microsoft.com/office/officeart/2005/8/layout/venn3"/>
    <dgm:cxn modelId="{D2440165-6C6B-4B04-BB66-09557DD21E37}" type="presParOf" srcId="{927EF9CA-D1EE-4AE9-A11D-BBF1B02E7BA7}" destId="{78C20D9D-4286-401E-8B2B-6F19941A8157}" srcOrd="1" destOrd="0" presId="urn:microsoft.com/office/officeart/2005/8/layout/venn3"/>
    <dgm:cxn modelId="{1B76D7F9-C899-4F9D-9980-C6FAE3D7A0FB}" type="presParOf" srcId="{927EF9CA-D1EE-4AE9-A11D-BBF1B02E7BA7}" destId="{28F62DF4-10EA-427F-B09A-FAD2DC7B8089}" srcOrd="2" destOrd="0" presId="urn:microsoft.com/office/officeart/2005/8/layout/venn3"/>
    <dgm:cxn modelId="{9C44DE76-2894-4B32-93D2-3FB7E28380AD}" type="presParOf" srcId="{927EF9CA-D1EE-4AE9-A11D-BBF1B02E7BA7}" destId="{414D7A49-5AF3-4A6D-8BA0-4B9DB7CFE3BC}" srcOrd="3" destOrd="0" presId="urn:microsoft.com/office/officeart/2005/8/layout/venn3"/>
    <dgm:cxn modelId="{32E61E0C-2BAF-4108-9048-4EE254542F8B}" type="presParOf" srcId="{927EF9CA-D1EE-4AE9-A11D-BBF1B02E7BA7}" destId="{9E8B6E90-8104-4531-B7B9-8317DA7B1D72}" srcOrd="4" destOrd="0" presId="urn:microsoft.com/office/officeart/2005/8/layout/venn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مستطيل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مستطيل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9F010-D5EF-42B4-A55A-AE74B684D885}" type="datetimeFigureOut">
              <a:rPr lang="en-US" smtClean="0"/>
              <a:pPr/>
              <a:t>11/18/2017</a:t>
            </a:fld>
            <a:endParaRPr lang="en-US" dirty="0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مستطيل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شكل بيضاوي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شكل بيضاوي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DF315C1-200C-45B4-B627-96C35C80368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9F010-D5EF-42B4-A55A-AE74B684D885}" type="datetimeFigureOut">
              <a:rPr lang="en-US" smtClean="0"/>
              <a:pPr/>
              <a:t>11/18/2017</a:t>
            </a:fld>
            <a:endParaRPr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315C1-200C-45B4-B627-96C35C80368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مستطيل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مستطيل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مستطيل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مستطيل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مستطيل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رابط مستقيم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شكل بيضاوي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شكل بيضاوي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CDF315C1-200C-45B4-B627-96C35C80368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9F010-D5EF-42B4-A55A-AE74B684D885}" type="datetimeFigureOut">
              <a:rPr lang="en-US" smtClean="0"/>
              <a:pPr/>
              <a:t>11/18/2017</a:t>
            </a:fld>
            <a:endParaRPr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9F010-D5EF-42B4-A55A-AE74B684D885}" type="datetimeFigureOut">
              <a:rPr lang="en-US" smtClean="0"/>
              <a:pPr/>
              <a:t>11/18/2017</a:t>
            </a:fld>
            <a:endParaRPr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CDF315C1-200C-45B4-B627-96C35C80368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مستطيل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مستطيل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مستطيل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3" name="مستطيل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مستطيل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9F010-D5EF-42B4-A55A-AE74B684D885}" type="datetimeFigureOut">
              <a:rPr lang="en-US" smtClean="0"/>
              <a:pPr/>
              <a:t>11/18/2017</a:t>
            </a:fld>
            <a:endParaRPr lang="en-US" dirty="0"/>
          </a:p>
        </p:txBody>
      </p:sp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شكل بيضاوي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شكل بيضاوي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DF315C1-200C-45B4-B627-96C35C80368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0EF9F010-D5EF-42B4-A55A-AE74B684D885}" type="datetimeFigureOut">
              <a:rPr lang="en-US" smtClean="0"/>
              <a:pPr/>
              <a:t>11/18/2017</a:t>
            </a:fld>
            <a:endParaRPr lang="en-US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315C1-200C-45B4-B627-96C35C80368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رابط مستقيم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عنصر نائب للمحتوى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2" name="عنصر نائب للمحتوى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رابط مستقيم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مستطيل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مستطيل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مستطيل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مستطيل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مستطيل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9F010-D5EF-42B4-A55A-AE74B684D885}" type="datetimeFigureOut">
              <a:rPr lang="en-US" smtClean="0"/>
              <a:pPr/>
              <a:t>11/18/2017</a:t>
            </a:fld>
            <a:endParaRPr lang="en-US" dirty="0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رابط مستقيم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عنصر نائب للمحتوى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6" name="عنصر نائب للمحتوى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شكل بيضاوي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شكل بيضاوي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CDF315C1-200C-45B4-B627-96C35C80368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عنوان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9F010-D5EF-42B4-A55A-AE74B684D885}" type="datetimeFigureOut">
              <a:rPr lang="en-US" smtClean="0"/>
              <a:pPr/>
              <a:t>11/18/2017</a:t>
            </a:fld>
            <a:endParaRPr lang="en-US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CDF315C1-200C-45B4-B627-96C35C80368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مستطيل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مستطيل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مستطيل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مستطيل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مستطيل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9F010-D5EF-42B4-A55A-AE74B684D885}" type="datetimeFigureOut">
              <a:rPr lang="en-US" smtClean="0"/>
              <a:pPr/>
              <a:t>11/18/2017</a:t>
            </a:fld>
            <a:endParaRPr lang="en-US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DF315C1-200C-45B4-B627-96C35C80368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مستطيل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مستطيل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مستطيل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مستطيل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8" name="مستطيل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عنصر نائب للمحتوى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0" name="شكل بيضاوي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شكل بيضاوي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DF315C1-200C-45B4-B627-96C35C80368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مستطيل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9F010-D5EF-42B4-A55A-AE74B684D885}" type="datetimeFigureOut">
              <a:rPr lang="en-US" smtClean="0"/>
              <a:pPr/>
              <a:t>11/18/2017</a:t>
            </a:fld>
            <a:endParaRPr lang="en-US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رابط مستقيم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مستطيل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مستطيل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مستطيل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مستطيل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شكل بيضاوي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شكل بيضاوي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CDF315C1-200C-45B4-B627-96C35C80368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dirty="0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22" name="مستطيل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0EF9F010-D5EF-42B4-A55A-AE74B684D885}" type="datetimeFigureOut">
              <a:rPr lang="en-US" smtClean="0"/>
              <a:pPr/>
              <a:t>11/18/2017</a:t>
            </a:fld>
            <a:endParaRPr lang="en-US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مستطيل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مستطيل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EF9F010-D5EF-42B4-A55A-AE74B684D885}" type="datetimeFigureOut">
              <a:rPr lang="en-US" smtClean="0"/>
              <a:pPr/>
              <a:t>11/18/2017</a:t>
            </a:fld>
            <a:endParaRPr lang="en-US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مستطيل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رابط مستقيم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شكل بيضاوي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شكل بيضاوي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DF315C1-200C-45B4-B627-96C35C80368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Char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Chart2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نتيجة بحث الصور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3355" y="0"/>
            <a:ext cx="1620645" cy="1080000"/>
          </a:xfrm>
          <a:prstGeom prst="rect">
            <a:avLst/>
          </a:prstGeom>
          <a:noFill/>
        </p:spPr>
      </p:pic>
      <p:pic>
        <p:nvPicPr>
          <p:cNvPr id="18434" name="Picture 2" descr="نتيجة بحث الصور عن ‪eu flag‬‏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28693" cy="1071570"/>
          </a:xfrm>
          <a:prstGeom prst="rect">
            <a:avLst/>
          </a:prstGeom>
          <a:noFill/>
        </p:spPr>
      </p:pic>
      <p:pic>
        <p:nvPicPr>
          <p:cNvPr id="18436" name="Picture 4" descr="صورة ذات صلة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8662" y="0"/>
            <a:ext cx="714380" cy="1071569"/>
          </a:xfrm>
          <a:prstGeom prst="rect">
            <a:avLst/>
          </a:prstGeom>
          <a:noFill/>
        </p:spPr>
      </p:pic>
      <p:sp>
        <p:nvSpPr>
          <p:cNvPr id="7" name="عنوان 6"/>
          <p:cNvSpPr>
            <a:spLocks noGrp="1"/>
          </p:cNvSpPr>
          <p:nvPr>
            <p:ph type="ctrTitle"/>
          </p:nvPr>
        </p:nvSpPr>
        <p:spPr>
          <a:xfrm flipV="1">
            <a:off x="685800" y="2133599"/>
            <a:ext cx="77724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42910" y="1285860"/>
            <a:ext cx="8124856" cy="5000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DOING Business in Iraq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7650" name="Picture 2" descr="C:\Users\Raad\Desktop\IMG_080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58535"/>
            <a:ext cx="9144000" cy="5140930"/>
          </a:xfrm>
          <a:prstGeom prst="rect">
            <a:avLst/>
          </a:prstGeom>
          <a:noFill/>
        </p:spPr>
      </p:pic>
      <p:pic>
        <p:nvPicPr>
          <p:cNvPr id="5" name="Picture 2" descr="نتيجة بحث الصور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3355" y="0"/>
            <a:ext cx="1620645" cy="108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doing Business in Iraq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i="1" dirty="0" smtClean="0"/>
              <a:t>Potential for future </a:t>
            </a:r>
          </a:p>
          <a:p>
            <a:r>
              <a:rPr lang="en-US" i="1" dirty="0" smtClean="0"/>
              <a:t>Strategic Location</a:t>
            </a:r>
          </a:p>
          <a:p>
            <a:r>
              <a:rPr lang="en-US" i="1" dirty="0" smtClean="0"/>
              <a:t>Demandable Market </a:t>
            </a:r>
          </a:p>
          <a:p>
            <a:r>
              <a:rPr lang="en-US" i="1" dirty="0" smtClean="0"/>
              <a:t>Mineral and Natural resources</a:t>
            </a:r>
          </a:p>
          <a:p>
            <a:r>
              <a:rPr lang="en-US" i="1" dirty="0" smtClean="0"/>
              <a:t>Availability of human resources</a:t>
            </a:r>
          </a:p>
          <a:p>
            <a:r>
              <a:rPr lang="en-US" i="1" dirty="0" smtClean="0"/>
              <a:t>Sufficient local partners </a:t>
            </a:r>
          </a:p>
          <a:p>
            <a:r>
              <a:rPr lang="en-US" i="1" dirty="0" smtClean="0"/>
              <a:t>High profit hub </a:t>
            </a:r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dirty="0"/>
          </a:p>
        </p:txBody>
      </p:sp>
      <p:pic>
        <p:nvPicPr>
          <p:cNvPr id="4" name="Picture 2" descr="نتيجة بحث الصور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3355" y="0"/>
            <a:ext cx="1620645" cy="108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Strategic opportunities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Establishment  of new Petrochemical plant</a:t>
            </a:r>
          </a:p>
          <a:p>
            <a:r>
              <a:rPr lang="en-US" dirty="0" smtClean="0"/>
              <a:t>Rehabilitation and up grading of the existing petrochemical  plant</a:t>
            </a:r>
          </a:p>
          <a:p>
            <a:r>
              <a:rPr lang="en-US" dirty="0" smtClean="0"/>
              <a:t>Establishment of new Fertilizer plant /production line</a:t>
            </a:r>
          </a:p>
          <a:p>
            <a:r>
              <a:rPr lang="en-US" dirty="0" smtClean="0"/>
              <a:t>Investing in Mining </a:t>
            </a:r>
          </a:p>
          <a:p>
            <a:r>
              <a:rPr lang="en-US" dirty="0" smtClean="0"/>
              <a:t>Partner ship with any of SOEs</a:t>
            </a:r>
          </a:p>
          <a:p>
            <a:r>
              <a:rPr lang="en-US" dirty="0" smtClean="0"/>
              <a:t>Partnership with private sector </a:t>
            </a:r>
          </a:p>
          <a:p>
            <a:r>
              <a:rPr lang="en-US" dirty="0" smtClean="0"/>
              <a:t>5trillion </a:t>
            </a:r>
            <a:r>
              <a:rPr lang="en-US" dirty="0" smtClean="0"/>
              <a:t>of Iraqi Dinars to be injected to the industry by central bank</a:t>
            </a:r>
            <a:endParaRPr lang="en-US" dirty="0"/>
          </a:p>
        </p:txBody>
      </p:sp>
      <p:pic>
        <p:nvPicPr>
          <p:cNvPr id="4" name="Picture 2" descr="نتيجة بحث الصور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3355" y="0"/>
            <a:ext cx="1620645" cy="108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48575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SOE”s</a:t>
            </a:r>
            <a:endParaRPr lang="en-US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sz="quarter" idx="1"/>
          </p:nvPr>
        </p:nvGraphicFramePr>
        <p:xfrm>
          <a:off x="357158" y="1500174"/>
          <a:ext cx="8504240" cy="50525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6060"/>
                <a:gridCol w="2126060"/>
                <a:gridCol w="2126060"/>
                <a:gridCol w="2126060"/>
              </a:tblGrid>
              <a:tr h="28406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Type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Main productions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No. SOE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Arial"/>
                        </a:rPr>
                        <a:t>No of Factories</a:t>
                      </a:r>
                    </a:p>
                  </a:txBody>
                  <a:tcPr marL="68580" marR="68580" marT="0" marB="0"/>
                </a:tc>
              </a:tr>
              <a:tr h="28406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Heavy industry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Steel, cars, machineries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20</a:t>
                      </a:r>
                    </a:p>
                  </a:txBody>
                  <a:tcPr marL="68580" marR="68580" marT="0" marB="0"/>
                </a:tc>
              </a:tr>
              <a:tr h="28406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Electronic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Telecom., hardware, cameras ,…..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12</a:t>
                      </a:r>
                    </a:p>
                  </a:txBody>
                  <a:tcPr marL="68580" marR="68580" marT="0" marB="0"/>
                </a:tc>
              </a:tr>
              <a:tr h="28406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Electrical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Transformers, cables , generators…….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25</a:t>
                      </a:r>
                    </a:p>
                  </a:txBody>
                  <a:tcPr marL="68580" marR="68580" marT="0" marB="0"/>
                </a:tc>
              </a:tr>
              <a:tr h="28406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Mechanical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Water treatment, hydraulics, copper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15</a:t>
                      </a:r>
                    </a:p>
                  </a:txBody>
                  <a:tcPr marL="68580" marR="68580" marT="0" marB="0"/>
                </a:tc>
              </a:tr>
              <a:tr h="28406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Civil and construction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Cement, construction material ,pipes, class, tiles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47</a:t>
                      </a:r>
                    </a:p>
                  </a:txBody>
                  <a:tcPr marL="68580" marR="68580" marT="0" marB="0"/>
                </a:tc>
              </a:tr>
              <a:tr h="28406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chemical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Chlorine, pesticide, rubber…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23</a:t>
                      </a:r>
                    </a:p>
                  </a:txBody>
                  <a:tcPr marL="68580" marR="68580" marT="0" marB="0"/>
                </a:tc>
              </a:tr>
              <a:tr h="28406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Petrochemical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Polyethylene ,paper,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10</a:t>
                      </a:r>
                    </a:p>
                  </a:txBody>
                  <a:tcPr marL="68580" marR="68580" marT="0" marB="0"/>
                </a:tc>
              </a:tr>
              <a:tr h="28406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Fertilizers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Ammonia, urea,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7</a:t>
                      </a:r>
                    </a:p>
                  </a:txBody>
                  <a:tcPr marL="68580" marR="68580" marT="0" marB="0"/>
                </a:tc>
              </a:tr>
              <a:tr h="28406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Phosphate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Sulfuric acid phosphoric acid,,…..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9</a:t>
                      </a:r>
                    </a:p>
                  </a:txBody>
                  <a:tcPr marL="68580" marR="68580" marT="0" marB="0"/>
                </a:tc>
              </a:tr>
              <a:tr h="28406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Food industry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Dairy , oil, sugar….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14</a:t>
                      </a:r>
                    </a:p>
                  </a:txBody>
                  <a:tcPr marL="68580" marR="68580" marT="0" marB="0"/>
                </a:tc>
              </a:tr>
              <a:tr h="28406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Medical equipments and drugs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All medicines and medical equipments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68580" marR="68580" marT="0" marB="0"/>
                </a:tc>
              </a:tr>
              <a:tr h="28406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Textile and tanning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Shoes,  clothes , blankets, cotton, carpet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37</a:t>
                      </a:r>
                    </a:p>
                  </a:txBody>
                  <a:tcPr marL="68580" marR="68580" marT="0" marB="0"/>
                </a:tc>
              </a:tr>
              <a:tr h="28406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Military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________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8</a:t>
                      </a:r>
                    </a:p>
                  </a:txBody>
                  <a:tcPr marL="68580" marR="68580" marT="0" marB="0"/>
                </a:tc>
              </a:tr>
              <a:tr h="28406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Sulfur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All sulfur kinds and alum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68580" marR="68580" marT="0" marB="0"/>
                </a:tc>
              </a:tr>
              <a:tr h="28406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30</a:t>
                      </a:r>
                      <a:endParaRPr lang="en-US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236</a:t>
                      </a:r>
                      <a:endParaRPr lang="en-US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5" name="Picture 2" descr="نتيجة بحث الصور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3355" y="0"/>
            <a:ext cx="1620645" cy="108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Legal Framework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Partnership with SOE : Law 22 /1997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Partnership with P S : Law 21 / 1997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Public Private Partnership /Cabinet resolution 492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Investment Law 13 / 2006</a:t>
            </a:r>
          </a:p>
          <a:p>
            <a:endParaRPr lang="en-US" dirty="0" smtClean="0"/>
          </a:p>
          <a:p>
            <a:r>
              <a:rPr lang="en-US" dirty="0" smtClean="0"/>
              <a:t>Mining Investment Law 91/ 1989</a:t>
            </a:r>
          </a:p>
          <a:p>
            <a:endParaRPr lang="en-US" dirty="0"/>
          </a:p>
        </p:txBody>
      </p:sp>
      <p:pic>
        <p:nvPicPr>
          <p:cNvPr id="4" name="Picture 2" descr="نتيجة بحث الصور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3355" y="0"/>
            <a:ext cx="1620645" cy="108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Iraq is a potential business opportunities </a:t>
            </a:r>
          </a:p>
          <a:p>
            <a:r>
              <a:rPr lang="en-US" dirty="0" smtClean="0"/>
              <a:t>Privatization is the solution for the Future of Iraq Economy</a:t>
            </a:r>
          </a:p>
          <a:p>
            <a:r>
              <a:rPr lang="en-US" dirty="0" smtClean="0"/>
              <a:t>The Private sector in Iraq is your potential partner</a:t>
            </a:r>
          </a:p>
          <a:p>
            <a:r>
              <a:rPr lang="en-US" dirty="0" smtClean="0"/>
              <a:t>Banking is one of the most important business in Iraq </a:t>
            </a:r>
          </a:p>
          <a:p>
            <a:r>
              <a:rPr lang="en-US" dirty="0" smtClean="0"/>
              <a:t>Credit rating, WB loans, IMF support, and some European countries Guaranties are giving signs for future</a:t>
            </a:r>
          </a:p>
          <a:p>
            <a:r>
              <a:rPr lang="en-US" dirty="0" smtClean="0"/>
              <a:t>Iraq comply with OECD regulations </a:t>
            </a:r>
            <a:endParaRPr lang="en-US" dirty="0"/>
          </a:p>
        </p:txBody>
      </p:sp>
      <p:pic>
        <p:nvPicPr>
          <p:cNvPr id="4" name="Picture 2" descr="نتيجة بحث الصور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3355" y="0"/>
            <a:ext cx="1620645" cy="108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534400" cy="54578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graphicFrame>
        <p:nvGraphicFramePr>
          <p:cNvPr id="5" name="عنصر نائب للمحتوى 4"/>
          <p:cNvGraphicFramePr>
            <a:graphicFrameLocks noGrp="1"/>
          </p:cNvGraphicFramePr>
          <p:nvPr>
            <p:ph sz="quarter" idx="1"/>
          </p:nvPr>
        </p:nvGraphicFramePr>
        <p:xfrm>
          <a:off x="301752" y="1527048"/>
          <a:ext cx="850392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 descr="نتيجة بحث الصور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23355" y="0"/>
            <a:ext cx="1620645" cy="108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Facts about IRAQ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Area  :                    </a:t>
            </a:r>
            <a:r>
              <a:rPr lang="en-US" u="sng" dirty="0" smtClean="0">
                <a:solidFill>
                  <a:schemeClr val="accent1">
                    <a:lumMod val="50000"/>
                  </a:schemeClr>
                </a:solidFill>
              </a:rPr>
              <a:t>437072 sq KM</a:t>
            </a:r>
          </a:p>
          <a:p>
            <a:r>
              <a:rPr lang="en-US" dirty="0" smtClean="0"/>
              <a:t>Population:             approximately  </a:t>
            </a:r>
            <a:r>
              <a:rPr lang="en-US" u="sng" dirty="0" smtClean="0">
                <a:solidFill>
                  <a:schemeClr val="accent1">
                    <a:lumMod val="50000"/>
                  </a:schemeClr>
                </a:solidFill>
              </a:rPr>
              <a:t>38 146 025  </a:t>
            </a:r>
            <a:r>
              <a:rPr lang="en-US" dirty="0" smtClean="0"/>
              <a:t>@2016  </a:t>
            </a:r>
          </a:p>
          <a:p>
            <a:r>
              <a:rPr lang="en-US" dirty="0" smtClean="0"/>
              <a:t>Political system:      Parliamentary / PM / government </a:t>
            </a:r>
          </a:p>
          <a:p>
            <a:r>
              <a:rPr lang="en-US" dirty="0" smtClean="0"/>
              <a:t>Exchange rate :        1 US$ = </a:t>
            </a:r>
            <a:r>
              <a:rPr lang="en-US" u="sng" dirty="0" smtClean="0">
                <a:solidFill>
                  <a:schemeClr val="accent1">
                    <a:lumMod val="50000"/>
                  </a:schemeClr>
                </a:solidFill>
              </a:rPr>
              <a:t>1180 ID </a:t>
            </a:r>
            <a:r>
              <a:rPr lang="en-US" dirty="0" smtClean="0"/>
              <a:t>Central Bank, =</a:t>
            </a:r>
            <a:r>
              <a:rPr lang="en-US" u="sng" dirty="0" smtClean="0">
                <a:solidFill>
                  <a:schemeClr val="accent2">
                    <a:lumMod val="75000"/>
                  </a:schemeClr>
                </a:solidFill>
              </a:rPr>
              <a:t>1250ID</a:t>
            </a:r>
            <a:r>
              <a:rPr lang="en-US" dirty="0" smtClean="0"/>
              <a:t> local market</a:t>
            </a:r>
          </a:p>
          <a:p>
            <a:r>
              <a:rPr lang="en-US" dirty="0" smtClean="0"/>
              <a:t>Economy :               open , dependant on Oil. </a:t>
            </a:r>
            <a:r>
              <a:rPr lang="en-US" u="sng" dirty="0" smtClean="0">
                <a:solidFill>
                  <a:schemeClr val="accent2">
                    <a:lumMod val="50000"/>
                  </a:schemeClr>
                </a:solidFill>
              </a:rPr>
              <a:t>86</a:t>
            </a:r>
            <a:r>
              <a:rPr lang="en-US" u="sng" dirty="0" smtClean="0">
                <a:solidFill>
                  <a:schemeClr val="accent2">
                    <a:lumMod val="50000"/>
                  </a:schemeClr>
                </a:solidFill>
              </a:rPr>
              <a:t>%</a:t>
            </a:r>
            <a:r>
              <a:rPr lang="en-US" dirty="0" smtClean="0"/>
              <a:t>form </a:t>
            </a:r>
            <a:r>
              <a:rPr lang="en-US" dirty="0" smtClean="0"/>
              <a:t>revenue</a:t>
            </a:r>
          </a:p>
          <a:p>
            <a:r>
              <a:rPr lang="en-US" dirty="0" smtClean="0"/>
              <a:t>Export :                     </a:t>
            </a:r>
            <a:r>
              <a:rPr lang="en-US" u="sng" dirty="0" smtClean="0">
                <a:solidFill>
                  <a:schemeClr val="accent2">
                    <a:lumMod val="50000"/>
                  </a:schemeClr>
                </a:solidFill>
              </a:rPr>
              <a:t>99.5% </a:t>
            </a:r>
            <a:r>
              <a:rPr lang="en-US" dirty="0" smtClean="0"/>
              <a:t>export oil,</a:t>
            </a:r>
          </a:p>
          <a:p>
            <a:r>
              <a:rPr lang="en-US" dirty="0" smtClean="0"/>
              <a:t> import                      </a:t>
            </a:r>
            <a:r>
              <a:rPr lang="en-US" u="sng" dirty="0" smtClean="0">
                <a:solidFill>
                  <a:schemeClr val="accent2">
                    <a:lumMod val="50000"/>
                  </a:schemeClr>
                </a:solidFill>
              </a:rPr>
              <a:t>326</a:t>
            </a:r>
            <a:r>
              <a:rPr lang="en-US" dirty="0" smtClean="0"/>
              <a:t>BUS$ in 8 years</a:t>
            </a:r>
            <a:endParaRPr lang="en-US" u="sng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/>
              <a:t>GDP:                        </a:t>
            </a:r>
            <a:r>
              <a:rPr lang="en-US" u="sng" dirty="0" smtClean="0">
                <a:solidFill>
                  <a:schemeClr val="accent2">
                    <a:lumMod val="50000"/>
                  </a:schemeClr>
                </a:solidFill>
              </a:rPr>
              <a:t>192billion</a:t>
            </a:r>
            <a:r>
              <a:rPr lang="en-US" dirty="0" smtClean="0"/>
              <a:t> US$</a:t>
            </a:r>
          </a:p>
          <a:p>
            <a:r>
              <a:rPr lang="en-US" dirty="0" smtClean="0"/>
              <a:t>Debit:                      </a:t>
            </a:r>
            <a:r>
              <a:rPr lang="en-US" u="sng" dirty="0" smtClean="0">
                <a:solidFill>
                  <a:schemeClr val="accent2">
                    <a:lumMod val="50000"/>
                  </a:schemeClr>
                </a:solidFill>
              </a:rPr>
              <a:t>106 billion </a:t>
            </a:r>
            <a:r>
              <a:rPr lang="en-US" dirty="0" smtClean="0"/>
              <a:t>US$ (42$B Ext, 64$B </a:t>
            </a:r>
            <a:r>
              <a:rPr lang="en-US" dirty="0" err="1" smtClean="0"/>
              <a:t>Int</a:t>
            </a:r>
            <a:r>
              <a:rPr lang="en-US" dirty="0" smtClean="0"/>
              <a:t>) </a:t>
            </a:r>
          </a:p>
          <a:p>
            <a:r>
              <a:rPr lang="en-US" dirty="0" smtClean="0"/>
              <a:t>Transportation  :    1 Port ,  6 Airport, Road network , </a:t>
            </a:r>
          </a:p>
          <a:p>
            <a:pPr>
              <a:buNone/>
            </a:pPr>
            <a:r>
              <a:rPr lang="en-US" dirty="0" smtClean="0"/>
              <a:t>                                    limited  railway network</a:t>
            </a:r>
          </a:p>
          <a:p>
            <a:r>
              <a:rPr lang="en-US" dirty="0" smtClean="0"/>
              <a:t>Location :               E /Iran  ,      S/ Kuwait &amp; KSA</a:t>
            </a:r>
          </a:p>
          <a:p>
            <a:pPr>
              <a:buNone/>
            </a:pPr>
            <a:r>
              <a:rPr lang="en-US" dirty="0" smtClean="0"/>
              <a:t>                                   N/Turkey,     W/ Jordan /Syria 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7" name="Picture 2" descr="نتيجة بحث الصور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3355" y="0"/>
            <a:ext cx="1620645" cy="108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OIL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 Production </a:t>
            </a:r>
            <a:r>
              <a:rPr lang="en-US" u="sng" dirty="0" smtClean="0">
                <a:solidFill>
                  <a:schemeClr val="accent2">
                    <a:lumMod val="50000"/>
                  </a:schemeClr>
                </a:solidFill>
              </a:rPr>
              <a:t>4.5mbpd</a:t>
            </a:r>
            <a:r>
              <a:rPr lang="en-US" dirty="0" smtClean="0"/>
              <a:t>,</a:t>
            </a:r>
          </a:p>
          <a:p>
            <a:r>
              <a:rPr lang="en-US" dirty="0" smtClean="0"/>
              <a:t> export </a:t>
            </a:r>
            <a:r>
              <a:rPr lang="en-US" u="sng" dirty="0" smtClean="0">
                <a:solidFill>
                  <a:schemeClr val="accent2">
                    <a:lumMod val="50000"/>
                  </a:schemeClr>
                </a:solidFill>
              </a:rPr>
              <a:t>3.75mbpd</a:t>
            </a:r>
          </a:p>
          <a:p>
            <a:r>
              <a:rPr lang="en-US" dirty="0" smtClean="0"/>
              <a:t>6 % of today’s global oil exports </a:t>
            </a:r>
          </a:p>
          <a:p>
            <a:r>
              <a:rPr lang="en-US" dirty="0" smtClean="0"/>
              <a:t>9 % of total global reserves</a:t>
            </a:r>
          </a:p>
          <a:p>
            <a:r>
              <a:rPr lang="en-US" dirty="0" smtClean="0"/>
              <a:t>Fifth largest proven reserves of petroleum</a:t>
            </a:r>
          </a:p>
          <a:p>
            <a:r>
              <a:rPr lang="en-US" dirty="0" smtClean="0"/>
              <a:t>The cost of oil production in Iraq is one of the lowest in the </a:t>
            </a:r>
          </a:p>
          <a:p>
            <a:r>
              <a:rPr lang="en-US" dirty="0" smtClean="0"/>
              <a:t>58 percent of the country’s GDP</a:t>
            </a:r>
          </a:p>
          <a:p>
            <a:endParaRPr lang="en-US" dirty="0"/>
          </a:p>
        </p:txBody>
      </p:sp>
      <p:pic>
        <p:nvPicPr>
          <p:cNvPr id="4" name="Picture 2" descr="نتيجة بحث الصور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3355" y="0"/>
            <a:ext cx="1620645" cy="108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Oil geography </a:t>
            </a:r>
            <a:endParaRPr lang="en-US" dirty="0"/>
          </a:p>
        </p:txBody>
      </p:sp>
      <p:pic>
        <p:nvPicPr>
          <p:cNvPr id="28674" name="Picture 2" descr="C:\Users\Raad\Desktop\IMG_0800.PN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87712" y="1527175"/>
            <a:ext cx="8132064" cy="4572000"/>
          </a:xfrm>
          <a:prstGeom prst="rect">
            <a:avLst/>
          </a:prstGeom>
          <a:noFill/>
        </p:spPr>
      </p:pic>
      <p:pic>
        <p:nvPicPr>
          <p:cNvPr id="5" name="Picture 2" descr="نتيجة بحث الصور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3355" y="0"/>
            <a:ext cx="1620645" cy="108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Iraqi Public Income</a:t>
            </a:r>
            <a:endParaRPr lang="en-US" dirty="0"/>
          </a:p>
        </p:txBody>
      </p:sp>
      <p:graphicFrame>
        <p:nvGraphicFramePr>
          <p:cNvPr id="2050" name="Chart 4"/>
          <p:cNvGraphicFramePr>
            <a:graphicFrameLocks/>
          </p:cNvGraphicFramePr>
          <p:nvPr>
            <p:ph sz="quarter" idx="1"/>
          </p:nvPr>
        </p:nvGraphicFramePr>
        <p:xfrm>
          <a:off x="2197100" y="1925638"/>
          <a:ext cx="4476750" cy="3978275"/>
        </p:xfrm>
        <a:graphic>
          <a:graphicData uri="http://schemas.openxmlformats.org/presentationml/2006/ole">
            <p:oleObj spid="_x0000_s3074" name="Chart" r:id="rId3" imgW="4286121" imgH="3810112" progId="Excel.Chart.8">
              <p:embed/>
            </p:oleObj>
          </a:graphicData>
        </a:graphic>
      </p:graphicFrame>
      <p:pic>
        <p:nvPicPr>
          <p:cNvPr id="5" name="Picture 2" descr="نتيجة بحث الصور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23355" y="0"/>
            <a:ext cx="1620645" cy="108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2A544F3-EF45-4B84-AEDC-58AC0CD36ABF}" type="datetime8">
              <a:rPr lang="ar-IQ" smtClean="0"/>
              <a:pPr>
                <a:defRPr/>
              </a:pPr>
              <a:t>19 تشرين الثاني، 17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06993" y="152400"/>
            <a:ext cx="1860743" cy="76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00034" y="1285860"/>
          <a:ext cx="8038407" cy="4786345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869953">
                  <a:extLst>
                    <a:ext uri="{9D8B030D-6E8A-4147-A177-3AD203B41FA5}"/>
                  </a:extLst>
                </a:gridCol>
                <a:gridCol w="913294">
                  <a:extLst>
                    <a:ext uri="{9D8B030D-6E8A-4147-A177-3AD203B41FA5}"/>
                  </a:extLst>
                </a:gridCol>
                <a:gridCol w="1044891">
                  <a:extLst>
                    <a:ext uri="{9D8B030D-6E8A-4147-A177-3AD203B41FA5}"/>
                  </a:extLst>
                </a:gridCol>
                <a:gridCol w="1044891">
                  <a:extLst>
                    <a:ext uri="{9D8B030D-6E8A-4147-A177-3AD203B41FA5}"/>
                  </a:extLst>
                </a:gridCol>
                <a:gridCol w="869953">
                  <a:extLst>
                    <a:ext uri="{9D8B030D-6E8A-4147-A177-3AD203B41FA5}"/>
                  </a:extLst>
                </a:gridCol>
                <a:gridCol w="3295425">
                  <a:extLst>
                    <a:ext uri="{9D8B030D-6E8A-4147-A177-3AD203B41FA5}"/>
                  </a:extLst>
                </a:gridCol>
              </a:tblGrid>
              <a:tr h="283698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effectLst/>
                          <a:cs typeface="+mn-cs"/>
                        </a:rPr>
                        <a:t>2021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40316" marR="40316" marT="9523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effectLst/>
                          <a:cs typeface="+mn-cs"/>
                        </a:rPr>
                        <a:t>2020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40316" marR="40316" marT="9523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effectLst/>
                          <a:cs typeface="+mn-cs"/>
                        </a:rPr>
                        <a:t>2019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40316" marR="40316" marT="9523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effectLst/>
                          <a:cs typeface="+mn-cs"/>
                        </a:rPr>
                        <a:t>2018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40316" marR="40316" marT="9523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effectLst/>
                          <a:cs typeface="+mn-cs"/>
                        </a:rPr>
                        <a:t>2017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40316" marR="40316" marT="9523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1200" kern="1200">
                          <a:effectLst/>
                          <a:cs typeface="+mn-cs"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40316" marR="40316" marT="9523" marB="0"/>
                </a:tc>
                <a:extLst>
                  <a:ext uri="{0D108BD9-81ED-4DB2-BD59-A6C34878D82A}"/>
                </a:extLst>
              </a:tr>
              <a:tr h="375683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effectLst/>
                          <a:cs typeface="+mn-cs"/>
                        </a:rPr>
                        <a:t>3.4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40316" marR="40316" marT="9523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  <a:cs typeface="+mn-cs"/>
                        </a:rPr>
                        <a:t>3.4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40316" marR="40316" marT="9523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  <a:cs typeface="+mn-cs"/>
                        </a:rPr>
                        <a:t>3.4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40316" marR="40316" marT="9523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  <a:cs typeface="+mn-cs"/>
                        </a:rPr>
                        <a:t>3.4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40316" marR="40316" marT="9523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  <a:cs typeface="+mn-cs"/>
                        </a:rPr>
                        <a:t>3.2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40316" marR="40316" marT="9523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effectLst/>
                          <a:latin typeface="Calibri"/>
                          <a:ea typeface="Calibri"/>
                          <a:cs typeface="+mn-cs"/>
                        </a:rPr>
                        <a:t>Exported</a:t>
                      </a:r>
                      <a:r>
                        <a:rPr lang="en-US" sz="1400" kern="1200" baseline="0" dirty="0" smtClean="0">
                          <a:effectLst/>
                          <a:latin typeface="Calibri"/>
                          <a:ea typeface="Calibri"/>
                          <a:cs typeface="+mn-cs"/>
                        </a:rPr>
                        <a:t> oil (</a:t>
                      </a:r>
                      <a:r>
                        <a:rPr lang="en-US" sz="1400" kern="1200" baseline="0" dirty="0" err="1" smtClean="0">
                          <a:effectLst/>
                          <a:latin typeface="Calibri"/>
                          <a:ea typeface="Calibri"/>
                          <a:cs typeface="+mn-cs"/>
                        </a:rPr>
                        <a:t>mbpd</a:t>
                      </a:r>
                      <a:r>
                        <a:rPr lang="en-US" sz="1400" kern="1200" baseline="0" dirty="0" smtClean="0">
                          <a:effectLst/>
                          <a:latin typeface="Calibri"/>
                          <a:ea typeface="Calibri"/>
                          <a:cs typeface="+mn-cs"/>
                        </a:rPr>
                        <a:t>)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40316" marR="40316" marT="9523" marB="0"/>
                </a:tc>
                <a:extLst>
                  <a:ext uri="{0D108BD9-81ED-4DB2-BD59-A6C34878D82A}"/>
                </a:extLst>
              </a:tr>
              <a:tr h="497682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effectLst/>
                          <a:cs typeface="+mn-cs"/>
                        </a:rPr>
                        <a:t>52.8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40316" marR="40316" marT="9523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  <a:cs typeface="+mn-cs"/>
                        </a:rPr>
                        <a:t>52.2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40316" marR="40316" marT="9523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  <a:cs typeface="+mn-cs"/>
                        </a:rPr>
                        <a:t>51.9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40316" marR="40316" marT="9523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  <a:cs typeface="+mn-cs"/>
                        </a:rPr>
                        <a:t>52.4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40316" marR="40316" marT="9523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  <a:cs typeface="+mn-cs"/>
                        </a:rPr>
                        <a:t>52.3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40316" marR="40316" marT="9523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effectLst/>
                          <a:cs typeface="+mn-cs"/>
                        </a:rPr>
                        <a:t>Oil price $</a:t>
                      </a:r>
                      <a:r>
                        <a:rPr lang="en-US" sz="1400" kern="1200" dirty="0" err="1" smtClean="0">
                          <a:effectLst/>
                          <a:cs typeface="+mn-cs"/>
                        </a:rPr>
                        <a:t>pb</a:t>
                      </a:r>
                      <a:r>
                        <a:rPr lang="en-US" sz="1400" kern="1200" dirty="0" smtClean="0">
                          <a:effectLst/>
                          <a:cs typeface="+mn-cs"/>
                        </a:rPr>
                        <a:t> Brent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40316" marR="40316" marT="9523" marB="0"/>
                </a:tc>
                <a:extLst>
                  <a:ext uri="{0D108BD9-81ED-4DB2-BD59-A6C34878D82A}"/>
                </a:extLst>
              </a:tr>
              <a:tr h="531944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effectLst/>
                          <a:cs typeface="+mn-cs"/>
                        </a:rPr>
                        <a:t>45.8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40316" marR="40316" marT="9523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  <a:cs typeface="+mn-cs"/>
                        </a:rPr>
                        <a:t>45.2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40316" marR="40316" marT="9523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  <a:cs typeface="+mn-cs"/>
                        </a:rPr>
                        <a:t>44.9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40316" marR="40316" marT="9523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  <a:cs typeface="+mn-cs"/>
                        </a:rPr>
                        <a:t>45.9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40316" marR="40316" marT="9523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  <a:cs typeface="+mn-cs"/>
                        </a:rPr>
                        <a:t>45.3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40316" marR="40316" marT="9523" marB="0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effectLst/>
                          <a:cs typeface="+mn-cs"/>
                        </a:rPr>
                        <a:t>Oil price $</a:t>
                      </a:r>
                      <a:r>
                        <a:rPr lang="en-US" sz="1400" kern="1200" dirty="0" err="1" smtClean="0">
                          <a:effectLst/>
                          <a:cs typeface="+mn-cs"/>
                        </a:rPr>
                        <a:t>pb</a:t>
                      </a:r>
                      <a:r>
                        <a:rPr lang="en-US" sz="1400" kern="1200" dirty="0" smtClean="0">
                          <a:effectLst/>
                          <a:cs typeface="+mn-cs"/>
                        </a:rPr>
                        <a:t> Iraq</a:t>
                      </a:r>
                      <a:endParaRPr lang="en-US" sz="1400" dirty="0" smtClean="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40316" marR="40316" marT="9523" marB="0"/>
                </a:tc>
                <a:extLst>
                  <a:ext uri="{0D108BD9-81ED-4DB2-BD59-A6C34878D82A}"/>
                </a:extLst>
              </a:tr>
              <a:tr h="497682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effectLst/>
                          <a:cs typeface="+mn-cs"/>
                        </a:rPr>
                        <a:t>69.0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40316" marR="40316" marT="9523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effectLst/>
                          <a:cs typeface="+mn-cs"/>
                        </a:rPr>
                        <a:t>67.7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40316" marR="40316" marT="9523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  <a:cs typeface="+mn-cs"/>
                        </a:rPr>
                        <a:t>65.9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40316" marR="40316" marT="9523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  <a:cs typeface="+mn-cs"/>
                        </a:rPr>
                        <a:t>65.0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40316" marR="40316" marT="9523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  <a:cs typeface="+mn-cs"/>
                        </a:rPr>
                        <a:t>61.5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40316" marR="40316" marT="9523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effectLst/>
                          <a:cs typeface="+mn-cs"/>
                        </a:rPr>
                        <a:t>Total Oil income ( T ID)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40316" marR="40316" marT="9523" marB="0"/>
                </a:tc>
                <a:extLst>
                  <a:ext uri="{0D108BD9-81ED-4DB2-BD59-A6C34878D82A}"/>
                </a:extLst>
              </a:tr>
              <a:tr h="532004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1200" kern="1200">
                          <a:effectLst/>
                          <a:cs typeface="+mn-cs"/>
                        </a:rPr>
                        <a:t>(</a:t>
                      </a:r>
                      <a:r>
                        <a:rPr lang="en-US" sz="1200" kern="1200">
                          <a:effectLst/>
                          <a:cs typeface="+mn-cs"/>
                        </a:rPr>
                        <a:t>14.6</a:t>
                      </a:r>
                      <a:r>
                        <a:rPr lang="ar-IQ" sz="1200" kern="1200">
                          <a:effectLst/>
                          <a:cs typeface="+mn-cs"/>
                        </a:rPr>
                        <a:t>)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40316" marR="40316" marT="9523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1400" kern="1200" dirty="0">
                          <a:effectLst/>
                          <a:cs typeface="+mn-cs"/>
                        </a:rPr>
                        <a:t>(</a:t>
                      </a:r>
                      <a:r>
                        <a:rPr lang="en-US" sz="1400" kern="1200" dirty="0">
                          <a:effectLst/>
                          <a:cs typeface="+mn-cs"/>
                        </a:rPr>
                        <a:t>14.5</a:t>
                      </a:r>
                      <a:r>
                        <a:rPr lang="ar-IQ" sz="1400" kern="1200" dirty="0">
                          <a:effectLst/>
                          <a:cs typeface="+mn-cs"/>
                        </a:rPr>
                        <a:t>)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40316" marR="40316" marT="9523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1400" kern="1200">
                          <a:effectLst/>
                          <a:cs typeface="+mn-cs"/>
                        </a:rPr>
                        <a:t> (</a:t>
                      </a:r>
                      <a:r>
                        <a:rPr lang="en-US" sz="1400" kern="1200">
                          <a:effectLst/>
                          <a:cs typeface="+mn-cs"/>
                        </a:rPr>
                        <a:t>14.3</a:t>
                      </a:r>
                      <a:r>
                        <a:rPr lang="ar-IQ" sz="1400" kern="1200">
                          <a:effectLst/>
                          <a:cs typeface="+mn-cs"/>
                        </a:rPr>
                        <a:t>)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40316" marR="40316" marT="9523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1400" kern="1200">
                          <a:effectLst/>
                          <a:cs typeface="+mn-cs"/>
                        </a:rPr>
                        <a:t>(</a:t>
                      </a:r>
                      <a:r>
                        <a:rPr lang="en-US" sz="1400" kern="1200">
                          <a:effectLst/>
                          <a:cs typeface="+mn-cs"/>
                        </a:rPr>
                        <a:t>14.2</a:t>
                      </a:r>
                      <a:r>
                        <a:rPr lang="ar-IQ" sz="1400" kern="1200">
                          <a:effectLst/>
                          <a:cs typeface="+mn-cs"/>
                        </a:rPr>
                        <a:t>)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40316" marR="40316" marT="9523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1400" kern="1200">
                          <a:effectLst/>
                          <a:cs typeface="+mn-cs"/>
                        </a:rPr>
                        <a:t>(</a:t>
                      </a:r>
                      <a:r>
                        <a:rPr lang="en-US" sz="1400" kern="1200">
                          <a:effectLst/>
                          <a:cs typeface="+mn-cs"/>
                        </a:rPr>
                        <a:t>13.7</a:t>
                      </a:r>
                      <a:r>
                        <a:rPr lang="ar-IQ" sz="1400" kern="1200">
                          <a:effectLst/>
                          <a:cs typeface="+mn-cs"/>
                        </a:rPr>
                        <a:t>)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40316" marR="40316" marT="9523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effectLst/>
                          <a:cs typeface="+mn-cs"/>
                        </a:rPr>
                        <a:t>Paid for IOCs and field invest. 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40316" marR="40316" marT="9523" marB="0"/>
                </a:tc>
                <a:extLst>
                  <a:ext uri="{0D108BD9-81ED-4DB2-BD59-A6C34878D82A}"/>
                </a:extLst>
              </a:tr>
              <a:tr h="532004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effectLst/>
                          <a:cs typeface="+mn-cs"/>
                        </a:rPr>
                        <a:t>54.4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40316" marR="40316" marT="9523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  <a:cs typeface="+mn-cs"/>
                        </a:rPr>
                        <a:t>53.2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40316" marR="40316" marT="9523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  <a:cs typeface="+mn-cs"/>
                        </a:rPr>
                        <a:t>51.6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40316" marR="40316" marT="9523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  <a:cs typeface="+mn-cs"/>
                        </a:rPr>
                        <a:t>50.8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40316" marR="40316" marT="9523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  <a:cs typeface="+mn-cs"/>
                        </a:rPr>
                        <a:t>47.8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40316" marR="40316" marT="9523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effectLst/>
                          <a:cs typeface="+mn-cs"/>
                        </a:rPr>
                        <a:t>Net Oil income ( T ID) 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40316" marR="40316" marT="9523" marB="0"/>
                </a:tc>
                <a:extLst>
                  <a:ext uri="{0D108BD9-81ED-4DB2-BD59-A6C34878D82A}"/>
                </a:extLst>
              </a:tr>
              <a:tr h="283698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effectLst/>
                          <a:cs typeface="+mn-cs"/>
                        </a:rPr>
                        <a:t>13.4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40316" marR="40316" marT="9523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  <a:cs typeface="+mn-cs"/>
                        </a:rPr>
                        <a:t>12.0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40316" marR="40316" marT="9523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  <a:cs typeface="+mn-cs"/>
                        </a:rPr>
                        <a:t>10.8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40316" marR="40316" marT="9523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  <a:cs typeface="+mn-cs"/>
                        </a:rPr>
                        <a:t>9.9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40316" marR="40316" marT="9523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  <a:cs typeface="+mn-cs"/>
                        </a:rPr>
                        <a:t>8.1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40316" marR="40316" marT="9523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effectLst/>
                          <a:cs typeface="+mn-cs"/>
                        </a:rPr>
                        <a:t>Non Oil Income ( T ID) 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40316" marR="40316" marT="9523" marB="0"/>
                </a:tc>
                <a:extLst>
                  <a:ext uri="{0D108BD9-81ED-4DB2-BD59-A6C34878D82A}"/>
                </a:extLst>
              </a:tr>
              <a:tr h="283698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effectLst/>
                          <a:cs typeface="+mn-cs"/>
                        </a:rPr>
                        <a:t>67.8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40316" marR="40316" marT="9523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  <a:cs typeface="+mn-cs"/>
                        </a:rPr>
                        <a:t>65.2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40316" marR="40316" marT="9523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  <a:cs typeface="+mn-cs"/>
                        </a:rPr>
                        <a:t>62.4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40316" marR="40316" marT="9523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  <a:cs typeface="+mn-cs"/>
                        </a:rPr>
                        <a:t>60.7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40316" marR="40316" marT="9523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  <a:cs typeface="+mn-cs"/>
                        </a:rPr>
                        <a:t>55.9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40316" marR="40316" marT="9523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effectLst/>
                          <a:cs typeface="+mn-cs"/>
                        </a:rPr>
                        <a:t>Total overall income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40316" marR="40316" marT="9523" marB="0"/>
                </a:tc>
                <a:extLst>
                  <a:ext uri="{0D108BD9-81ED-4DB2-BD59-A6C34878D82A}"/>
                </a:extLst>
              </a:tr>
              <a:tr h="684554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1200" kern="1200">
                          <a:effectLst/>
                          <a:cs typeface="+mn-cs"/>
                        </a:rPr>
                        <a:t>(</a:t>
                      </a:r>
                      <a:r>
                        <a:rPr lang="en-US" sz="1200" kern="1200">
                          <a:effectLst/>
                          <a:cs typeface="+mn-cs"/>
                        </a:rPr>
                        <a:t>45.8</a:t>
                      </a:r>
                      <a:r>
                        <a:rPr lang="ar-IQ" sz="1200" kern="1200">
                          <a:effectLst/>
                          <a:cs typeface="+mn-cs"/>
                        </a:rPr>
                        <a:t>)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40316" marR="40316" marT="9523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1400" kern="1200" dirty="0">
                          <a:effectLst/>
                          <a:cs typeface="+mn-cs"/>
                        </a:rPr>
                        <a:t>(</a:t>
                      </a:r>
                      <a:r>
                        <a:rPr lang="en-US" sz="1400" kern="1200" dirty="0">
                          <a:effectLst/>
                          <a:cs typeface="+mn-cs"/>
                        </a:rPr>
                        <a:t>46.5</a:t>
                      </a:r>
                      <a:r>
                        <a:rPr lang="ar-IQ" sz="1400" kern="1200" dirty="0">
                          <a:effectLst/>
                          <a:cs typeface="+mn-cs"/>
                        </a:rPr>
                        <a:t>)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40316" marR="40316" marT="9523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1400" kern="1200">
                          <a:effectLst/>
                          <a:cs typeface="+mn-cs"/>
                        </a:rPr>
                        <a:t>(</a:t>
                      </a:r>
                      <a:r>
                        <a:rPr lang="en-US" sz="1400" kern="1200">
                          <a:effectLst/>
                          <a:cs typeface="+mn-cs"/>
                        </a:rPr>
                        <a:t>47.0</a:t>
                      </a:r>
                      <a:r>
                        <a:rPr lang="ar-IQ" sz="1400" kern="1200">
                          <a:effectLst/>
                          <a:cs typeface="+mn-cs"/>
                        </a:rPr>
                        <a:t>)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40316" marR="40316" marT="9523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1400" kern="1200">
                          <a:effectLst/>
                          <a:cs typeface="+mn-cs"/>
                        </a:rPr>
                        <a:t>(</a:t>
                      </a:r>
                      <a:r>
                        <a:rPr lang="en-US" sz="1400" kern="1200">
                          <a:effectLst/>
                          <a:cs typeface="+mn-cs"/>
                        </a:rPr>
                        <a:t>46.7</a:t>
                      </a:r>
                      <a:r>
                        <a:rPr lang="ar-IQ" sz="1400" kern="1200">
                          <a:effectLst/>
                          <a:cs typeface="+mn-cs"/>
                        </a:rPr>
                        <a:t>)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40316" marR="40316" marT="9523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1400" kern="1200">
                          <a:effectLst/>
                          <a:cs typeface="+mn-cs"/>
                        </a:rPr>
                        <a:t>(</a:t>
                      </a:r>
                      <a:r>
                        <a:rPr lang="en-US" sz="1400" kern="1200">
                          <a:effectLst/>
                          <a:cs typeface="+mn-cs"/>
                        </a:rPr>
                        <a:t>46.5</a:t>
                      </a:r>
                      <a:r>
                        <a:rPr lang="ar-IQ" sz="1400" kern="1200">
                          <a:effectLst/>
                          <a:cs typeface="+mn-cs"/>
                        </a:rPr>
                        <a:t>)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40316" marR="40316" marT="9523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effectLst/>
                          <a:cs typeface="+mn-cs"/>
                        </a:rPr>
                        <a:t> Committed payment</a:t>
                      </a:r>
                      <a:r>
                        <a:rPr lang="en-US" sz="1400" kern="1200" baseline="0" dirty="0" smtClean="0">
                          <a:effectLst/>
                          <a:cs typeface="+mn-cs"/>
                        </a:rPr>
                        <a:t> Salaries, pension , subsidies   etc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40316" marR="40316" marT="9523" marB="0"/>
                </a:tc>
                <a:extLst>
                  <a:ext uri="{0D108BD9-81ED-4DB2-BD59-A6C34878D82A}"/>
                </a:extLst>
              </a:tr>
              <a:tr h="283698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effectLst/>
                          <a:cs typeface="+mn-cs"/>
                        </a:rPr>
                        <a:t>22.0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40316" marR="40316" marT="9523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  <a:cs typeface="+mn-cs"/>
                        </a:rPr>
                        <a:t>18.70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40316" marR="40316" marT="9523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  <a:cs typeface="+mn-cs"/>
                        </a:rPr>
                        <a:t>15.4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40316" marR="40316" marT="9523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  <a:cs typeface="+mn-cs"/>
                        </a:rPr>
                        <a:t>14.0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40316" marR="40316" marT="9523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effectLst/>
                          <a:cs typeface="+mn-cs"/>
                        </a:rPr>
                        <a:t> 9.40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40316" marR="40316" marT="9523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effectLst/>
                          <a:cs typeface="+mn-cs"/>
                        </a:rPr>
                        <a:t>Budget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40316" marR="40316" marT="9523" marB="0"/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36954" name="Rectangle 6"/>
          <p:cNvSpPr>
            <a:spLocks noChangeArrowheads="1"/>
          </p:cNvSpPr>
          <p:nvPr/>
        </p:nvSpPr>
        <p:spPr bwMode="auto">
          <a:xfrm>
            <a:off x="2563174" y="39688"/>
            <a:ext cx="4571224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ar-IQ" altLang="en-US">
                <a:solidFill>
                  <a:schemeClr val="bg1"/>
                </a:solidFill>
              </a:rPr>
              <a:t>الإيرادات والنفقات التقديرية للسنوات (2017-2021) وفقاً للمعطيات الحالية  (ترليون دينار) </a:t>
            </a:r>
            <a:endParaRPr lang="en-US" altLang="en-US">
              <a:solidFill>
                <a:schemeClr val="bg1"/>
              </a:solidFill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2857488" y="571480"/>
            <a:ext cx="39290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 Black" pitchFamily="34" charset="0"/>
              </a:rPr>
              <a:t>Iraqi Budget</a:t>
            </a:r>
            <a:endParaRPr lang="en-US" sz="2400" b="1" dirty="0">
              <a:latin typeface="Arial Black" pitchFamily="34" charset="0"/>
            </a:endParaRPr>
          </a:p>
        </p:txBody>
      </p:sp>
      <p:pic>
        <p:nvPicPr>
          <p:cNvPr id="7" name="Picture 2" descr="نتيجة بحث الصور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3355" y="0"/>
            <a:ext cx="1620645" cy="108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Economy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 central government alone has expanded to 44 percent of GDP today</a:t>
            </a:r>
          </a:p>
          <a:p>
            <a:r>
              <a:rPr lang="en-US" dirty="0" smtClean="0"/>
              <a:t>The public sector is by far the largest formal sector employer. </a:t>
            </a:r>
          </a:p>
          <a:p>
            <a:r>
              <a:rPr lang="en-US" dirty="0" smtClean="0"/>
              <a:t>SOEs was strengthened as the state had no incentives to restructure them. !! Need to</a:t>
            </a:r>
          </a:p>
          <a:p>
            <a:r>
              <a:rPr lang="en-US" dirty="0" smtClean="0"/>
              <a:t>Tension between the need  to improve the basic services and the overwhelming role that the state plays in the economy</a:t>
            </a:r>
          </a:p>
          <a:p>
            <a:r>
              <a:rPr lang="en-US" dirty="0" smtClean="0"/>
              <a:t> </a:t>
            </a:r>
            <a:r>
              <a:rPr lang="en-US" sz="2400" dirty="0" smtClean="0"/>
              <a:t>A sharp decline in the share of both exports and imports as a percentage of GDP lies behind this trend. 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نتيجة بحث الصور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3355" y="0"/>
            <a:ext cx="1620645" cy="108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2A544F3-EF45-4B84-AEDC-58AC0CD36ABF}" type="datetime8">
              <a:rPr lang="ar-IQ" smtClean="0"/>
              <a:pPr>
                <a:defRPr/>
              </a:pPr>
              <a:t>19 تشرين الثاني، 17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06993" y="152400"/>
            <a:ext cx="1860743" cy="76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aphicFrame>
        <p:nvGraphicFramePr>
          <p:cNvPr id="5122" name="Chart 4"/>
          <p:cNvGraphicFramePr>
            <a:graphicFrameLocks/>
          </p:cNvGraphicFramePr>
          <p:nvPr/>
        </p:nvGraphicFramePr>
        <p:xfrm>
          <a:off x="280662" y="711200"/>
          <a:ext cx="8433816" cy="4673600"/>
        </p:xfrm>
        <a:graphic>
          <a:graphicData uri="http://schemas.openxmlformats.org/presentationml/2006/ole">
            <p:oleObj spid="_x0000_s4098" name="Chart" r:id="rId3" imgW="8629740" imgH="4543522" progId="Excel.Chart.8">
              <p:embed/>
            </p:oleObj>
          </a:graphicData>
        </a:graphic>
      </p:graphicFrame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330282" y="5562600"/>
            <a:ext cx="62709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dirty="0" smtClean="0"/>
              <a:t>IMF</a:t>
            </a:r>
            <a:endParaRPr lang="en-US" altLang="en-US" dirty="0"/>
          </a:p>
        </p:txBody>
      </p:sp>
      <p:sp>
        <p:nvSpPr>
          <p:cNvPr id="5126" name="TextBox 2"/>
          <p:cNvSpPr txBox="1">
            <a:spLocks noChangeArrowheads="1"/>
          </p:cNvSpPr>
          <p:nvPr/>
        </p:nvSpPr>
        <p:spPr bwMode="auto">
          <a:xfrm>
            <a:off x="3381900" y="152401"/>
            <a:ext cx="305161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ar-IQ" altLang="en-US" sz="2800">
                <a:solidFill>
                  <a:schemeClr val="bg1"/>
                </a:solidFill>
              </a:rPr>
              <a:t>الدين العام</a:t>
            </a:r>
            <a:endParaRPr lang="en-GB" altLang="en-US" sz="2800">
              <a:solidFill>
                <a:schemeClr val="bg1"/>
              </a:solidFill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3428992" y="5857892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External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5000628" y="5857892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Total</a:t>
            </a:r>
            <a:endParaRPr lang="en-US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Government Program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Liberate all areas from ISIS</a:t>
            </a:r>
          </a:p>
          <a:p>
            <a:pPr>
              <a:buFont typeface="Wingdings" pitchFamily="2" charset="2"/>
              <a:buChar char="q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Fight corruption 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Diverse the Economy </a:t>
            </a:r>
          </a:p>
          <a:p>
            <a:pPr>
              <a:buFont typeface="Wingdings" pitchFamily="2" charset="2"/>
              <a:buChar char="q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Encourage Public Private Partnership </a:t>
            </a:r>
          </a:p>
          <a:p>
            <a:pPr>
              <a:buFont typeface="Wingdings" pitchFamily="2" charset="2"/>
              <a:buChar char="q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Local and public election May 2017</a:t>
            </a:r>
          </a:p>
          <a:p>
            <a:pPr>
              <a:buFont typeface="Wingdings" pitchFamily="2" charset="2"/>
              <a:buChar char="q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Reconstruct liberated areas </a:t>
            </a:r>
          </a:p>
          <a:p>
            <a:pPr>
              <a:buFont typeface="Wingdings" pitchFamily="2" charset="2"/>
              <a:buChar char="q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Reduce public expenditure </a:t>
            </a:r>
          </a:p>
          <a:p>
            <a:pPr>
              <a:buNone/>
            </a:pPr>
            <a:endParaRPr lang="en-US" sz="2300" dirty="0"/>
          </a:p>
        </p:txBody>
      </p:sp>
      <p:pic>
        <p:nvPicPr>
          <p:cNvPr id="4" name="Picture 2" descr="نتيجة بحث الصور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3355" y="0"/>
            <a:ext cx="1620645" cy="108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دني">
  <a:themeElements>
    <a:clrScheme name="مدني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مدني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مدني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10592</TotalTime>
  <Words>758</Words>
  <Application>Microsoft Office PowerPoint</Application>
  <PresentationFormat>عرض على الشاشة (3:4)‏</PresentationFormat>
  <Paragraphs>219</Paragraphs>
  <Slides>16</Slides>
  <Notes>0</Notes>
  <HiddenSlides>0</HiddenSlides>
  <MMClips>0</MMClips>
  <ScaleCrop>false</ScaleCrop>
  <HeadingPairs>
    <vt:vector size="6" baseType="variant">
      <vt:variant>
        <vt:lpstr>سمة</vt:lpstr>
      </vt:variant>
      <vt:variant>
        <vt:i4>1</vt:i4>
      </vt:variant>
      <vt:variant>
        <vt:lpstr>خوادم OLE مضمنة</vt:lpstr>
      </vt:variant>
      <vt:variant>
        <vt:i4>1</vt:i4>
      </vt:variant>
      <vt:variant>
        <vt:lpstr>عناوين الشرائح</vt:lpstr>
      </vt:variant>
      <vt:variant>
        <vt:i4>16</vt:i4>
      </vt:variant>
    </vt:vector>
  </HeadingPairs>
  <TitlesOfParts>
    <vt:vector size="18" baseType="lpstr">
      <vt:lpstr>مدني</vt:lpstr>
      <vt:lpstr>Microsoft Office Excel Chart</vt:lpstr>
      <vt:lpstr>الشريحة 1</vt:lpstr>
      <vt:lpstr>Facts about IRAQ</vt:lpstr>
      <vt:lpstr>OIL</vt:lpstr>
      <vt:lpstr>Oil geography </vt:lpstr>
      <vt:lpstr>Iraqi Public Income</vt:lpstr>
      <vt:lpstr>الشريحة 6</vt:lpstr>
      <vt:lpstr>Economy</vt:lpstr>
      <vt:lpstr>الشريحة 8</vt:lpstr>
      <vt:lpstr>Government Program</vt:lpstr>
      <vt:lpstr>DOING Business in Iraq</vt:lpstr>
      <vt:lpstr>Why doing Business in Iraq</vt:lpstr>
      <vt:lpstr>Strategic opportunities</vt:lpstr>
      <vt:lpstr>SOE”s</vt:lpstr>
      <vt:lpstr>Legal Framework</vt:lpstr>
      <vt:lpstr>Conclusion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Iraqi-European  business &amp; Invesstment  Fourm</dc:title>
  <dc:creator>Raad</dc:creator>
  <cp:lastModifiedBy>Raad</cp:lastModifiedBy>
  <cp:revision>553</cp:revision>
  <dcterms:created xsi:type="dcterms:W3CDTF">2017-05-08T12:32:17Z</dcterms:created>
  <dcterms:modified xsi:type="dcterms:W3CDTF">2017-11-19T16:23:29Z</dcterms:modified>
</cp:coreProperties>
</file>