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8" r:id="rId3"/>
    <p:sldId id="272" r:id="rId4"/>
    <p:sldId id="260" r:id="rId5"/>
    <p:sldId id="275" r:id="rId6"/>
    <p:sldId id="261" r:id="rId7"/>
    <p:sldId id="262" r:id="rId8"/>
    <p:sldId id="273" r:id="rId9"/>
    <p:sldId id="263" r:id="rId10"/>
    <p:sldId id="274" r:id="rId11"/>
    <p:sldId id="265" r:id="rId12"/>
    <p:sldId id="266" r:id="rId13"/>
    <p:sldId id="264" r:id="rId14"/>
    <p:sldId id="267" r:id="rId15"/>
    <p:sldId id="268" r:id="rId16"/>
    <p:sldId id="270" r:id="rId17"/>
    <p:sldId id="271" r:id="rId18"/>
    <p:sldId id="276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4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4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0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5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1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9E3B-16F8-40B9-82F1-D654F2D408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A262F-5862-4994-B0B3-FB3E3805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48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Saleh S. Jallad</a:t>
            </a:r>
            <a:br>
              <a:rPr lang="en-US" dirty="0"/>
            </a:br>
            <a:r>
              <a:rPr lang="en-US" dirty="0"/>
              <a:t>Financial Consultant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CONSOLIDATED CONTRACTORS COMPANY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1282700"/>
            <a:ext cx="876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POWER PLANTS 6,600 MW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0" y="608806"/>
            <a:ext cx="876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EC443-204E-4B49-AF9A-6788E0BD8998}"/>
              </a:ext>
            </a:extLst>
          </p:cNvPr>
          <p:cNvSpPr txBox="1"/>
          <p:nvPr/>
        </p:nvSpPr>
        <p:spPr>
          <a:xfrm>
            <a:off x="838200" y="2977376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4000" dirty="0"/>
              <a:t>مشاريع الطاقة الكهربائية: 6600 ميغا واط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9778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OIL REFINERIES </a:t>
            </a:r>
          </a:p>
          <a:p>
            <a:r>
              <a:rPr lang="en-US" sz="4000" dirty="0"/>
              <a:t>TOTAL CAPACITY:	272.000 BARRELS/DAY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00857"/>
            <a:ext cx="876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604CA-77D0-4AF5-BAEA-80B4E5FC6739}"/>
              </a:ext>
            </a:extLst>
          </p:cNvPr>
          <p:cNvSpPr txBox="1"/>
          <p:nvPr/>
        </p:nvSpPr>
        <p:spPr>
          <a:xfrm>
            <a:off x="838200" y="3624147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4000" dirty="0"/>
              <a:t>مشاريع مصافي التكرير</a:t>
            </a:r>
          </a:p>
          <a:p>
            <a:pPr algn="ctr" rtl="1"/>
            <a:r>
              <a:rPr lang="ar-SY" sz="4000" dirty="0"/>
              <a:t>الإنتاج الإجمالي: 272000 برميل/يومياً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0021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DAMS, WATER INTAKE/OUTFALL, HARBOUR</a:t>
            </a:r>
          </a:p>
          <a:p>
            <a:pPr algn="ctr"/>
            <a:r>
              <a:rPr lang="en-US" sz="3200" dirty="0"/>
              <a:t>TOTAL 20</a:t>
            </a:r>
            <a:r>
              <a:rPr lang="en-US" dirty="0"/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0" y="500857"/>
            <a:ext cx="876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8C19F-0535-4FD5-80FB-C64FB870EAD0}"/>
              </a:ext>
            </a:extLst>
          </p:cNvPr>
          <p:cNvSpPr txBox="1"/>
          <p:nvPr/>
        </p:nvSpPr>
        <p:spPr>
          <a:xfrm>
            <a:off x="838200" y="3339574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4000" dirty="0"/>
              <a:t>سدود، مياه، موانئ</a:t>
            </a:r>
          </a:p>
          <a:p>
            <a:pPr algn="ctr" rtl="1"/>
            <a:r>
              <a:rPr lang="ar-SY" sz="4000" dirty="0"/>
              <a:t>المجموع 20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1077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NO. OF EQUIPMENT/FLEET:		15.346</a:t>
            </a:r>
          </a:p>
          <a:p>
            <a:r>
              <a:rPr lang="en-US" sz="4000" dirty="0"/>
              <a:t>VALUE OF EQUIPMENT/FLEET:		$1 BN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50" y="500857"/>
            <a:ext cx="876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D2B338-F6C4-468C-808F-2F01B1BA0C1F}"/>
              </a:ext>
            </a:extLst>
          </p:cNvPr>
          <p:cNvSpPr txBox="1"/>
          <p:nvPr/>
        </p:nvSpPr>
        <p:spPr>
          <a:xfrm>
            <a:off x="838200" y="342900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000" dirty="0"/>
              <a:t>مجموع المعدات العاملة: 			15346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000" dirty="0"/>
              <a:t>القيمة:						1 بليون دولار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792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EMPLOYEES	CCC 	YEAR 2017		130,000</a:t>
            </a:r>
          </a:p>
          <a:p>
            <a:pPr marL="0" indent="0">
              <a:buNone/>
            </a:pPr>
            <a:r>
              <a:rPr lang="en-US" sz="4000" dirty="0"/>
              <a:t>					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608806"/>
            <a:ext cx="876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DCA0A-8C6A-4753-B00F-2D5BD50CC3B9}"/>
              </a:ext>
            </a:extLst>
          </p:cNvPr>
          <p:cNvSpPr txBox="1"/>
          <p:nvPr/>
        </p:nvSpPr>
        <p:spPr>
          <a:xfrm>
            <a:off x="838200" y="2977376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4000" dirty="0"/>
              <a:t>   العاملين في </a:t>
            </a:r>
            <a:r>
              <a:rPr lang="en-US" sz="4000" dirty="0"/>
              <a:t>CCC </a:t>
            </a:r>
            <a:r>
              <a:rPr lang="ar-SY" sz="4000" dirty="0"/>
              <a:t> فقط	  عام 2017	130000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9204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817"/>
            <a:ext cx="10515600" cy="4351338"/>
          </a:xfrm>
        </p:spPr>
        <p:txBody>
          <a:bodyPr/>
          <a:lstStyle/>
          <a:p>
            <a:r>
              <a:rPr lang="en-US" sz="4000" dirty="0"/>
              <a:t>NUMBER OF NATIONALITIES		80</a:t>
            </a:r>
          </a:p>
          <a:p>
            <a:pPr marL="0" indent="0" algn="ctr">
              <a:buNone/>
            </a:pPr>
            <a:r>
              <a:rPr lang="en-US" dirty="0"/>
              <a:t>(Greece, Europe &amp; United Kingdom, Far East, Middle East, U.S.A, Australia, China, India, Pakistan)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50" y="501254"/>
            <a:ext cx="876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6F063-EF97-4E04-A993-3E8E90673A04}"/>
              </a:ext>
            </a:extLst>
          </p:cNvPr>
          <p:cNvSpPr txBox="1"/>
          <p:nvPr/>
        </p:nvSpPr>
        <p:spPr>
          <a:xfrm>
            <a:off x="938561" y="4002486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4000" dirty="0"/>
              <a:t>الجنسيات العاملة في </a:t>
            </a:r>
            <a:r>
              <a:rPr lang="en-US" sz="4000" dirty="0"/>
              <a:t>CCC</a:t>
            </a:r>
            <a:r>
              <a:rPr lang="ar-SY" sz="4000" dirty="0"/>
              <a:t>:    	80 </a:t>
            </a:r>
          </a:p>
          <a:p>
            <a:pPr algn="r" rtl="1"/>
            <a:r>
              <a:rPr lang="ar-SY" sz="2800" dirty="0"/>
              <a:t>(اليونان، أوروبا, المملكة المتحدة، الشرق الأقصى، الشرق الأوسط، أميركا، استراليا، الصين، الهند, باكستان)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454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715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GENEROUSITY COMPLETES PHILOTIMO</a:t>
            </a:r>
          </a:p>
          <a:p>
            <a:r>
              <a:rPr lang="en-US" sz="3000" dirty="0"/>
              <a:t>APPROX. $6 MILLION/ANNUM</a:t>
            </a:r>
          </a:p>
          <a:p>
            <a:r>
              <a:rPr lang="en-US" sz="3000" dirty="0"/>
              <a:t>EDUCATION, HEALTH, ORPHANS &amp; REFUGEES, CIVIC ACTIVITIES</a:t>
            </a:r>
          </a:p>
          <a:p>
            <a:r>
              <a:rPr lang="en-US" sz="3000" dirty="0"/>
              <a:t>REHABILITATION &amp; BEAUTIFICATION OF THE CHURCH OF NATIVITY IN BETHLEHEM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50" y="500857"/>
            <a:ext cx="876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AD865-3C77-42B7-AE16-6B9CF54C34EA}"/>
              </a:ext>
            </a:extLst>
          </p:cNvPr>
          <p:cNvSpPr txBox="1"/>
          <p:nvPr/>
        </p:nvSpPr>
        <p:spPr>
          <a:xfrm>
            <a:off x="838200" y="4214245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4000" dirty="0"/>
              <a:t>الجود يتمم المروءة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SY" sz="4000" dirty="0"/>
              <a:t>معدل 6 ملايين دولار سنوياً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SY" sz="4000" dirty="0"/>
              <a:t>الثقافة، الصحة، الأيتام، المهجرين و نشاطات مدنية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SY" sz="4000" dirty="0"/>
              <a:t>ترميم و تجميل كنيسة المهد في بيت لحم و المدينة و توابعها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0058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43014"/>
            <a:ext cx="10515600" cy="1500187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OTHER SOCIO ECONOMIC DEVELOPMENTAL PROJECTS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VOCATIONAL TRAINING CENTRES (VTC) &amp; CCC SPONSORED TRAINING</a:t>
            </a:r>
          </a:p>
          <a:p>
            <a:pPr algn="ctr"/>
            <a:r>
              <a:rPr lang="en-US" sz="3600" dirty="0"/>
              <a:t>(China, Jordan, Lebanon, Libya, Mozambique, Oman, Palestine, Saudi Arabia, Turkmenistan, UAE, Yemen)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1C7B3-AFBA-4087-AECB-7F0955223BA1}"/>
              </a:ext>
            </a:extLst>
          </p:cNvPr>
          <p:cNvSpPr txBox="1"/>
          <p:nvPr/>
        </p:nvSpPr>
        <p:spPr>
          <a:xfrm>
            <a:off x="838200" y="3137527"/>
            <a:ext cx="10515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000" dirty="0"/>
              <a:t>مشاريع تنموية إقتصادية و إجتماعية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000" dirty="0"/>
              <a:t>مراكز تدريب و تأهيل </a:t>
            </a:r>
            <a:br>
              <a:rPr lang="ar-SY" sz="4000" dirty="0"/>
            </a:br>
            <a:r>
              <a:rPr lang="ar-SY" sz="2400" dirty="0"/>
              <a:t>(الصين، الأردن، لبنان، ليبيا، موزامبيق، عُمان، فلسطين، السعودية، تركمانستان، الإمارات، اليمن)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5024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4301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1C7B3-AFBA-4087-AECB-7F0955223BA1}"/>
              </a:ext>
            </a:extLst>
          </p:cNvPr>
          <p:cNvSpPr txBox="1"/>
          <p:nvPr/>
        </p:nvSpPr>
        <p:spPr>
          <a:xfrm>
            <a:off x="838200" y="3137527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9600" dirty="0"/>
              <a:t>وافر الشكر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26724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0"/>
            <a:ext cx="9912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175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/>
              <a:t>CCC IS WITHIN THE 1</a:t>
            </a:r>
            <a:r>
              <a:rPr lang="en-US" sz="4000" baseline="30000" dirty="0"/>
              <a:t>ST</a:t>
            </a:r>
            <a:r>
              <a:rPr lang="en-US" sz="4000" dirty="0"/>
              <a:t> 25 CONSTRUCTION COMPANIES IN THE WORLD ACCORDING TO ENR</a:t>
            </a:r>
          </a:p>
          <a:p>
            <a:pPr algn="r"/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50" y="500857"/>
            <a:ext cx="876300" cy="83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2BE09-84FF-4B07-AA8B-970DE5B82B60}"/>
              </a:ext>
            </a:extLst>
          </p:cNvPr>
          <p:cNvSpPr txBox="1"/>
          <p:nvPr/>
        </p:nvSpPr>
        <p:spPr>
          <a:xfrm>
            <a:off x="838200" y="2977376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4000" dirty="0"/>
              <a:t>ترتيب شركة </a:t>
            </a:r>
            <a:r>
              <a:rPr lang="en-US" sz="4000" dirty="0"/>
              <a:t>CCC</a:t>
            </a:r>
            <a:r>
              <a:rPr lang="ar-SY" sz="4000" dirty="0"/>
              <a:t> خلال 30 سنة الماضية كان يتراوح بين أفضل 25 شركة إنشاء عالمية سنوياً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5560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0395"/>
          </a:xfrm>
        </p:spPr>
        <p:txBody>
          <a:bodyPr>
            <a:normAutofit/>
          </a:bodyPr>
          <a:lstStyle/>
          <a:p>
            <a:r>
              <a:rPr lang="en-US" sz="4000" dirty="0"/>
              <a:t>KILOMETERS OF LINE PIPES BUILT BY CCC </a:t>
            </a:r>
          </a:p>
          <a:p>
            <a:pPr marL="0" indent="0" algn="ctr">
              <a:buNone/>
            </a:pPr>
            <a:r>
              <a:rPr lang="en-US" sz="4000" dirty="0"/>
              <a:t>(Gas, oil, water and others)</a:t>
            </a:r>
          </a:p>
          <a:p>
            <a:pPr marL="0" indent="0" algn="ctr">
              <a:buNone/>
            </a:pPr>
            <a:r>
              <a:rPr lang="en-US" sz="4000" dirty="0"/>
              <a:t>	19,007 KM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50" y="500857"/>
            <a:ext cx="8763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5232F-50C0-4425-990C-D8C403373E5B}"/>
              </a:ext>
            </a:extLst>
          </p:cNvPr>
          <p:cNvSpPr txBox="1"/>
          <p:nvPr/>
        </p:nvSpPr>
        <p:spPr>
          <a:xfrm>
            <a:off x="838200" y="3970957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4000" dirty="0"/>
              <a:t>طول الأنابيب الممددة من قبل </a:t>
            </a:r>
            <a:r>
              <a:rPr lang="en-US" sz="4000" dirty="0"/>
              <a:t>CCC </a:t>
            </a:r>
            <a:r>
              <a:rPr lang="ar-SY" sz="4000" dirty="0"/>
              <a:t> تجاوز 19 ألف كيلومتر</a:t>
            </a:r>
          </a:p>
          <a:p>
            <a:pPr algn="ctr" rtl="1"/>
            <a:r>
              <a:rPr lang="ar-SY" sz="4000" dirty="0"/>
              <a:t>(مرة ونصف أكبر من خط الإستواء)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1090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LNG CAPACITY 32% OF TOTAL GLOBAL PRODUCTION CAPACITY</a:t>
            </a:r>
          </a:p>
          <a:p>
            <a:r>
              <a:rPr lang="en-US" sz="4000" dirty="0"/>
              <a:t>19 PROJECTS – 92 MILLION TONS/ANNUM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50" y="500857"/>
            <a:ext cx="8763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E2DA69-D7C6-42E2-B59A-2D9801864B2F}"/>
              </a:ext>
            </a:extLst>
          </p:cNvPr>
          <p:cNvSpPr txBox="1"/>
          <p:nvPr/>
        </p:nvSpPr>
        <p:spPr>
          <a:xfrm>
            <a:off x="838200" y="3891776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000" dirty="0"/>
              <a:t>مشاريع الغاز الطبيعي السائل حوالي 32% من الإنتاج العالمي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000" dirty="0"/>
              <a:t>19 مشروع – 92 مليون طن سنوياً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4660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UNIVERSITIES, COLLEGES, SCHOOLS, HOSPITALS</a:t>
            </a:r>
          </a:p>
          <a:p>
            <a:pPr marL="0" indent="0" algn="ctr">
              <a:buNone/>
            </a:pPr>
            <a:r>
              <a:rPr lang="en-US" sz="4000" dirty="0"/>
              <a:t> TOTAL AREA: 225.515M</a:t>
            </a:r>
            <a:r>
              <a:rPr lang="en-US" sz="4000" baseline="30000" dirty="0"/>
              <a:t>2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00857"/>
            <a:ext cx="876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63019D-E45E-4B99-A671-59656CE49C48}"/>
              </a:ext>
            </a:extLst>
          </p:cNvPr>
          <p:cNvSpPr txBox="1"/>
          <p:nvPr/>
        </p:nvSpPr>
        <p:spPr>
          <a:xfrm>
            <a:off x="838200" y="3635298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4000" dirty="0"/>
              <a:t>جامعات، كليات، مدارس، مستشفيات</a:t>
            </a:r>
          </a:p>
          <a:p>
            <a:pPr algn="ctr" rtl="1"/>
            <a:r>
              <a:rPr lang="ar-SY" sz="4000" dirty="0"/>
              <a:t>المساحة: 225515 متر مربع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3176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HIGH QUALITY BUILDINGS &gt; 3,5 MILLION M</a:t>
            </a:r>
            <a:r>
              <a:rPr lang="en-US" sz="4400" baseline="30000" dirty="0"/>
              <a:t>2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0" y="608806"/>
            <a:ext cx="876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ABF74-A662-4918-9C17-A6210F36BF7D}"/>
              </a:ext>
            </a:extLst>
          </p:cNvPr>
          <p:cNvSpPr txBox="1"/>
          <p:nvPr/>
        </p:nvSpPr>
        <p:spPr>
          <a:xfrm>
            <a:off x="838200" y="2977376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4000" dirty="0"/>
              <a:t>النوعية العالية من المباني 3,5 مليون متر مربع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262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ROADS		TOTALING 3,000 KM</a:t>
            </a:r>
          </a:p>
          <a:p>
            <a:r>
              <a:rPr lang="en-US" sz="4000" dirty="0"/>
              <a:t>BRIDGES	No. 90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50" y="500857"/>
            <a:ext cx="876300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C679E-4D96-40E4-95A1-AE6E968323C2}"/>
              </a:ext>
            </a:extLst>
          </p:cNvPr>
          <p:cNvSpPr txBox="1"/>
          <p:nvPr/>
        </p:nvSpPr>
        <p:spPr>
          <a:xfrm>
            <a:off x="838200" y="3601844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000" dirty="0"/>
              <a:t>الطرق: بإمتداد 3000 كيلو متر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Y" sz="4000" dirty="0"/>
              <a:t>الجسور: عدد 90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83601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337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Dr. Saleh S. Jallad Financial Consultant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Consolidated Contractors Group S.A.L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 Kalenteri</dc:creator>
  <cp:lastModifiedBy>Mideast Travel - Moussa Nazzour</cp:lastModifiedBy>
  <cp:revision>29</cp:revision>
  <cp:lastPrinted>2017-11-29T09:23:30Z</cp:lastPrinted>
  <dcterms:created xsi:type="dcterms:W3CDTF">2017-11-28T13:42:23Z</dcterms:created>
  <dcterms:modified xsi:type="dcterms:W3CDTF">2017-11-29T17:00:38Z</dcterms:modified>
</cp:coreProperties>
</file>