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sldIdLst>
    <p:sldId id="272" r:id="rId2"/>
    <p:sldId id="289" r:id="rId3"/>
    <p:sldId id="258" r:id="rId4"/>
    <p:sldId id="304" r:id="rId5"/>
    <p:sldId id="301" r:id="rId6"/>
    <p:sldId id="300" r:id="rId7"/>
    <p:sldId id="303" r:id="rId8"/>
    <p:sldId id="302" r:id="rId9"/>
  </p:sldIdLst>
  <p:sldSz cx="12192000" cy="6858000"/>
  <p:notesSz cx="6858000" cy="9144000"/>
  <p:embeddedFontLst>
    <p:embeddedFont>
      <p:font typeface="Futura Std Book" panose="020B0502020204020303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Futura LT" panose="02000503000000000000" pitchFamily="2" charset="0"/>
      <p:regular r:id="rId19"/>
      <p:bold r:id="rId20"/>
    </p:embeddedFont>
    <p:embeddedFont>
      <p:font typeface="Calibri Light" panose="020F0302020204030204" pitchFamily="34" charset="0"/>
      <p:regular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8DEE"/>
    <a:srgbClr val="3FA9F5"/>
    <a:srgbClr val="264292"/>
    <a:srgbClr val="ACBCEA"/>
    <a:srgbClr val="ECF0FA"/>
    <a:srgbClr val="3156BD"/>
    <a:srgbClr val="F5F7FD"/>
    <a:srgbClr val="F4750C"/>
    <a:srgbClr val="FFFFFF"/>
    <a:srgbClr val="F9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78A33B-8A7D-403A-96CD-6496CDED1E0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9ACDB-3346-4BBB-86B7-A86411CED6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607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 flip="none" rotWithShape="1">
          <a:gsLst>
            <a:gs pos="0">
              <a:srgbClr val="3156BD"/>
            </a:gs>
            <a:gs pos="100000">
              <a:srgbClr val="26429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878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gradFill flip="none" rotWithShape="1">
          <a:gsLst>
            <a:gs pos="0">
              <a:srgbClr val="F5F7FD"/>
            </a:gs>
            <a:gs pos="100000">
              <a:srgbClr val="ECF0FA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D67F1A6-6470-46E8-A96D-6505C3B132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131" y="296091"/>
            <a:ext cx="592183" cy="59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94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21ACD9-FF62-438C-829D-A830F4560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799A759-E345-4CC5-B0CD-B71A3B3A4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E1AB59C-3A8D-402D-AD19-BFB61C87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97E6-1C3B-45EF-96CE-53D99719B2DC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E81562-56BA-4375-B065-326759380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F55E0-4177-4E24-819A-45413FA94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B738D-3EA4-4CEF-87AC-76CE19132E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79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4F65306-B9F5-44F6-BB11-E790044BF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294722-FF1D-462C-83F2-320DAA941E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C53748D-EDD5-4AFC-A6B4-15EBEAA2A1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69C3A-B7F6-459B-9EE6-9C8A67AF91C2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DA7194-39C6-4FC0-A81C-2EE3110C10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2299DE-34A9-49DC-9015-28D8F9CCA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2C001-A5C7-47A6-A53A-85CF96CAB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8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D80E740-9C0F-428A-99DA-C780C4D3C6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237" y="1398435"/>
            <a:ext cx="7442200" cy="1691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0B49F08-D003-4ABE-81F1-C8FF43B2137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1" y="3260844"/>
            <a:ext cx="3968260" cy="1694476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78FDD39-9C7D-4E64-A7DE-2BF3B5AF857B}"/>
              </a:ext>
            </a:extLst>
          </p:cNvPr>
          <p:cNvSpPr txBox="1"/>
          <p:nvPr/>
        </p:nvSpPr>
        <p:spPr>
          <a:xfrm>
            <a:off x="1514475" y="6044712"/>
            <a:ext cx="93357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baseline="30000" dirty="0">
                <a:solidFill>
                  <a:schemeClr val="bg1"/>
                </a:solidFill>
                <a:latin typeface="Futura LT" panose="02000503000000000000" pitchFamily="2" charset="0"/>
              </a:rPr>
              <a:t>Presentation by Alexandros </a:t>
            </a:r>
            <a:r>
              <a:rPr lang="en-US" sz="3200" b="1" baseline="30000" dirty="0" err="1">
                <a:solidFill>
                  <a:schemeClr val="bg1"/>
                </a:solidFill>
                <a:latin typeface="Futura LT" panose="02000503000000000000" pitchFamily="2" charset="0"/>
              </a:rPr>
              <a:t>Chatzieleftheriou</a:t>
            </a:r>
            <a:endParaRPr lang="en-US" sz="4400" b="1" dirty="0">
              <a:solidFill>
                <a:schemeClr val="bg1"/>
              </a:solidFill>
              <a:latin typeface="Futura L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5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D2B8ACA-44DE-418C-887B-B863BAC00E63}"/>
              </a:ext>
            </a:extLst>
          </p:cNvPr>
          <p:cNvSpPr txBox="1"/>
          <p:nvPr/>
        </p:nvSpPr>
        <p:spPr>
          <a:xfrm>
            <a:off x="1254082" y="582568"/>
            <a:ext cx="968383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264292"/>
                </a:solidFill>
                <a:latin typeface="Futura LT" panose="02000503000000000000" pitchFamily="2" charset="0"/>
              </a:rPr>
              <a:t>Top 5 Publicly Traded Companies (by Market Cap)</a:t>
            </a:r>
            <a:endParaRPr lang="el-GR" sz="4000" b="1" dirty="0">
              <a:solidFill>
                <a:srgbClr val="264292"/>
              </a:solidFill>
              <a:latin typeface="Futura LT" panose="02000503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E482B50-C882-48BD-B0E9-A5844BB4A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759" y="2783039"/>
            <a:ext cx="7456837" cy="31559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46759E0-B647-4BF5-99DC-EA243FEBC661}"/>
              </a:ext>
            </a:extLst>
          </p:cNvPr>
          <p:cNvSpPr txBox="1"/>
          <p:nvPr/>
        </p:nvSpPr>
        <p:spPr>
          <a:xfrm>
            <a:off x="1048732" y="3051798"/>
            <a:ext cx="1608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264292"/>
                </a:solidFill>
                <a:latin typeface="Futura LT" panose="02000503000000000000" pitchFamily="2" charset="0"/>
              </a:rPr>
              <a:t>2006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E1081E9-AECC-4E38-86E1-B499E5C68286}"/>
              </a:ext>
            </a:extLst>
          </p:cNvPr>
          <p:cNvSpPr txBox="1"/>
          <p:nvPr/>
        </p:nvSpPr>
        <p:spPr>
          <a:xfrm>
            <a:off x="1048732" y="5091613"/>
            <a:ext cx="1608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264292"/>
                </a:solidFill>
                <a:latin typeface="Futura LT" panose="02000503000000000000" pitchFamily="2" charset="0"/>
              </a:rPr>
              <a:t>201</a:t>
            </a:r>
            <a:r>
              <a:rPr lang="el-GR" sz="3600" b="1" dirty="0" smtClean="0">
                <a:solidFill>
                  <a:srgbClr val="264292"/>
                </a:solidFill>
                <a:latin typeface="Futura LT" panose="02000503000000000000" pitchFamily="2" charset="0"/>
              </a:rPr>
              <a:t>7</a:t>
            </a:r>
            <a:endParaRPr lang="en-US" sz="3600" b="1" dirty="0">
              <a:solidFill>
                <a:srgbClr val="264292"/>
              </a:solidFill>
              <a:latin typeface="Futura LT" panose="020005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5F5A5F2-56A3-4D2B-A708-7EED3A3E3D21}"/>
              </a:ext>
            </a:extLst>
          </p:cNvPr>
          <p:cNvSpPr txBox="1"/>
          <p:nvPr/>
        </p:nvSpPr>
        <p:spPr>
          <a:xfrm>
            <a:off x="8372726" y="2208410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3FA9F5"/>
                </a:solidFill>
                <a:latin typeface="Futura LT" panose="02000503000000000000" pitchFamily="2" charset="0"/>
              </a:rPr>
              <a:t>TECH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182CBFA-65DB-47A3-926F-76E71DC98F57}"/>
              </a:ext>
            </a:extLst>
          </p:cNvPr>
          <p:cNvSpPr txBox="1"/>
          <p:nvPr/>
        </p:nvSpPr>
        <p:spPr>
          <a:xfrm>
            <a:off x="4741500" y="3940500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Futura LT" panose="02000503000000000000" pitchFamily="2" charset="0"/>
              </a:rPr>
              <a:t>$383B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E99E726-BFF3-4295-B894-9143F2F480E2}"/>
              </a:ext>
            </a:extLst>
          </p:cNvPr>
          <p:cNvSpPr txBox="1"/>
          <p:nvPr/>
        </p:nvSpPr>
        <p:spPr>
          <a:xfrm>
            <a:off x="6306530" y="3940500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Futura LT" panose="02000503000000000000" pitchFamily="2" charset="0"/>
              </a:rPr>
              <a:t>$327B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4116724-38C8-4C6C-8C1A-251CC3B281DB}"/>
              </a:ext>
            </a:extLst>
          </p:cNvPr>
          <p:cNvSpPr txBox="1"/>
          <p:nvPr/>
        </p:nvSpPr>
        <p:spPr>
          <a:xfrm>
            <a:off x="7897937" y="3940500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3FA9F5"/>
                </a:solidFill>
                <a:latin typeface="Futura LT" panose="02000503000000000000" pitchFamily="2" charset="0"/>
              </a:rPr>
              <a:t>$293B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BEA60A6-1239-483A-87CC-A269F6C2F359}"/>
              </a:ext>
            </a:extLst>
          </p:cNvPr>
          <p:cNvSpPr txBox="1"/>
          <p:nvPr/>
        </p:nvSpPr>
        <p:spPr>
          <a:xfrm>
            <a:off x="9471759" y="3940500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Futura LT" panose="02000503000000000000" pitchFamily="2" charset="0"/>
              </a:rPr>
              <a:t>$273B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D4FACBBE-9F9E-49DE-8AA1-2524E21250E5}"/>
              </a:ext>
            </a:extLst>
          </p:cNvPr>
          <p:cNvSpPr txBox="1"/>
          <p:nvPr/>
        </p:nvSpPr>
        <p:spPr>
          <a:xfrm>
            <a:off x="3158886" y="5971523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$</a:t>
            </a:r>
            <a:r>
              <a:rPr lang="el-GR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889</a:t>
            </a:r>
            <a:r>
              <a:rPr lang="en-US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B</a:t>
            </a:r>
            <a:endParaRPr lang="en-US" sz="1600" b="1" dirty="0">
              <a:solidFill>
                <a:srgbClr val="3FA9F5"/>
              </a:solidFill>
              <a:latin typeface="Futura LT" panose="02000503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444B2DBB-51C8-478C-81DE-CD688247608C}"/>
              </a:ext>
            </a:extLst>
          </p:cNvPr>
          <p:cNvSpPr txBox="1"/>
          <p:nvPr/>
        </p:nvSpPr>
        <p:spPr>
          <a:xfrm>
            <a:off x="4741500" y="5971523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$</a:t>
            </a:r>
            <a:r>
              <a:rPr lang="el-GR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719</a:t>
            </a:r>
            <a:r>
              <a:rPr lang="en-US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B</a:t>
            </a:r>
            <a:endParaRPr lang="en-US" sz="1600" b="1" dirty="0">
              <a:solidFill>
                <a:srgbClr val="3FA9F5"/>
              </a:solidFill>
              <a:latin typeface="Futura LT" panose="02000503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782C295-7B92-4CCE-9CFD-1D691A25BD5C}"/>
              </a:ext>
            </a:extLst>
          </p:cNvPr>
          <p:cNvSpPr txBox="1"/>
          <p:nvPr/>
        </p:nvSpPr>
        <p:spPr>
          <a:xfrm>
            <a:off x="6306530" y="5971523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$</a:t>
            </a:r>
            <a:r>
              <a:rPr lang="el-GR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646</a:t>
            </a:r>
            <a:r>
              <a:rPr lang="en-US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B</a:t>
            </a:r>
            <a:endParaRPr lang="en-US" sz="1600" b="1" dirty="0">
              <a:solidFill>
                <a:srgbClr val="3FA9F5"/>
              </a:solidFill>
              <a:latin typeface="Futura LT" panose="02000503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7B12E53-E3B9-409B-96DF-A931FE44047C}"/>
              </a:ext>
            </a:extLst>
          </p:cNvPr>
          <p:cNvSpPr txBox="1"/>
          <p:nvPr/>
        </p:nvSpPr>
        <p:spPr>
          <a:xfrm>
            <a:off x="7897937" y="5971523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$</a:t>
            </a:r>
            <a:r>
              <a:rPr lang="el-GR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549</a:t>
            </a:r>
            <a:r>
              <a:rPr lang="en-US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B</a:t>
            </a:r>
            <a:endParaRPr lang="en-US" sz="1600" b="1" dirty="0">
              <a:solidFill>
                <a:srgbClr val="3FA9F5"/>
              </a:solidFill>
              <a:latin typeface="Futura LT" panose="02000503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5F03CF9-934A-46DC-A1D1-1649441CC64E}"/>
              </a:ext>
            </a:extLst>
          </p:cNvPr>
          <p:cNvSpPr txBox="1"/>
          <p:nvPr/>
        </p:nvSpPr>
        <p:spPr>
          <a:xfrm>
            <a:off x="9471759" y="5971523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$</a:t>
            </a:r>
            <a:r>
              <a:rPr lang="el-GR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52</a:t>
            </a:r>
            <a:r>
              <a:rPr lang="en-US" sz="1600" b="1" dirty="0" smtClean="0">
                <a:solidFill>
                  <a:srgbClr val="3FA9F5"/>
                </a:solidFill>
                <a:latin typeface="Futura LT" panose="02000503000000000000" pitchFamily="2" charset="0"/>
              </a:rPr>
              <a:t>9B</a:t>
            </a:r>
            <a:endParaRPr lang="en-US" sz="1600" b="1" dirty="0">
              <a:solidFill>
                <a:srgbClr val="3FA9F5"/>
              </a:solidFill>
              <a:latin typeface="Futura LT" panose="02000503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7B7C6F-12A8-4249-BC41-AF95AE7417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020" y="2222439"/>
            <a:ext cx="295861" cy="2958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85071DDB-902B-4764-85C7-6B59192DD1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213" y="2222438"/>
            <a:ext cx="295861" cy="29586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4C1196AA-7285-461C-A94D-DDC780B961BD}"/>
              </a:ext>
            </a:extLst>
          </p:cNvPr>
          <p:cNvSpPr txBox="1"/>
          <p:nvPr/>
        </p:nvSpPr>
        <p:spPr>
          <a:xfrm>
            <a:off x="9700369" y="2208410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Futura LT" panose="02000503000000000000" pitchFamily="2" charset="0"/>
              </a:rPr>
              <a:t>OTHER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0009B648-48F7-4B6F-BEAE-CA60F066568A}"/>
              </a:ext>
            </a:extLst>
          </p:cNvPr>
          <p:cNvSpPr txBox="1"/>
          <p:nvPr/>
        </p:nvSpPr>
        <p:spPr>
          <a:xfrm>
            <a:off x="3158883" y="3940500"/>
            <a:ext cx="970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Futura LT" panose="02000503000000000000" pitchFamily="2" charset="0"/>
              </a:rPr>
              <a:t>$446B</a:t>
            </a:r>
          </a:p>
        </p:txBody>
      </p:sp>
    </p:spTree>
    <p:extLst>
      <p:ext uri="{BB962C8B-B14F-4D97-AF65-F5344CB8AC3E}">
        <p14:creationId xmlns:p14="http://schemas.microsoft.com/office/powerpoint/2010/main" val="35320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7C31DD-8748-4405-9075-DA8D8A2EA39E}"/>
              </a:ext>
            </a:extLst>
          </p:cNvPr>
          <p:cNvSpPr txBox="1"/>
          <p:nvPr/>
        </p:nvSpPr>
        <p:spPr>
          <a:xfrm>
            <a:off x="1096107" y="859567"/>
            <a:ext cx="999978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400" b="1" dirty="0">
                <a:solidFill>
                  <a:srgbClr val="264292"/>
                </a:solidFill>
                <a:latin typeface="Futura LT" panose="02000503000000000000" pitchFamily="2" charset="0"/>
              </a:rPr>
              <a:t>U</a:t>
            </a:r>
            <a:r>
              <a:rPr lang="en-US" sz="4400" b="1" dirty="0" smtClean="0">
                <a:solidFill>
                  <a:srgbClr val="264292"/>
                </a:solidFill>
                <a:latin typeface="Futura LT" panose="02000503000000000000" pitchFamily="2" charset="0"/>
              </a:rPr>
              <a:t>nicorns </a:t>
            </a:r>
            <a:r>
              <a:rPr lang="en-US" sz="4400" b="1" dirty="0">
                <a:solidFill>
                  <a:srgbClr val="264292"/>
                </a:solidFill>
                <a:latin typeface="Futura LT" panose="02000503000000000000" pitchFamily="2" charset="0"/>
              </a:rPr>
              <a:t>by country, </a:t>
            </a:r>
            <a:r>
              <a:rPr lang="en-US" sz="4400" b="1" dirty="0" smtClean="0">
                <a:solidFill>
                  <a:srgbClr val="264292"/>
                </a:solidFill>
                <a:latin typeface="Futura LT" panose="02000503000000000000" pitchFamily="2" charset="0"/>
              </a:rPr>
              <a:t>2017</a:t>
            </a:r>
            <a:r>
              <a:rPr lang="en-US" sz="4400" b="1" dirty="0">
                <a:solidFill>
                  <a:srgbClr val="264292"/>
                </a:solidFill>
                <a:latin typeface="Futura LT" panose="02000503000000000000" pitchFamily="2" charset="0"/>
              </a:rPr>
              <a:t>*</a:t>
            </a:r>
            <a:endParaRPr lang="el-GR" sz="4400" b="1" dirty="0">
              <a:solidFill>
                <a:srgbClr val="264292"/>
              </a:solidFill>
              <a:latin typeface="Futura LT" panose="02000503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F94FC6-BDA5-4A11-8F98-0A49AA47E164}"/>
              </a:ext>
            </a:extLst>
          </p:cNvPr>
          <p:cNvSpPr txBox="1"/>
          <p:nvPr/>
        </p:nvSpPr>
        <p:spPr>
          <a:xfrm>
            <a:off x="1206989" y="2357882"/>
            <a:ext cx="195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United States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DFC176F-ABB7-45A6-B5A2-D9B62E855E4B}"/>
              </a:ext>
            </a:extLst>
          </p:cNvPr>
          <p:cNvSpPr txBox="1"/>
          <p:nvPr/>
        </p:nvSpPr>
        <p:spPr>
          <a:xfrm>
            <a:off x="1206989" y="3093925"/>
            <a:ext cx="18791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China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3793A13-297E-4699-B3B0-76FD79C4022D}"/>
              </a:ext>
            </a:extLst>
          </p:cNvPr>
          <p:cNvSpPr txBox="1"/>
          <p:nvPr/>
        </p:nvSpPr>
        <p:spPr>
          <a:xfrm>
            <a:off x="1206989" y="3829968"/>
            <a:ext cx="195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India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2E7948B-3B21-4F88-B3C5-D46DC0DFE097}"/>
              </a:ext>
            </a:extLst>
          </p:cNvPr>
          <p:cNvSpPr txBox="1"/>
          <p:nvPr/>
        </p:nvSpPr>
        <p:spPr>
          <a:xfrm>
            <a:off x="1206989" y="4566011"/>
            <a:ext cx="195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United Kingdom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AE627E0-8695-4A2B-A05E-E077209CAA09}"/>
              </a:ext>
            </a:extLst>
          </p:cNvPr>
          <p:cNvSpPr txBox="1"/>
          <p:nvPr/>
        </p:nvSpPr>
        <p:spPr>
          <a:xfrm>
            <a:off x="1206989" y="5302054"/>
            <a:ext cx="195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Germany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8B84653-8DF0-4A7C-9C81-9E3052E3FE2B}"/>
              </a:ext>
            </a:extLst>
          </p:cNvPr>
          <p:cNvSpPr txBox="1"/>
          <p:nvPr/>
        </p:nvSpPr>
        <p:spPr>
          <a:xfrm>
            <a:off x="1206989" y="6038095"/>
            <a:ext cx="19582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South Korea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9A476BD-1590-4F10-A2CA-5178D6918CF8}"/>
              </a:ext>
            </a:extLst>
          </p:cNvPr>
          <p:cNvSpPr/>
          <p:nvPr/>
        </p:nvSpPr>
        <p:spPr>
          <a:xfrm>
            <a:off x="3604363" y="2242040"/>
            <a:ext cx="6682658" cy="641839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B7526B5-1DF0-4659-BB06-8A313289780E}"/>
              </a:ext>
            </a:extLst>
          </p:cNvPr>
          <p:cNvSpPr/>
          <p:nvPr/>
        </p:nvSpPr>
        <p:spPr>
          <a:xfrm>
            <a:off x="5644658" y="2330042"/>
            <a:ext cx="4642363" cy="465836"/>
          </a:xfrm>
          <a:prstGeom prst="rect">
            <a:avLst/>
          </a:prstGeom>
          <a:solidFill>
            <a:srgbClr val="2642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aseline="-25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8FCDC9AE-1A59-4AC6-942F-5B0D912F0316}"/>
              </a:ext>
            </a:extLst>
          </p:cNvPr>
          <p:cNvSpPr/>
          <p:nvPr/>
        </p:nvSpPr>
        <p:spPr>
          <a:xfrm>
            <a:off x="3604363" y="2966526"/>
            <a:ext cx="3372557" cy="641839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A091D5F-DF32-44DD-AF0A-7B0F5D9E0EC1}"/>
              </a:ext>
            </a:extLst>
          </p:cNvPr>
          <p:cNvSpPr/>
          <p:nvPr/>
        </p:nvSpPr>
        <p:spPr>
          <a:xfrm>
            <a:off x="3604363" y="3691012"/>
            <a:ext cx="624548" cy="641839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C1ACE1F-0CEF-4BC2-B459-C340EDAD85F1}"/>
              </a:ext>
            </a:extLst>
          </p:cNvPr>
          <p:cNvSpPr/>
          <p:nvPr/>
        </p:nvSpPr>
        <p:spPr>
          <a:xfrm>
            <a:off x="3604363" y="4415498"/>
            <a:ext cx="562093" cy="641839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4A06DF2-2023-4302-9BB7-1AAE916CC5D9}"/>
              </a:ext>
            </a:extLst>
          </p:cNvPr>
          <p:cNvSpPr/>
          <p:nvPr/>
        </p:nvSpPr>
        <p:spPr>
          <a:xfrm>
            <a:off x="3604363" y="5139984"/>
            <a:ext cx="249819" cy="641839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92CB44AF-F572-4740-9A55-DDDE9748CEC0}"/>
              </a:ext>
            </a:extLst>
          </p:cNvPr>
          <p:cNvSpPr/>
          <p:nvPr/>
        </p:nvSpPr>
        <p:spPr>
          <a:xfrm>
            <a:off x="3604363" y="5864472"/>
            <a:ext cx="187365" cy="641839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98E8DB2-8763-4127-880D-158DC9D82173}"/>
              </a:ext>
            </a:extLst>
          </p:cNvPr>
          <p:cNvSpPr txBox="1"/>
          <p:nvPr/>
        </p:nvSpPr>
        <p:spPr>
          <a:xfrm>
            <a:off x="3686416" y="2349090"/>
            <a:ext cx="195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LT" panose="02000503000000000000" pitchFamily="2" charset="0"/>
              </a:rPr>
              <a:t>107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4BC3E2-51A9-4553-8063-E3D83BB89AE8}"/>
              </a:ext>
            </a:extLst>
          </p:cNvPr>
          <p:cNvSpPr txBox="1"/>
          <p:nvPr/>
        </p:nvSpPr>
        <p:spPr>
          <a:xfrm>
            <a:off x="3686416" y="3052475"/>
            <a:ext cx="195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LT" panose="02000503000000000000" pitchFamily="2" charset="0"/>
              </a:rPr>
              <a:t>54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0C12EAC1-3528-49A1-A1AB-FF48F2951C5A}"/>
              </a:ext>
            </a:extLst>
          </p:cNvPr>
          <p:cNvSpPr txBox="1"/>
          <p:nvPr/>
        </p:nvSpPr>
        <p:spPr>
          <a:xfrm>
            <a:off x="3686416" y="3782236"/>
            <a:ext cx="195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LT" panose="02000503000000000000" pitchFamily="2" charset="0"/>
              </a:rPr>
              <a:t>10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D0D4D77A-F08A-4D87-9CB4-F70092982541}"/>
              </a:ext>
            </a:extLst>
          </p:cNvPr>
          <p:cNvSpPr txBox="1"/>
          <p:nvPr/>
        </p:nvSpPr>
        <p:spPr>
          <a:xfrm>
            <a:off x="3686416" y="4494413"/>
            <a:ext cx="195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LT" panose="02000503000000000000" pitchFamily="2" charset="0"/>
              </a:rPr>
              <a:t>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8F24E88-2598-4422-B8E6-9E3ECB2E2570}"/>
              </a:ext>
            </a:extLst>
          </p:cNvPr>
          <p:cNvSpPr txBox="1"/>
          <p:nvPr/>
        </p:nvSpPr>
        <p:spPr>
          <a:xfrm>
            <a:off x="3897433" y="5232967"/>
            <a:ext cx="195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FA9F5"/>
                </a:solidFill>
                <a:latin typeface="Futura LT" panose="02000503000000000000" pitchFamily="2" charset="0"/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E397E6E4-8E13-4FB1-A5AC-C9C7043EEB73}"/>
              </a:ext>
            </a:extLst>
          </p:cNvPr>
          <p:cNvSpPr txBox="1"/>
          <p:nvPr/>
        </p:nvSpPr>
        <p:spPr>
          <a:xfrm>
            <a:off x="3835883" y="5959832"/>
            <a:ext cx="195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3FA9F5"/>
                </a:solidFill>
                <a:latin typeface="Futura LT" panose="02000503000000000000" pitchFamily="2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664D415-9502-4429-B54F-BDE10A450CDA}"/>
              </a:ext>
            </a:extLst>
          </p:cNvPr>
          <p:cNvSpPr txBox="1"/>
          <p:nvPr/>
        </p:nvSpPr>
        <p:spPr>
          <a:xfrm>
            <a:off x="5667009" y="2349090"/>
            <a:ext cx="1958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Futura LT" panose="02000503000000000000" pitchFamily="2" charset="0"/>
              </a:rPr>
              <a:t>70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862AA5F-85AD-4C54-8152-90830041FCD1}"/>
              </a:ext>
            </a:extLst>
          </p:cNvPr>
          <p:cNvSpPr txBox="1"/>
          <p:nvPr/>
        </p:nvSpPr>
        <p:spPr>
          <a:xfrm>
            <a:off x="7968273" y="6222734"/>
            <a:ext cx="24154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*Source: CB Insights</a:t>
            </a:r>
          </a:p>
        </p:txBody>
      </p:sp>
      <p:cxnSp>
        <p:nvCxnSpPr>
          <p:cNvPr id="30" name="Connector: Curved 29">
            <a:extLst>
              <a:ext uri="{FF2B5EF4-FFF2-40B4-BE49-F238E27FC236}">
                <a16:creationId xmlns:a16="http://schemas.microsoft.com/office/drawing/2014/main" xmlns="" id="{01C75027-EE15-4234-8359-DB59F8B23252}"/>
              </a:ext>
            </a:extLst>
          </p:cNvPr>
          <p:cNvCxnSpPr/>
          <p:nvPr/>
        </p:nvCxnSpPr>
        <p:spPr>
          <a:xfrm>
            <a:off x="9149874" y="2435472"/>
            <a:ext cx="914400" cy="914400"/>
          </a:xfrm>
          <a:prstGeom prst="curvedConnector3">
            <a:avLst/>
          </a:prstGeom>
          <a:ln w="38100">
            <a:solidFill>
              <a:srgbClr val="2642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B61120D0-2255-4310-85A2-37C9FBD6A374}"/>
              </a:ext>
            </a:extLst>
          </p:cNvPr>
          <p:cNvSpPr txBox="1"/>
          <p:nvPr/>
        </p:nvSpPr>
        <p:spPr>
          <a:xfrm>
            <a:off x="10050108" y="3180595"/>
            <a:ext cx="2415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264292"/>
                </a:solidFill>
                <a:latin typeface="Futura LT" panose="02000503000000000000" pitchFamily="2" charset="0"/>
              </a:rPr>
              <a:t>Silicon valley</a:t>
            </a:r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27" y="158533"/>
            <a:ext cx="1396510" cy="139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671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69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1616A92-2F8B-40C2-B3DD-99D24A66969A}"/>
              </a:ext>
            </a:extLst>
          </p:cNvPr>
          <p:cNvSpPr txBox="1"/>
          <p:nvPr/>
        </p:nvSpPr>
        <p:spPr>
          <a:xfrm>
            <a:off x="1211873" y="1843951"/>
            <a:ext cx="976825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Futura Std Book" panose="020B0502020204020303" pitchFamily="34" charset="0"/>
              </a:rPr>
              <a:t>“The exciting thing is, all you need are the people. If you could attract a critical mass of nerds and investors to live somewhere, you could reproduce Silicon Valley.” </a:t>
            </a:r>
          </a:p>
          <a:p>
            <a:endParaRPr lang="en-US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pPr algn="r"/>
            <a:endParaRPr lang="en-US" sz="2400" b="1" dirty="0" smtClean="0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pPr algn="r"/>
            <a:endParaRPr lang="en-US" sz="24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pPr algn="r"/>
            <a:r>
              <a:rPr lang="en-US" sz="2400" b="1" dirty="0">
                <a:solidFill>
                  <a:schemeClr val="bg1"/>
                </a:solidFill>
                <a:latin typeface="Futura Std Book" panose="020B0502020204020303" pitchFamily="34" charset="0"/>
              </a:rPr>
              <a:t>Paul Graham, Y combinator founder</a:t>
            </a:r>
            <a:endParaRPr lang="en-US" sz="2400" dirty="0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45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67A04A9-BAC2-4DB9-8F73-61D6DEA0EA2C}"/>
              </a:ext>
            </a:extLst>
          </p:cNvPr>
          <p:cNvSpPr txBox="1"/>
          <p:nvPr/>
        </p:nvSpPr>
        <p:spPr>
          <a:xfrm>
            <a:off x="849922" y="383751"/>
            <a:ext cx="999978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264292"/>
                </a:solidFill>
                <a:latin typeface="Futura LT" panose="02000503000000000000" pitchFamily="2" charset="0"/>
              </a:rPr>
              <a:t>Angel </a:t>
            </a:r>
            <a:r>
              <a:rPr lang="en-US" sz="4000" b="1" dirty="0" smtClean="0">
                <a:solidFill>
                  <a:srgbClr val="264292"/>
                </a:solidFill>
                <a:latin typeface="Futura LT" panose="02000503000000000000" pitchFamily="2" charset="0"/>
              </a:rPr>
              <a:t>investment </a:t>
            </a:r>
            <a:r>
              <a:rPr lang="en-US" sz="4000" b="1" dirty="0">
                <a:solidFill>
                  <a:srgbClr val="264292"/>
                </a:solidFill>
                <a:latin typeface="Futura LT" panose="02000503000000000000" pitchFamily="2" charset="0"/>
              </a:rPr>
              <a:t>stats</a:t>
            </a:r>
            <a:endParaRPr lang="el-GR" sz="4000" b="1" dirty="0">
              <a:solidFill>
                <a:srgbClr val="264292"/>
              </a:solidFill>
              <a:latin typeface="Futura LT" panose="02000503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2ED13AE-C089-4614-ADFD-AB0B3626FD0B}"/>
              </a:ext>
            </a:extLst>
          </p:cNvPr>
          <p:cNvSpPr txBox="1"/>
          <p:nvPr/>
        </p:nvSpPr>
        <p:spPr>
          <a:xfrm>
            <a:off x="1180613" y="2384260"/>
            <a:ext cx="462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Angel investments in US 2015: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297C1BF-8915-4C42-8009-8A1E18BCF2E8}"/>
              </a:ext>
            </a:extLst>
          </p:cNvPr>
          <p:cNvSpPr txBox="1"/>
          <p:nvPr/>
        </p:nvSpPr>
        <p:spPr>
          <a:xfrm>
            <a:off x="5849815" y="2384260"/>
            <a:ext cx="509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Angel investments in Greece 2015: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478E17-25CD-46D1-86FC-E4AE3B496DEC}"/>
              </a:ext>
            </a:extLst>
          </p:cNvPr>
          <p:cNvSpPr txBox="1"/>
          <p:nvPr/>
        </p:nvSpPr>
        <p:spPr>
          <a:xfrm>
            <a:off x="3712794" y="3993345"/>
            <a:ext cx="2116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Angel investment / GDP: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E21AF4CA-AB02-483B-9593-68902CE7B6CE}"/>
              </a:ext>
            </a:extLst>
          </p:cNvPr>
          <p:cNvSpPr txBox="1"/>
          <p:nvPr/>
        </p:nvSpPr>
        <p:spPr>
          <a:xfrm>
            <a:off x="8821127" y="3993345"/>
            <a:ext cx="2102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LT" panose="02000503000000000000" pitchFamily="2" charset="0"/>
              </a:rPr>
              <a:t>Angel investment / GDP: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FF669EB3-265B-49EE-B86F-2B79F21584E8}"/>
              </a:ext>
            </a:extLst>
          </p:cNvPr>
          <p:cNvSpPr/>
          <p:nvPr/>
        </p:nvSpPr>
        <p:spPr>
          <a:xfrm>
            <a:off x="1301262" y="5215388"/>
            <a:ext cx="9683749" cy="1229381"/>
          </a:xfrm>
          <a:prstGeom prst="roundRect">
            <a:avLst/>
          </a:prstGeom>
          <a:solidFill>
            <a:srgbClr val="3FA9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18569772-2BAF-4535-B6DC-DFB7DCAB3ADA}"/>
              </a:ext>
            </a:extLst>
          </p:cNvPr>
          <p:cNvSpPr txBox="1"/>
          <p:nvPr/>
        </p:nvSpPr>
        <p:spPr>
          <a:xfrm>
            <a:off x="1206989" y="5329684"/>
            <a:ext cx="99997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Futura LT" panose="02000503000000000000" pitchFamily="2" charset="0"/>
              </a:rPr>
              <a:t>US angel investing is </a:t>
            </a:r>
            <a:r>
              <a:rPr lang="en-US" sz="2800" b="1" dirty="0" smtClean="0">
                <a:solidFill>
                  <a:schemeClr val="bg1"/>
                </a:solidFill>
                <a:latin typeface="Futura LT" panose="02000503000000000000" pitchFamily="2" charset="0"/>
              </a:rPr>
              <a:t>54x </a:t>
            </a:r>
            <a:r>
              <a:rPr lang="en-US" sz="2800" b="1" dirty="0">
                <a:solidFill>
                  <a:schemeClr val="bg1"/>
                </a:solidFill>
                <a:latin typeface="Futura LT" panose="02000503000000000000" pitchFamily="2" charset="0"/>
              </a:rPr>
              <a:t>compared to Greece in GDP analogous terms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A67036F-E78E-4F57-8E07-5C364CC4F3BA}"/>
              </a:ext>
            </a:extLst>
          </p:cNvPr>
          <p:cNvSpPr txBox="1"/>
          <p:nvPr/>
        </p:nvSpPr>
        <p:spPr>
          <a:xfrm>
            <a:off x="2637693" y="2770650"/>
            <a:ext cx="31652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3FA9F5"/>
                </a:solidFill>
                <a:latin typeface="Futura LT" panose="02000503000000000000" pitchFamily="2" charset="0"/>
              </a:rPr>
              <a:t>US$ 25B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93DC6B48-7BB4-4A5E-A80C-D74A8E090ED2}"/>
              </a:ext>
            </a:extLst>
          </p:cNvPr>
          <p:cNvSpPr txBox="1"/>
          <p:nvPr/>
        </p:nvSpPr>
        <p:spPr>
          <a:xfrm>
            <a:off x="7401448" y="2770650"/>
            <a:ext cx="35449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>
                <a:solidFill>
                  <a:srgbClr val="3FA9F5"/>
                </a:solidFill>
                <a:latin typeface="Futura LT" panose="02000503000000000000" pitchFamily="2" charset="0"/>
              </a:rPr>
              <a:t>US$ 5M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6A435830-1952-429F-BD99-87593F6058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613" y="3062362"/>
            <a:ext cx="2248402" cy="20333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B0A62599-F840-48B6-AC21-4611248696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853" y="4611805"/>
            <a:ext cx="606090" cy="4838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C7C8A236-C49C-4F93-AE9E-C62247D830DC}"/>
              </a:ext>
            </a:extLst>
          </p:cNvPr>
          <p:cNvSpPr txBox="1"/>
          <p:nvPr/>
        </p:nvSpPr>
        <p:spPr>
          <a:xfrm>
            <a:off x="3712794" y="4510925"/>
            <a:ext cx="195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3FA9F5"/>
                </a:solidFill>
                <a:latin typeface="Futura LT" panose="02000503000000000000" pitchFamily="2" charset="0"/>
              </a:rPr>
              <a:t>1.4‰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3991D673-8FD2-403A-A3D3-5B8AA691F0E0}"/>
              </a:ext>
            </a:extLst>
          </p:cNvPr>
          <p:cNvSpPr txBox="1"/>
          <p:nvPr/>
        </p:nvSpPr>
        <p:spPr>
          <a:xfrm>
            <a:off x="8821126" y="4510925"/>
            <a:ext cx="2196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-150" dirty="0">
                <a:solidFill>
                  <a:srgbClr val="3FA9F5"/>
                </a:solidFill>
                <a:latin typeface="Futura LT" panose="02000503000000000000" pitchFamily="2" charset="0"/>
              </a:rPr>
              <a:t>0.025 ‰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A1548485-7B4F-41A5-A0A2-9D42457F20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82" y="1609217"/>
            <a:ext cx="1260001" cy="9225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DF3A496-2C3B-4D8F-A004-2C4709B5A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1386" y="1609217"/>
            <a:ext cx="1260001" cy="92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0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E7C31DD-8748-4405-9075-DA8D8A2EA39E}"/>
              </a:ext>
            </a:extLst>
          </p:cNvPr>
          <p:cNvSpPr txBox="1"/>
          <p:nvPr/>
        </p:nvSpPr>
        <p:spPr>
          <a:xfrm>
            <a:off x="1089756" y="553400"/>
            <a:ext cx="9999786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4000" b="1" dirty="0">
                <a:solidFill>
                  <a:srgbClr val="264292"/>
                </a:solidFill>
                <a:latin typeface="Futura LT" panose="02000503000000000000" pitchFamily="2" charset="0"/>
              </a:rPr>
              <a:t>Key angel investor figures</a:t>
            </a:r>
            <a:endParaRPr lang="el-GR" sz="4000" b="1" dirty="0">
              <a:solidFill>
                <a:srgbClr val="264292"/>
              </a:solidFill>
              <a:latin typeface="Futura LT" panose="02000503000000000000" pitchFamily="2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1388AE66-19F3-48C6-A11D-CFE94FD2B7AF}"/>
              </a:ext>
            </a:extLst>
          </p:cNvPr>
          <p:cNvSpPr/>
          <p:nvPr/>
        </p:nvSpPr>
        <p:spPr>
          <a:xfrm>
            <a:off x="635000" y="1952625"/>
            <a:ext cx="3416300" cy="4305299"/>
          </a:xfrm>
          <a:prstGeom prst="roundRect">
            <a:avLst>
              <a:gd name="adj" fmla="val 3239"/>
            </a:avLst>
          </a:prstGeom>
          <a:solidFill>
            <a:srgbClr val="2642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xmlns="" id="{2EB42804-7DD7-467D-B501-196883F266EA}"/>
              </a:ext>
            </a:extLst>
          </p:cNvPr>
          <p:cNvSpPr/>
          <p:nvPr/>
        </p:nvSpPr>
        <p:spPr>
          <a:xfrm>
            <a:off x="4381500" y="1952625"/>
            <a:ext cx="3416300" cy="4305300"/>
          </a:xfrm>
          <a:prstGeom prst="roundRect">
            <a:avLst>
              <a:gd name="adj" fmla="val 3239"/>
            </a:avLst>
          </a:prstGeom>
          <a:solidFill>
            <a:srgbClr val="0C8DEE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0C8DEE"/>
              </a:solidFill>
            </a:endParaRP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06D881BC-3D14-469E-A9F1-B425808D59A3}"/>
              </a:ext>
            </a:extLst>
          </p:cNvPr>
          <p:cNvSpPr/>
          <p:nvPr/>
        </p:nvSpPr>
        <p:spPr>
          <a:xfrm>
            <a:off x="8102600" y="1952625"/>
            <a:ext cx="3416300" cy="4305300"/>
          </a:xfrm>
          <a:prstGeom prst="roundRect">
            <a:avLst>
              <a:gd name="adj" fmla="val 3239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23E1704C-C5D5-4BD2-87B6-ED520EB796E1}"/>
              </a:ext>
            </a:extLst>
          </p:cNvPr>
          <p:cNvSpPr txBox="1"/>
          <p:nvPr/>
        </p:nvSpPr>
        <p:spPr>
          <a:xfrm>
            <a:off x="880207" y="2173704"/>
            <a:ext cx="292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utura LT" panose="02000503000000000000" pitchFamily="2" charset="0"/>
              </a:rPr>
              <a:t>Recommended net </a:t>
            </a:r>
            <a:r>
              <a:rPr lang="en-US" sz="2400" dirty="0" smtClean="0">
                <a:solidFill>
                  <a:schemeClr val="bg1"/>
                </a:solidFill>
                <a:latin typeface="Futura LT" panose="02000503000000000000" pitchFamily="2" charset="0"/>
              </a:rPr>
              <a:t>worth:</a:t>
            </a:r>
            <a:endParaRPr lang="en-US" sz="2400" dirty="0">
              <a:solidFill>
                <a:schemeClr val="bg1"/>
              </a:solidFill>
              <a:latin typeface="Futura LT" panose="02000503000000000000" pitchFamily="2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1F4FB786-8E98-481C-B7D9-3A10C51D289A}"/>
              </a:ext>
            </a:extLst>
          </p:cNvPr>
          <p:cNvSpPr txBox="1"/>
          <p:nvPr/>
        </p:nvSpPr>
        <p:spPr>
          <a:xfrm>
            <a:off x="4626707" y="2182496"/>
            <a:ext cx="2925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utura LT" panose="02000503000000000000" pitchFamily="2" charset="0"/>
              </a:rPr>
              <a:t>% of assets </a:t>
            </a:r>
            <a:r>
              <a:rPr lang="en-US" sz="2400" dirty="0" smtClean="0">
                <a:solidFill>
                  <a:schemeClr val="bg1"/>
                </a:solidFill>
                <a:latin typeface="Futura LT" panose="02000503000000000000" pitchFamily="2" charset="0"/>
              </a:rPr>
              <a:t> invest:</a:t>
            </a:r>
            <a:endParaRPr lang="en-US" sz="2400" dirty="0">
              <a:solidFill>
                <a:schemeClr val="bg1"/>
              </a:solidFill>
              <a:latin typeface="Futura LT" panose="02000503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45CCC675-24D5-4076-9C8E-758640451396}"/>
              </a:ext>
            </a:extLst>
          </p:cNvPr>
          <p:cNvSpPr txBox="1"/>
          <p:nvPr/>
        </p:nvSpPr>
        <p:spPr>
          <a:xfrm>
            <a:off x="8154378" y="2173704"/>
            <a:ext cx="3293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utura LT" panose="02000503000000000000" pitchFamily="2" charset="0"/>
              </a:rPr>
              <a:t>Startup success rate: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BDA5C4-2A1F-4130-8CA5-00FC95E2514F}"/>
              </a:ext>
            </a:extLst>
          </p:cNvPr>
          <p:cNvSpPr txBox="1"/>
          <p:nvPr/>
        </p:nvSpPr>
        <p:spPr>
          <a:xfrm>
            <a:off x="880207" y="3703568"/>
            <a:ext cx="29258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utura LT" panose="02000503000000000000" pitchFamily="2" charset="0"/>
              </a:rPr>
              <a:t>¤ 2M</a:t>
            </a:r>
          </a:p>
          <a:p>
            <a:pPr algn="ctr"/>
            <a:endParaRPr lang="el-GR" sz="2000" b="1" dirty="0" smtClean="0">
              <a:solidFill>
                <a:schemeClr val="bg1"/>
              </a:solidFill>
              <a:latin typeface="Futura LT" panose="02000503000000000000" pitchFamily="2" charset="0"/>
            </a:endParaRPr>
          </a:p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Futura LT" panose="02000503000000000000" pitchFamily="2" charset="0"/>
              </a:rPr>
              <a:t>(</a:t>
            </a:r>
            <a:r>
              <a:rPr lang="en-US" sz="2000" b="1" dirty="0">
                <a:solidFill>
                  <a:schemeClr val="bg1"/>
                </a:solidFill>
                <a:latin typeface="Futura LT" panose="02000503000000000000" pitchFamily="2" charset="0"/>
              </a:rPr>
              <a:t>excluding primary residence)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82AC1053-21E8-48B3-BAD4-7B2F0F150B85}"/>
              </a:ext>
            </a:extLst>
          </p:cNvPr>
          <p:cNvSpPr txBox="1"/>
          <p:nvPr/>
        </p:nvSpPr>
        <p:spPr>
          <a:xfrm>
            <a:off x="4626707" y="3167236"/>
            <a:ext cx="29258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utura LT" panose="02000503000000000000" pitchFamily="2" charset="0"/>
              </a:rPr>
              <a:t>10%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Futura LT" panose="02000503000000000000" pitchFamily="2" charset="0"/>
              </a:rPr>
              <a:t>(or 200K)</a:t>
            </a:r>
            <a:endParaRPr lang="en-US" sz="4800" b="1" dirty="0">
              <a:solidFill>
                <a:schemeClr val="bg1"/>
              </a:solidFill>
              <a:latin typeface="Futura LT" panose="02000503000000000000" pitchFamily="2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575BC35-B30E-4D31-83BF-EBD46BA093B7}"/>
              </a:ext>
            </a:extLst>
          </p:cNvPr>
          <p:cNvSpPr txBox="1"/>
          <p:nvPr/>
        </p:nvSpPr>
        <p:spPr>
          <a:xfrm>
            <a:off x="8338039" y="3732681"/>
            <a:ext cx="292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Futura LT" panose="02000503000000000000" pitchFamily="2" charset="0"/>
              </a:rPr>
              <a:t>Investment time horizon: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5B92E6B1-C2BA-4AB8-B8DC-445250595254}"/>
              </a:ext>
            </a:extLst>
          </p:cNvPr>
          <p:cNvSpPr txBox="1"/>
          <p:nvPr/>
        </p:nvSpPr>
        <p:spPr>
          <a:xfrm>
            <a:off x="4215898" y="4644342"/>
            <a:ext cx="380413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utura LT" panose="02000503000000000000" pitchFamily="2" charset="0"/>
              </a:rPr>
              <a:t>¤ 25-</a:t>
            </a:r>
            <a:r>
              <a:rPr lang="el-GR" sz="4800" b="1" dirty="0" smtClean="0">
                <a:solidFill>
                  <a:schemeClr val="bg1"/>
                </a:solidFill>
                <a:latin typeface="Futura LT" panose="02000503000000000000" pitchFamily="2" charset="0"/>
              </a:rPr>
              <a:t>1</a:t>
            </a:r>
            <a:r>
              <a:rPr lang="en-US" sz="4800" b="1" dirty="0" smtClean="0">
                <a:solidFill>
                  <a:schemeClr val="bg1"/>
                </a:solidFill>
                <a:latin typeface="Futura LT" panose="02000503000000000000" pitchFamily="2" charset="0"/>
              </a:rPr>
              <a:t>50k</a:t>
            </a:r>
            <a:endParaRPr lang="en-US" sz="4800" b="1" dirty="0">
              <a:solidFill>
                <a:schemeClr val="bg1"/>
              </a:solidFill>
              <a:latin typeface="Futura LT" panose="02000503000000000000" pitchFamily="2" charset="0"/>
            </a:endParaRPr>
          </a:p>
          <a:p>
            <a:pPr algn="ctr"/>
            <a:r>
              <a:rPr lang="en-US" sz="2000" b="1" dirty="0">
                <a:solidFill>
                  <a:schemeClr val="bg1"/>
                </a:solidFill>
                <a:latin typeface="Futura LT" panose="02000503000000000000" pitchFamily="2" charset="0"/>
              </a:rPr>
              <a:t>per placement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490201F6-5C9A-4773-B107-917370E0FA32}"/>
              </a:ext>
            </a:extLst>
          </p:cNvPr>
          <p:cNvSpPr txBox="1"/>
          <p:nvPr/>
        </p:nvSpPr>
        <p:spPr>
          <a:xfrm>
            <a:off x="8345854" y="2718622"/>
            <a:ext cx="292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utura LT" panose="02000503000000000000" pitchFamily="2" charset="0"/>
              </a:rPr>
              <a:t>10%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24839907-9F82-40BD-AF1C-DF7A6C45831E}"/>
              </a:ext>
            </a:extLst>
          </p:cNvPr>
          <p:cNvSpPr txBox="1"/>
          <p:nvPr/>
        </p:nvSpPr>
        <p:spPr>
          <a:xfrm>
            <a:off x="8345854" y="4614182"/>
            <a:ext cx="29258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Futura LT" panose="02000503000000000000" pitchFamily="2" charset="0"/>
              </a:rPr>
              <a:t>5-10 </a:t>
            </a:r>
            <a:r>
              <a:rPr lang="en-US" sz="2000" b="1" dirty="0">
                <a:solidFill>
                  <a:schemeClr val="bg1"/>
                </a:solidFill>
                <a:latin typeface="Futura LT" panose="02000503000000000000" pitchFamily="2" charset="0"/>
              </a:rPr>
              <a:t>years</a:t>
            </a:r>
            <a:endParaRPr lang="en-US" sz="4800" b="1" dirty="0">
              <a:solidFill>
                <a:schemeClr val="bg1"/>
              </a:solidFill>
              <a:latin typeface="Futura LT" panose="02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690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F88318E-3101-4276-BEDC-2F259EB552A3}"/>
              </a:ext>
            </a:extLst>
          </p:cNvPr>
          <p:cNvSpPr txBox="1"/>
          <p:nvPr/>
        </p:nvSpPr>
        <p:spPr>
          <a:xfrm>
            <a:off x="1211873" y="1602859"/>
            <a:ext cx="9768254" cy="4052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US" sz="3200" b="1" dirty="0">
                <a:solidFill>
                  <a:schemeClr val="bg1"/>
                </a:solidFill>
                <a:latin typeface="Futura Std Book" panose="020B0502020204020303" pitchFamily="34" charset="0"/>
              </a:rPr>
              <a:t>“I invest because I love helping entrepreneurs and watching them learn and succeed and not ego satisfaction or “making a buck</a:t>
            </a:r>
            <a:r>
              <a:rPr lang="en-US" sz="3200" b="1" dirty="0" smtClean="0">
                <a:solidFill>
                  <a:schemeClr val="bg1"/>
                </a:solidFill>
                <a:latin typeface="Futura Std Book" panose="020B0502020204020303" pitchFamily="34" charset="0"/>
              </a:rPr>
              <a:t>” </a:t>
            </a:r>
            <a:endParaRPr lang="en-US" sz="32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pPr algn="r"/>
            <a:endParaRPr lang="en-US" sz="2000" b="1" dirty="0">
              <a:solidFill>
                <a:schemeClr val="bg1"/>
              </a:solidFill>
              <a:latin typeface="Futura Std Book" panose="020B0502020204020303" pitchFamily="34" charset="0"/>
            </a:endParaRPr>
          </a:p>
          <a:p>
            <a:pPr algn="r">
              <a:spcAft>
                <a:spcPts val="800"/>
              </a:spcAft>
            </a:pPr>
            <a:r>
              <a:rPr lang="en-US" sz="2000" b="1" dirty="0">
                <a:solidFill>
                  <a:schemeClr val="bg1"/>
                </a:solidFill>
                <a:latin typeface="Futura Std Book" panose="020B0502020204020303" pitchFamily="34" charset="0"/>
              </a:rPr>
              <a:t>Ron Conway, </a:t>
            </a:r>
            <a:br>
              <a:rPr lang="en-US" sz="2000" b="1" dirty="0">
                <a:solidFill>
                  <a:schemeClr val="bg1"/>
                </a:solidFill>
                <a:latin typeface="Futura Std Book" panose="020B05020202040203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Futura Std Book" panose="020B0502020204020303" pitchFamily="34" charset="0"/>
              </a:rPr>
              <a:t>considered one of the best Angel investors, </a:t>
            </a:r>
            <a:br>
              <a:rPr lang="en-US" sz="2000" b="1" dirty="0">
                <a:solidFill>
                  <a:schemeClr val="bg1"/>
                </a:solidFill>
                <a:latin typeface="Futura Std Book" panose="020B0502020204020303" pitchFamily="34" charset="0"/>
              </a:rPr>
            </a:br>
            <a:r>
              <a:rPr lang="en-US" sz="2000" b="1" dirty="0">
                <a:solidFill>
                  <a:schemeClr val="bg1"/>
                </a:solidFill>
                <a:latin typeface="Futura Std Book" panose="020B0502020204020303" pitchFamily="34" charset="0"/>
              </a:rPr>
              <a:t>with investments, among others, in Google, PayPal </a:t>
            </a:r>
          </a:p>
          <a:p>
            <a:endParaRPr lang="en-US" sz="2000" dirty="0">
              <a:solidFill>
                <a:schemeClr val="bg1"/>
              </a:solidFill>
              <a:latin typeface="Futura Std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67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2564</TotalTime>
  <Words>236</Words>
  <Application>Microsoft Office PowerPoint</Application>
  <PresentationFormat>Widescreen</PresentationFormat>
  <Paragraphs>70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Futura Std Book</vt:lpstr>
      <vt:lpstr>Calibri</vt:lpstr>
      <vt:lpstr>Futura LT</vt:lpstr>
      <vt:lpstr>Calibri Light</vt:lpstr>
      <vt:lpstr>Arial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Alkis Kiourktsoglou</dc:creator>
  <cp:lastModifiedBy>Alexandros Chatzieleftheriou</cp:lastModifiedBy>
  <cp:revision>187</cp:revision>
  <dcterms:created xsi:type="dcterms:W3CDTF">2017-10-13T12:15:58Z</dcterms:created>
  <dcterms:modified xsi:type="dcterms:W3CDTF">2017-11-28T10:06:14Z</dcterms:modified>
</cp:coreProperties>
</file>