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handoutMasterIdLst>
    <p:handoutMasterId r:id="rId23"/>
  </p:handoutMasterIdLst>
  <p:sldIdLst>
    <p:sldId id="256" r:id="rId2"/>
    <p:sldId id="315" r:id="rId3"/>
    <p:sldId id="265" r:id="rId4"/>
    <p:sldId id="339" r:id="rId5"/>
    <p:sldId id="340" r:id="rId6"/>
    <p:sldId id="288" r:id="rId7"/>
    <p:sldId id="283" r:id="rId8"/>
    <p:sldId id="280" r:id="rId9"/>
    <p:sldId id="336" r:id="rId10"/>
    <p:sldId id="312" r:id="rId11"/>
    <p:sldId id="318" r:id="rId12"/>
    <p:sldId id="307" r:id="rId13"/>
    <p:sldId id="333" r:id="rId14"/>
    <p:sldId id="337" r:id="rId15"/>
    <p:sldId id="319" r:id="rId16"/>
    <p:sldId id="330" r:id="rId17"/>
    <p:sldId id="324" r:id="rId18"/>
    <p:sldId id="331" r:id="rId19"/>
    <p:sldId id="338" r:id="rId20"/>
    <p:sldId id="332" r:id="rId21"/>
  </p:sldIdLst>
  <p:sldSz cx="9144000" cy="6858000" type="screen4x3"/>
  <p:notesSz cx="6735763" cy="9866313"/>
  <p:defaultTextStyle>
    <a:defPPr>
      <a:defRPr lang="en-US"/>
    </a:defPPr>
    <a:lvl1pPr algn="ctr" rtl="0" eaLnBrk="0" fontAlgn="base" hangingPunct="0">
      <a:spcBef>
        <a:spcPct val="50000"/>
      </a:spcBef>
      <a:spcAft>
        <a:spcPct val="0"/>
      </a:spcAft>
      <a:defRPr sz="1200" kern="1200">
        <a:solidFill>
          <a:schemeClr val="tx1"/>
        </a:solidFill>
        <a:latin typeface="Palatino Linotype" pitchFamily="18" charset="0"/>
        <a:ea typeface="+mn-ea"/>
        <a:cs typeface="+mn-cs"/>
      </a:defRPr>
    </a:lvl1pPr>
    <a:lvl2pPr marL="457200" algn="ctr" rtl="0" eaLnBrk="0" fontAlgn="base" hangingPunct="0">
      <a:spcBef>
        <a:spcPct val="50000"/>
      </a:spcBef>
      <a:spcAft>
        <a:spcPct val="0"/>
      </a:spcAft>
      <a:defRPr sz="1200" kern="1200">
        <a:solidFill>
          <a:schemeClr val="tx1"/>
        </a:solidFill>
        <a:latin typeface="Palatino Linotype" pitchFamily="18" charset="0"/>
        <a:ea typeface="+mn-ea"/>
        <a:cs typeface="+mn-cs"/>
      </a:defRPr>
    </a:lvl2pPr>
    <a:lvl3pPr marL="914400" algn="ctr" rtl="0" eaLnBrk="0" fontAlgn="base" hangingPunct="0">
      <a:spcBef>
        <a:spcPct val="50000"/>
      </a:spcBef>
      <a:spcAft>
        <a:spcPct val="0"/>
      </a:spcAft>
      <a:defRPr sz="1200" kern="1200">
        <a:solidFill>
          <a:schemeClr val="tx1"/>
        </a:solidFill>
        <a:latin typeface="Palatino Linotype" pitchFamily="18" charset="0"/>
        <a:ea typeface="+mn-ea"/>
        <a:cs typeface="+mn-cs"/>
      </a:defRPr>
    </a:lvl3pPr>
    <a:lvl4pPr marL="1371600" algn="ctr" rtl="0" eaLnBrk="0" fontAlgn="base" hangingPunct="0">
      <a:spcBef>
        <a:spcPct val="50000"/>
      </a:spcBef>
      <a:spcAft>
        <a:spcPct val="0"/>
      </a:spcAft>
      <a:defRPr sz="1200" kern="1200">
        <a:solidFill>
          <a:schemeClr val="tx1"/>
        </a:solidFill>
        <a:latin typeface="Palatino Linotype" pitchFamily="18" charset="0"/>
        <a:ea typeface="+mn-ea"/>
        <a:cs typeface="+mn-cs"/>
      </a:defRPr>
    </a:lvl4pPr>
    <a:lvl5pPr marL="1828800" algn="ctr" rtl="0" eaLnBrk="0" fontAlgn="base" hangingPunct="0">
      <a:spcBef>
        <a:spcPct val="5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Palatino Linotype" pitchFamily="18" charset="0"/>
        <a:ea typeface="+mn-ea"/>
        <a:cs typeface="+mn-cs"/>
      </a:defRPr>
    </a:lvl6pPr>
    <a:lvl7pPr marL="2743200" algn="l" defTabSz="914400" rtl="0" eaLnBrk="1" latinLnBrk="0" hangingPunct="1">
      <a:defRPr sz="1200" kern="1200">
        <a:solidFill>
          <a:schemeClr val="tx1"/>
        </a:solidFill>
        <a:latin typeface="Palatino Linotype" pitchFamily="18" charset="0"/>
        <a:ea typeface="+mn-ea"/>
        <a:cs typeface="+mn-cs"/>
      </a:defRPr>
    </a:lvl7pPr>
    <a:lvl8pPr marL="3200400" algn="l" defTabSz="914400" rtl="0" eaLnBrk="1" latinLnBrk="0" hangingPunct="1">
      <a:defRPr sz="1200" kern="1200">
        <a:solidFill>
          <a:schemeClr val="tx1"/>
        </a:solidFill>
        <a:latin typeface="Palatino Linotype" pitchFamily="18" charset="0"/>
        <a:ea typeface="+mn-ea"/>
        <a:cs typeface="+mn-cs"/>
      </a:defRPr>
    </a:lvl8pPr>
    <a:lvl9pPr marL="3657600" algn="l" defTabSz="914400" rtl="0" eaLnBrk="1" latinLnBrk="0" hangingPunct="1">
      <a:defRPr sz="12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6699"/>
    <a:srgbClr val="FFFF00"/>
    <a:srgbClr val="CCCCFF"/>
    <a:srgbClr val="3333CC"/>
    <a:srgbClr val="FF3300"/>
    <a:srgbClr val="0033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7" autoAdjust="0"/>
    <p:restoredTop sz="94614" autoAdjust="0"/>
  </p:normalViewPr>
  <p:slideViewPr>
    <p:cSldViewPr>
      <p:cViewPr varScale="1">
        <p:scale>
          <a:sx n="101" d="100"/>
          <a:sy n="101" d="100"/>
        </p:scale>
        <p:origin x="3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28938"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a:defRPr/>
            </a:pPr>
            <a:endParaRPr lang="el-GR"/>
          </a:p>
        </p:txBody>
      </p:sp>
      <p:sp>
        <p:nvSpPr>
          <p:cNvPr id="238595" name="Rectangle 3"/>
          <p:cNvSpPr>
            <a:spLocks noGrp="1" noChangeArrowheads="1"/>
          </p:cNvSpPr>
          <p:nvPr>
            <p:ph type="dt" sz="quarter" idx="1"/>
          </p:nvPr>
        </p:nvSpPr>
        <p:spPr bwMode="auto">
          <a:xfrm>
            <a:off x="3806825" y="0"/>
            <a:ext cx="2928938"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l-GR"/>
          </a:p>
        </p:txBody>
      </p:sp>
      <p:sp>
        <p:nvSpPr>
          <p:cNvPr id="238596" name="Rectangle 4"/>
          <p:cNvSpPr>
            <a:spLocks noGrp="1" noChangeArrowheads="1"/>
          </p:cNvSpPr>
          <p:nvPr>
            <p:ph type="ftr" sz="quarter" idx="2"/>
          </p:nvPr>
        </p:nvSpPr>
        <p:spPr bwMode="auto">
          <a:xfrm>
            <a:off x="0" y="9380538"/>
            <a:ext cx="2928938"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vl1pPr>
          </a:lstStyle>
          <a:p>
            <a:pPr>
              <a:defRPr/>
            </a:pPr>
            <a:endParaRPr lang="el-GR"/>
          </a:p>
        </p:txBody>
      </p:sp>
      <p:sp>
        <p:nvSpPr>
          <p:cNvPr id="238597" name="Rectangle 5"/>
          <p:cNvSpPr>
            <a:spLocks noGrp="1" noChangeArrowheads="1"/>
          </p:cNvSpPr>
          <p:nvPr>
            <p:ph type="sldNum" sz="quarter" idx="3"/>
          </p:nvPr>
        </p:nvSpPr>
        <p:spPr bwMode="auto">
          <a:xfrm>
            <a:off x="3806825" y="9380538"/>
            <a:ext cx="2928938"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35548E56-2F55-4C06-89A7-974B54B32411}" type="slidenum">
              <a:rPr lang="el-GR"/>
              <a:pPr>
                <a:defRPr/>
              </a:pPr>
              <a:t>‹#›</a:t>
            </a:fld>
            <a:endParaRPr lang="el-GR"/>
          </a:p>
        </p:txBody>
      </p:sp>
    </p:spTree>
    <p:extLst>
      <p:ext uri="{BB962C8B-B14F-4D97-AF65-F5344CB8AC3E}">
        <p14:creationId xmlns:p14="http://schemas.microsoft.com/office/powerpoint/2010/main" val="280959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5"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00113"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73100" y="4687888"/>
            <a:ext cx="5389563" cy="4438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a:latin typeface="Arial" charset="0"/>
              </a:defRPr>
            </a:lvl1pPr>
          </a:lstStyle>
          <a:p>
            <a:pPr>
              <a:defRPr/>
            </a:pPr>
            <a:fld id="{9F2AD6D6-F08D-4BF1-AA40-75E7BE366A23}" type="slidenum">
              <a:rPr lang="en-US"/>
              <a:pPr>
                <a:defRPr/>
              </a:pPr>
              <a:t>‹#›</a:t>
            </a:fld>
            <a:endParaRPr lang="en-US"/>
          </a:p>
        </p:txBody>
      </p:sp>
    </p:spTree>
    <p:extLst>
      <p:ext uri="{BB962C8B-B14F-4D97-AF65-F5344CB8AC3E}">
        <p14:creationId xmlns:p14="http://schemas.microsoft.com/office/powerpoint/2010/main" val="804926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fld id="{6F505DBB-3FD2-4034-BF97-9D3437CD91DE}" type="slidenum">
              <a:rPr lang="en-US" altLang="el-GR" smtClean="0">
                <a:latin typeface="Arial" charset="0"/>
              </a:rPr>
              <a:pPr/>
              <a:t>1</a:t>
            </a:fld>
            <a:endParaRPr lang="en-US" altLang="el-GR">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Rectangle 8" descr="Gold bar"/>
          <p:cNvSpPr>
            <a:spLocks noChangeArrowheads="1"/>
          </p:cNvSpPr>
          <p:nvPr/>
        </p:nvSpPr>
        <p:spPr bwMode="auto">
          <a:xfrm>
            <a:off x="228600" y="3733800"/>
            <a:ext cx="2870200" cy="2016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a:defRPr/>
            </a:pPr>
            <a:endParaRPr lang="el-GR" altLang="el-GR"/>
          </a:p>
        </p:txBody>
      </p:sp>
      <p:sp>
        <p:nvSpPr>
          <p:cNvPr id="3" name="Rectangle 9" descr="Orange bar"/>
          <p:cNvSpPr>
            <a:spLocks noChangeArrowheads="1"/>
          </p:cNvSpPr>
          <p:nvPr/>
        </p:nvSpPr>
        <p:spPr bwMode="auto">
          <a:xfrm>
            <a:off x="3048000" y="3733800"/>
            <a:ext cx="2870200" cy="201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a:defRPr/>
            </a:pPr>
            <a:endParaRPr lang="el-GR" altLang="el-GR"/>
          </a:p>
        </p:txBody>
      </p:sp>
      <p:sp>
        <p:nvSpPr>
          <p:cNvPr id="4" name="Rectangle 10" descr="Slate bar"/>
          <p:cNvSpPr>
            <a:spLocks noChangeArrowheads="1"/>
          </p:cNvSpPr>
          <p:nvPr/>
        </p:nvSpPr>
        <p:spPr bwMode="auto">
          <a:xfrm>
            <a:off x="5867400" y="3733800"/>
            <a:ext cx="2870200" cy="201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a:defRPr/>
            </a:pPr>
            <a:endParaRPr lang="el-GR" altLang="el-GR" b="1" u="sng"/>
          </a:p>
        </p:txBody>
      </p:sp>
    </p:spTree>
    <p:extLst>
      <p:ext uri="{BB962C8B-B14F-4D97-AF65-F5344CB8AC3E}">
        <p14:creationId xmlns:p14="http://schemas.microsoft.com/office/powerpoint/2010/main" val="112828686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CFF9B-8E21-4ACF-849D-7D7D3822D348}" type="slidenum">
              <a:rPr lang="en-US"/>
              <a:pPr>
                <a:defRPr/>
              </a:pPr>
              <a:t>‹#›</a:t>
            </a:fld>
            <a:endParaRPr lang="en-US"/>
          </a:p>
        </p:txBody>
      </p:sp>
    </p:spTree>
    <p:extLst>
      <p:ext uri="{BB962C8B-B14F-4D97-AF65-F5344CB8AC3E}">
        <p14:creationId xmlns:p14="http://schemas.microsoft.com/office/powerpoint/2010/main" val="358447712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10350" y="228600"/>
            <a:ext cx="2076450" cy="5902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381000" y="228600"/>
            <a:ext cx="6076950" cy="5902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F63BEA-2A36-409C-B4A2-F10185941B36}" type="slidenum">
              <a:rPr lang="en-US"/>
              <a:pPr>
                <a:defRPr/>
              </a:pPr>
              <a:t>‹#›</a:t>
            </a:fld>
            <a:endParaRPr lang="en-US"/>
          </a:p>
        </p:txBody>
      </p:sp>
    </p:spTree>
    <p:extLst>
      <p:ext uri="{BB962C8B-B14F-4D97-AF65-F5344CB8AC3E}">
        <p14:creationId xmlns:p14="http://schemas.microsoft.com/office/powerpoint/2010/main" val="258552113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228600"/>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7BC5E-F6FF-4DE4-AAC1-A285A609E79A}" type="slidenum">
              <a:rPr lang="en-US"/>
              <a:pPr>
                <a:defRPr/>
              </a:pPr>
              <a:t>‹#›</a:t>
            </a:fld>
            <a:endParaRPr lang="en-US"/>
          </a:p>
        </p:txBody>
      </p:sp>
    </p:spTree>
    <p:extLst>
      <p:ext uri="{BB962C8B-B14F-4D97-AF65-F5344CB8AC3E}">
        <p14:creationId xmlns:p14="http://schemas.microsoft.com/office/powerpoint/2010/main" val="22672404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88194D-3670-4399-B72C-7843AF3AE4D4}" type="slidenum">
              <a:rPr lang="en-US"/>
              <a:pPr>
                <a:defRPr/>
              </a:pPr>
              <a:t>‹#›</a:t>
            </a:fld>
            <a:endParaRPr lang="en-US"/>
          </a:p>
        </p:txBody>
      </p:sp>
    </p:spTree>
    <p:extLst>
      <p:ext uri="{BB962C8B-B14F-4D97-AF65-F5344CB8AC3E}">
        <p14:creationId xmlns:p14="http://schemas.microsoft.com/office/powerpoint/2010/main" val="5577475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9A7702-81D7-41D1-80E5-98FD36FB4A3B}" type="slidenum">
              <a:rPr lang="en-US"/>
              <a:pPr>
                <a:defRPr/>
              </a:pPr>
              <a:t>‹#›</a:t>
            </a:fld>
            <a:endParaRPr lang="en-US"/>
          </a:p>
        </p:txBody>
      </p:sp>
    </p:spTree>
    <p:extLst>
      <p:ext uri="{BB962C8B-B14F-4D97-AF65-F5344CB8AC3E}">
        <p14:creationId xmlns:p14="http://schemas.microsoft.com/office/powerpoint/2010/main" val="247573045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2895600"/>
            <a:ext cx="4038600" cy="3235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05CC8D-DC9D-4EB6-91EB-B041F4BAB072}" type="slidenum">
              <a:rPr lang="en-US"/>
              <a:pPr>
                <a:defRPr/>
              </a:pPr>
              <a:t>‹#›</a:t>
            </a:fld>
            <a:endParaRPr lang="en-US"/>
          </a:p>
        </p:txBody>
      </p:sp>
    </p:spTree>
    <p:extLst>
      <p:ext uri="{BB962C8B-B14F-4D97-AF65-F5344CB8AC3E}">
        <p14:creationId xmlns:p14="http://schemas.microsoft.com/office/powerpoint/2010/main" val="42256370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ED15D3-9CDC-43BB-865C-EEB909FBE81A}" type="slidenum">
              <a:rPr lang="en-US"/>
              <a:pPr>
                <a:defRPr/>
              </a:pPr>
              <a:t>‹#›</a:t>
            </a:fld>
            <a:endParaRPr lang="en-US"/>
          </a:p>
        </p:txBody>
      </p:sp>
    </p:spTree>
    <p:extLst>
      <p:ext uri="{BB962C8B-B14F-4D97-AF65-F5344CB8AC3E}">
        <p14:creationId xmlns:p14="http://schemas.microsoft.com/office/powerpoint/2010/main" val="412824868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ED3E77-2A72-4B5D-9045-9AB810F6D809}" type="slidenum">
              <a:rPr lang="en-US"/>
              <a:pPr>
                <a:defRPr/>
              </a:pPr>
              <a:t>‹#›</a:t>
            </a:fld>
            <a:endParaRPr lang="en-US"/>
          </a:p>
        </p:txBody>
      </p:sp>
    </p:spTree>
    <p:extLst>
      <p:ext uri="{BB962C8B-B14F-4D97-AF65-F5344CB8AC3E}">
        <p14:creationId xmlns:p14="http://schemas.microsoft.com/office/powerpoint/2010/main" val="268690268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1C32E1-FF9E-40AB-A747-DAAA8E2CAD06}" type="slidenum">
              <a:rPr lang="en-US"/>
              <a:pPr>
                <a:defRPr/>
              </a:pPr>
              <a:t>‹#›</a:t>
            </a:fld>
            <a:endParaRPr lang="en-US"/>
          </a:p>
        </p:txBody>
      </p:sp>
    </p:spTree>
    <p:extLst>
      <p:ext uri="{BB962C8B-B14F-4D97-AF65-F5344CB8AC3E}">
        <p14:creationId xmlns:p14="http://schemas.microsoft.com/office/powerpoint/2010/main" val="36590110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72321-6CC0-430B-AC4C-79CB710F633B}" type="slidenum">
              <a:rPr lang="en-US"/>
              <a:pPr>
                <a:defRPr/>
              </a:pPr>
              <a:t>‹#›</a:t>
            </a:fld>
            <a:endParaRPr lang="en-US"/>
          </a:p>
        </p:txBody>
      </p:sp>
    </p:spTree>
    <p:extLst>
      <p:ext uri="{BB962C8B-B14F-4D97-AF65-F5344CB8AC3E}">
        <p14:creationId xmlns:p14="http://schemas.microsoft.com/office/powerpoint/2010/main" val="27482623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5250E1-BD07-4A52-BC9E-9B5CE5F2F5D2}" type="slidenum">
              <a:rPr lang="en-US"/>
              <a:pPr>
                <a:defRPr/>
              </a:pPr>
              <a:t>‹#›</a:t>
            </a:fld>
            <a:endParaRPr lang="en-US"/>
          </a:p>
        </p:txBody>
      </p:sp>
    </p:spTree>
    <p:extLst>
      <p:ext uri="{BB962C8B-B14F-4D97-AF65-F5344CB8AC3E}">
        <p14:creationId xmlns:p14="http://schemas.microsoft.com/office/powerpoint/2010/main" val="251033709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Key Topics</a:t>
            </a:r>
          </a:p>
        </p:txBody>
      </p:sp>
      <p:sp>
        <p:nvSpPr>
          <p:cNvPr id="1027" name="Rectangle 3"/>
          <p:cNvSpPr>
            <a:spLocks noGrp="1" noChangeArrowheads="1"/>
          </p:cNvSpPr>
          <p:nvPr>
            <p:ph type="body" idx="1"/>
          </p:nvPr>
        </p:nvSpPr>
        <p:spPr bwMode="auto">
          <a:xfrm>
            <a:off x="457200" y="2895600"/>
            <a:ext cx="82296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mn-lt"/>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latin typeface="+mn-lt"/>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a:latin typeface="+mn-lt"/>
              </a:defRPr>
            </a:lvl1pPr>
          </a:lstStyle>
          <a:p>
            <a:pPr>
              <a:defRPr/>
            </a:pPr>
            <a:fld id="{8184F350-14F7-4355-8E12-BD5FD282C747}" type="slidenum">
              <a:rPr lang="en-US"/>
              <a:pPr>
                <a:defRPr/>
              </a:pPr>
              <a:t>‹#›</a:t>
            </a:fld>
            <a:endParaRPr lang="en-US"/>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eaLnBrk="1" hangingPunct="1">
              <a:spcBef>
                <a:spcPct val="0"/>
              </a:spcBef>
              <a:defRPr/>
            </a:pPr>
            <a:endParaRPr lang="el-GR" altLang="el-GR" sz="2400">
              <a:latin typeface="Times New Roman" pitchFamily="18" charset="0"/>
            </a:endParaRPr>
          </a:p>
        </p:txBody>
      </p:sp>
      <p:sp>
        <p:nvSpPr>
          <p:cNvPr id="1032" name="Rectangle 9" descr="Orange bar"/>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eaLnBrk="1" hangingPunct="1">
              <a:spcBef>
                <a:spcPct val="0"/>
              </a:spcBef>
              <a:defRPr/>
            </a:pPr>
            <a:endParaRPr lang="el-GR" altLang="el-GR" sz="2400">
              <a:latin typeface="Times New Roman" pitchFamily="18" charset="0"/>
            </a:endParaRPr>
          </a:p>
        </p:txBody>
      </p:sp>
      <p:sp>
        <p:nvSpPr>
          <p:cNvPr id="1033" name="Rectangle 10" descr="Slate bar"/>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pPr eaLnBrk="1" hangingPunct="1">
              <a:spcBef>
                <a:spcPct val="0"/>
              </a:spcBef>
              <a:defRPr/>
            </a:pPr>
            <a:endParaRPr lang="el-GR" altLang="el-GR" sz="2400">
              <a:latin typeface="Times New Roman" pitchFamily="18" charset="0"/>
            </a:endParaRPr>
          </a:p>
        </p:txBody>
      </p:sp>
      <p:sp>
        <p:nvSpPr>
          <p:cNvPr id="1034" name="Line 12"/>
          <p:cNvSpPr>
            <a:spLocks noChangeShapeType="1"/>
          </p:cNvSpPr>
          <p:nvPr userDrawn="1"/>
        </p:nvSpPr>
        <p:spPr bwMode="auto">
          <a:xfrm>
            <a:off x="381000" y="1371600"/>
            <a:ext cx="83058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el-GR"/>
          </a:p>
        </p:txBody>
      </p:sp>
    </p:spTree>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spd="med">
    <p:fade/>
  </p:transition>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cstambolis@iene.g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228600" y="3048000"/>
            <a:ext cx="8520113" cy="3476625"/>
          </a:xfrm>
          <a:solidFill>
            <a:srgbClr val="FFFFFF"/>
          </a:solidFill>
          <a:ln>
            <a:solidFill>
              <a:srgbClr val="000000"/>
            </a:solidFill>
          </a:ln>
        </p:spPr>
        <p:txBody>
          <a:bodyPr/>
          <a:lstStyle/>
          <a:p>
            <a:pPr marL="0" indent="0" algn="ctr" eaLnBrk="1" hangingPunct="1">
              <a:lnSpc>
                <a:spcPct val="80000"/>
              </a:lnSpc>
              <a:buFont typeface="Wingdings" pitchFamily="2" charset="2"/>
              <a:buNone/>
              <a:defRPr/>
            </a:pPr>
            <a:endParaRPr lang="en-US" sz="2000" i="1" dirty="0">
              <a:effectLst>
                <a:outerShdw blurRad="38100" dist="38100" dir="2700000" algn="tl">
                  <a:srgbClr val="C0C0C0"/>
                </a:outerShdw>
              </a:effectLst>
            </a:endParaRPr>
          </a:p>
          <a:p>
            <a:pPr marL="0" indent="0" algn="ctr">
              <a:spcBef>
                <a:spcPct val="0"/>
              </a:spcBef>
              <a:buClrTx/>
              <a:buSzTx/>
              <a:buFontTx/>
              <a:buNone/>
              <a:defRPr/>
            </a:pPr>
            <a:endParaRPr lang="en-US" sz="1800" dirty="0"/>
          </a:p>
          <a:p>
            <a:pPr marL="0" indent="0" algn="ctr">
              <a:spcBef>
                <a:spcPct val="0"/>
              </a:spcBef>
              <a:buClrTx/>
              <a:buSzTx/>
              <a:buFontTx/>
              <a:buNone/>
              <a:defRPr/>
            </a:pPr>
            <a:r>
              <a:rPr lang="en-US" sz="1600" dirty="0"/>
              <a:t>A Presentation by </a:t>
            </a:r>
            <a:r>
              <a:rPr lang="en-US" sz="1600" b="1" dirty="0"/>
              <a:t>Costis </a:t>
            </a:r>
            <a:r>
              <a:rPr lang="en-US" sz="1600" b="1" dirty="0" err="1"/>
              <a:t>Stambolis</a:t>
            </a:r>
            <a:r>
              <a:rPr lang="en-US" sz="1600" dirty="0"/>
              <a:t>, </a:t>
            </a:r>
          </a:p>
          <a:p>
            <a:pPr marL="0" indent="0" algn="ctr">
              <a:spcBef>
                <a:spcPct val="0"/>
              </a:spcBef>
              <a:buClrTx/>
              <a:buSzTx/>
              <a:buFontTx/>
              <a:buNone/>
              <a:defRPr/>
            </a:pPr>
            <a:r>
              <a:rPr lang="en-US" sz="1600" dirty="0"/>
              <a:t>BSc, A.A. Dip. Grad., Dip. SI (Oxford), MIE, </a:t>
            </a:r>
          </a:p>
          <a:p>
            <a:pPr marL="0" indent="0" algn="ctr">
              <a:spcBef>
                <a:spcPct val="0"/>
              </a:spcBef>
              <a:buClrTx/>
              <a:buSzTx/>
              <a:buFontTx/>
              <a:buNone/>
              <a:defRPr/>
            </a:pPr>
            <a:r>
              <a:rPr lang="en-US" sz="1600" dirty="0"/>
              <a:t>Executive Director</a:t>
            </a:r>
          </a:p>
          <a:p>
            <a:pPr marL="0" indent="0" algn="ctr">
              <a:spcBef>
                <a:spcPct val="0"/>
              </a:spcBef>
              <a:buClrTx/>
              <a:buSzTx/>
              <a:buFontTx/>
              <a:buNone/>
              <a:defRPr/>
            </a:pPr>
            <a:r>
              <a:rPr lang="en-US" sz="1600" dirty="0"/>
              <a:t>Institute of Energy for S.E. Europe (IENE), Athens</a:t>
            </a:r>
            <a:endParaRPr lang="en-US" sz="1400" i="1" dirty="0">
              <a:effectLst>
                <a:outerShdw blurRad="38100" dist="38100" dir="2700000" algn="tl">
                  <a:srgbClr val="C0C0C0"/>
                </a:outerShdw>
              </a:effectLst>
            </a:endParaRPr>
          </a:p>
          <a:p>
            <a:pPr marL="0" indent="0" algn="ctr">
              <a:spcBef>
                <a:spcPct val="0"/>
              </a:spcBef>
              <a:buClrTx/>
              <a:buSzTx/>
              <a:buFontTx/>
              <a:buNone/>
              <a:defRPr/>
            </a:pPr>
            <a:endParaRPr lang="en-US" sz="2000" b="1" dirty="0"/>
          </a:p>
          <a:p>
            <a:pPr marL="0" indent="0" eaLnBrk="1" hangingPunct="1">
              <a:lnSpc>
                <a:spcPct val="80000"/>
              </a:lnSpc>
              <a:buFont typeface="Wingdings" pitchFamily="2" charset="2"/>
              <a:buNone/>
              <a:defRPr/>
            </a:pPr>
            <a:r>
              <a:rPr lang="en-US" sz="2000" dirty="0">
                <a:solidFill>
                  <a:schemeClr val="tx2"/>
                </a:solidFill>
              </a:rPr>
              <a:t> </a:t>
            </a:r>
            <a:endParaRPr lang="el-GR" sz="2000" dirty="0">
              <a:solidFill>
                <a:schemeClr val="accent2"/>
              </a:solidFill>
            </a:endParaRPr>
          </a:p>
          <a:p>
            <a:pPr marL="0" indent="0" algn="ctr" eaLnBrk="1" hangingPunct="1">
              <a:lnSpc>
                <a:spcPct val="80000"/>
              </a:lnSpc>
              <a:buFont typeface="Wingdings" pitchFamily="2" charset="2"/>
              <a:buNone/>
              <a:defRPr/>
            </a:pPr>
            <a:endParaRPr lang="en-US" sz="2000" dirty="0">
              <a:solidFill>
                <a:schemeClr val="tx2"/>
              </a:solidFill>
            </a:endParaRPr>
          </a:p>
          <a:p>
            <a:pPr marL="0" indent="0" eaLnBrk="1" hangingPunct="1">
              <a:lnSpc>
                <a:spcPct val="80000"/>
              </a:lnSpc>
              <a:buFont typeface="Wingdings" pitchFamily="2" charset="2"/>
              <a:buNone/>
              <a:defRPr/>
            </a:pPr>
            <a:endParaRPr lang="en-US" sz="1800" dirty="0">
              <a:solidFill>
                <a:schemeClr val="tx2"/>
              </a:solidFill>
            </a:endParaRPr>
          </a:p>
          <a:p>
            <a:pPr marL="0" indent="0" eaLnBrk="1" hangingPunct="1">
              <a:lnSpc>
                <a:spcPct val="80000"/>
              </a:lnSpc>
              <a:buFont typeface="Wingdings" pitchFamily="2" charset="2"/>
              <a:buNone/>
              <a:defRPr/>
            </a:pPr>
            <a:r>
              <a:rPr lang="en-US" sz="1800" dirty="0">
                <a:solidFill>
                  <a:schemeClr val="tx2"/>
                </a:solidFill>
              </a:rPr>
              <a:t>INSTITUTE OF ENERGY</a:t>
            </a:r>
          </a:p>
          <a:p>
            <a:pPr marL="0" indent="0" eaLnBrk="1" hangingPunct="1">
              <a:lnSpc>
                <a:spcPct val="80000"/>
              </a:lnSpc>
              <a:buFont typeface="Wingdings" pitchFamily="2" charset="2"/>
              <a:buNone/>
              <a:defRPr/>
            </a:pPr>
            <a:r>
              <a:rPr lang="en-US" sz="1800" dirty="0">
                <a:solidFill>
                  <a:schemeClr val="accent2"/>
                </a:solidFill>
              </a:rPr>
              <a:t>FOR SOUTH EAST EUROPE</a:t>
            </a:r>
            <a:endParaRPr lang="en-US" sz="1800" dirty="0">
              <a:solidFill>
                <a:schemeClr val="tx2"/>
              </a:solidFill>
            </a:endParaRPr>
          </a:p>
          <a:p>
            <a:pPr marL="0" indent="0" eaLnBrk="1" hangingPunct="1">
              <a:lnSpc>
                <a:spcPct val="80000"/>
              </a:lnSpc>
              <a:buFont typeface="Wingdings" pitchFamily="2" charset="2"/>
              <a:buNone/>
              <a:defRPr/>
            </a:pPr>
            <a:endParaRPr lang="en-US" sz="2000" dirty="0">
              <a:solidFill>
                <a:schemeClr val="tx2"/>
              </a:solidFill>
            </a:endParaRPr>
          </a:p>
          <a:p>
            <a:pPr marL="0" indent="0" eaLnBrk="1" hangingPunct="1">
              <a:lnSpc>
                <a:spcPct val="80000"/>
              </a:lnSpc>
              <a:buFont typeface="Wingdings" pitchFamily="2" charset="2"/>
              <a:buNone/>
              <a:defRPr/>
            </a:pPr>
            <a:endParaRPr lang="el-GR" sz="2000" dirty="0">
              <a:solidFill>
                <a:schemeClr val="accent2"/>
              </a:solidFill>
            </a:endParaRPr>
          </a:p>
        </p:txBody>
      </p:sp>
      <p:sp>
        <p:nvSpPr>
          <p:cNvPr id="3075" name="Rectangle 5"/>
          <p:cNvSpPr>
            <a:spLocks noChangeArrowheads="1"/>
          </p:cNvSpPr>
          <p:nvPr/>
        </p:nvSpPr>
        <p:spPr bwMode="auto">
          <a:xfrm>
            <a:off x="1763713" y="620713"/>
            <a:ext cx="5256212" cy="576262"/>
          </a:xfrm>
          <a:prstGeom prst="rect">
            <a:avLst/>
          </a:prstGeom>
          <a:solidFill>
            <a:schemeClr val="bg1"/>
          </a:solidFill>
          <a:ln w="9525">
            <a:solidFill>
              <a:schemeClr val="bg1"/>
            </a:solidFill>
            <a:miter lim="800000"/>
            <a:headEnd/>
            <a:tailEnd/>
          </a:ln>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pPr>
            <a:endParaRPr lang="el-GR" altLang="el-GR" sz="1800">
              <a:solidFill>
                <a:schemeClr val="accent2"/>
              </a:solidFill>
            </a:endParaRPr>
          </a:p>
        </p:txBody>
      </p:sp>
      <p:sp>
        <p:nvSpPr>
          <p:cNvPr id="3076" name="Text Box 9"/>
          <p:cNvSpPr txBox="1">
            <a:spLocks noChangeArrowheads="1"/>
          </p:cNvSpPr>
          <p:nvPr/>
        </p:nvSpPr>
        <p:spPr bwMode="auto">
          <a:xfrm>
            <a:off x="228600" y="476250"/>
            <a:ext cx="8520113" cy="2477601"/>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0"/>
              </a:spcBef>
              <a:buClrTx/>
              <a:buSzTx/>
              <a:buFontTx/>
              <a:buNone/>
            </a:pPr>
            <a:endParaRPr lang="en-US" altLang="el-GR" b="1" dirty="0">
              <a:solidFill>
                <a:schemeClr val="accent6">
                  <a:lumMod val="75000"/>
                </a:schemeClr>
              </a:solidFill>
              <a:effectLst>
                <a:outerShdw blurRad="38100" dist="38100" dir="2700000" algn="tl">
                  <a:srgbClr val="C0C0C0"/>
                </a:outerShdw>
              </a:effectLst>
              <a:latin typeface="Calibri" pitchFamily="34" charset="0"/>
            </a:endParaRPr>
          </a:p>
          <a:p>
            <a:pPr algn="ctr">
              <a:spcBef>
                <a:spcPct val="0"/>
              </a:spcBef>
              <a:buClrTx/>
              <a:buSzTx/>
              <a:buFontTx/>
              <a:buNone/>
            </a:pPr>
            <a:r>
              <a:rPr lang="en-US" altLang="el-GR" sz="2300" b="1" dirty="0">
                <a:solidFill>
                  <a:schemeClr val="accent6">
                    <a:lumMod val="75000"/>
                  </a:schemeClr>
                </a:solidFill>
                <a:effectLst>
                  <a:outerShdw blurRad="38100" dist="38100" dir="2700000" algn="tl">
                    <a:srgbClr val="C0C0C0"/>
                  </a:outerShdw>
                </a:effectLst>
                <a:latin typeface="Calibri" pitchFamily="34" charset="0"/>
              </a:rPr>
              <a:t>“New Opportunities for Greece’s Energy Trade with the Arab World”</a:t>
            </a:r>
          </a:p>
          <a:p>
            <a:pPr algn="ctr">
              <a:spcBef>
                <a:spcPct val="0"/>
              </a:spcBef>
              <a:buClrTx/>
              <a:buSzTx/>
              <a:buFontTx/>
              <a:buNone/>
            </a:pPr>
            <a:endParaRPr lang="en-US" altLang="el-GR" sz="2000" dirty="0"/>
          </a:p>
          <a:p>
            <a:pPr algn="ctr">
              <a:spcBef>
                <a:spcPct val="0"/>
              </a:spcBef>
              <a:buClrTx/>
              <a:buSzTx/>
              <a:buFontTx/>
              <a:buNone/>
            </a:pPr>
            <a:r>
              <a:rPr lang="en-US" altLang="el-GR" sz="1800" b="1" dirty="0">
                <a:solidFill>
                  <a:schemeClr val="tx2"/>
                </a:solidFill>
              </a:rPr>
              <a:t>6</a:t>
            </a:r>
            <a:r>
              <a:rPr lang="en-US" altLang="el-GR" sz="1800" b="1" baseline="30000" dirty="0">
                <a:solidFill>
                  <a:schemeClr val="tx2"/>
                </a:solidFill>
              </a:rPr>
              <a:t>th</a:t>
            </a:r>
            <a:r>
              <a:rPr lang="en-US" altLang="el-GR" sz="1800" b="1" dirty="0">
                <a:solidFill>
                  <a:schemeClr val="tx2"/>
                </a:solidFill>
              </a:rPr>
              <a:t> Arab-Hellenic Economic Forum 2017</a:t>
            </a:r>
          </a:p>
          <a:p>
            <a:pPr algn="ctr">
              <a:spcBef>
                <a:spcPct val="0"/>
              </a:spcBef>
              <a:buClrTx/>
              <a:buSzTx/>
              <a:buFontTx/>
              <a:buNone/>
            </a:pPr>
            <a:endParaRPr lang="en-US" altLang="el-GR" sz="1800" b="1" dirty="0"/>
          </a:p>
          <a:p>
            <a:pPr algn="ctr">
              <a:spcBef>
                <a:spcPct val="0"/>
              </a:spcBef>
              <a:buClrTx/>
              <a:buSzTx/>
              <a:buFontTx/>
              <a:buNone/>
            </a:pPr>
            <a:r>
              <a:rPr lang="en-US" altLang="el-GR" sz="1600" b="1" dirty="0"/>
              <a:t>Athens, November 29-30, 2017</a:t>
            </a:r>
            <a:r>
              <a:rPr lang="en-US" altLang="el-GR" sz="1600" b="1" i="1" dirty="0">
                <a:solidFill>
                  <a:schemeClr val="tx2"/>
                </a:solidFill>
              </a:rPr>
              <a:t> </a:t>
            </a:r>
          </a:p>
          <a:p>
            <a:pPr algn="ctr">
              <a:spcBef>
                <a:spcPct val="0"/>
              </a:spcBef>
              <a:buClrTx/>
              <a:buSzTx/>
              <a:buFontTx/>
              <a:buNone/>
            </a:pPr>
            <a:endParaRPr lang="en-US" altLang="el-GR" sz="1600" b="1" i="1" dirty="0">
              <a:solidFill>
                <a:schemeClr val="tx2"/>
              </a:solidFill>
            </a:endParaRPr>
          </a:p>
          <a:p>
            <a:pPr algn="ctr">
              <a:spcBef>
                <a:spcPct val="0"/>
              </a:spcBef>
              <a:buClrTx/>
              <a:buSzTx/>
              <a:buFontTx/>
              <a:buNone/>
            </a:pPr>
            <a:endParaRPr lang="el-GR" altLang="el-GR" sz="1600" b="1" dirty="0">
              <a:solidFill>
                <a:schemeClr val="accent2"/>
              </a:solidFill>
            </a:endParaRPr>
          </a:p>
        </p:txBody>
      </p:sp>
      <p:sp>
        <p:nvSpPr>
          <p:cNvPr id="3077" name="Rectangle 13"/>
          <p:cNvSpPr>
            <a:spLocks noChangeArrowheads="1"/>
          </p:cNvSpPr>
          <p:nvPr/>
        </p:nvSpPr>
        <p:spPr bwMode="auto">
          <a:xfrm>
            <a:off x="228600" y="5333999"/>
            <a:ext cx="8534400" cy="84137"/>
          </a:xfrm>
          <a:prstGeom prst="rect">
            <a:avLst/>
          </a:prstGeom>
          <a:solidFill>
            <a:schemeClr val="accent1"/>
          </a:solidFill>
          <a:ln w="9525">
            <a:solidFill>
              <a:schemeClr val="tx1"/>
            </a:solidFill>
            <a:miter lim="800000"/>
            <a:headEnd/>
            <a:tailEnd/>
          </a:ln>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pic>
        <p:nvPicPr>
          <p:cNvPr id="307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589588"/>
            <a:ext cx="1482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20" descr="Gold bar"/>
          <p:cNvSpPr>
            <a:spLocks noChangeArrowheads="1"/>
          </p:cNvSpPr>
          <p:nvPr/>
        </p:nvSpPr>
        <p:spPr bwMode="auto">
          <a:xfrm>
            <a:off x="228600" y="2836863"/>
            <a:ext cx="2870200" cy="2016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1" name="Rectangle 21" descr="Orange bar"/>
          <p:cNvSpPr>
            <a:spLocks noChangeArrowheads="1"/>
          </p:cNvSpPr>
          <p:nvPr/>
        </p:nvSpPr>
        <p:spPr bwMode="auto">
          <a:xfrm>
            <a:off x="3098800" y="2846387"/>
            <a:ext cx="2870200" cy="201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
        <p:nvSpPr>
          <p:cNvPr id="3082" name="Rectangle 22" descr="Slate bar"/>
          <p:cNvSpPr>
            <a:spLocks noChangeArrowheads="1"/>
          </p:cNvSpPr>
          <p:nvPr/>
        </p:nvSpPr>
        <p:spPr bwMode="auto">
          <a:xfrm>
            <a:off x="5970116" y="2846387"/>
            <a:ext cx="2792884" cy="201613"/>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ctr">
              <a:spcBef>
                <a:spcPct val="50000"/>
              </a:spcBef>
              <a:buClrTx/>
              <a:buSzTx/>
              <a:buFontTx/>
              <a:buNone/>
            </a:pPr>
            <a:endParaRPr lang="el-GR" altLang="el-GR" sz="1200">
              <a:latin typeface="Palatino Linotype"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n-US" kern="1200" dirty="0" err="1">
                <a:latin typeface="Calibri" pitchFamily="34" charset="0"/>
              </a:rPr>
              <a:t>Alexandroupolis</a:t>
            </a:r>
            <a:r>
              <a:rPr lang="en-US" kern="1200" dirty="0">
                <a:latin typeface="Calibri" pitchFamily="34" charset="0"/>
              </a:rPr>
              <a:t> FSRU (I)</a:t>
            </a:r>
            <a:endParaRPr lang="el-GR" kern="12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FE3AA51B-2BA5-4B56-8486-775114AABA0F}" type="slidenum">
              <a:rPr lang="en-US" smtClean="0"/>
              <a:pPr>
                <a:defRPr/>
              </a:pPr>
              <a:t>10</a:t>
            </a:fld>
            <a:endParaRPr lang="en-US"/>
          </a:p>
        </p:txBody>
      </p:sp>
      <p:pic>
        <p:nvPicPr>
          <p:cNvPr id="184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8272463"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n-US" kern="1200" dirty="0" err="1">
                <a:latin typeface="Calibri" pitchFamily="34" charset="0"/>
              </a:rPr>
              <a:t>Alexandroupolis</a:t>
            </a:r>
            <a:r>
              <a:rPr lang="en-US" kern="1200" dirty="0">
                <a:latin typeface="Calibri" pitchFamily="34" charset="0"/>
              </a:rPr>
              <a:t> FSRU (II)</a:t>
            </a:r>
            <a:endParaRPr lang="el-GR" kern="12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FE3AA51B-2BA5-4B56-8486-775114AABA0F}" type="slidenum">
              <a:rPr lang="en-US" smtClean="0"/>
              <a:pPr>
                <a:defRPr/>
              </a:pPr>
              <a:t>11</a:t>
            </a:fld>
            <a:endParaRPr lang="en-US"/>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Image result for fsru alexandroupol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3"/>
            <a:ext cx="8045408" cy="510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7172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lstStyle/>
          <a:p>
            <a:pPr eaLnBrk="1" hangingPunct="1">
              <a:defRPr/>
            </a:pPr>
            <a:r>
              <a:rPr lang="en-US" altLang="el-GR" kern="1200" dirty="0">
                <a:latin typeface="Calibri" pitchFamily="34" charset="0"/>
              </a:rPr>
              <a:t>TAP and TANAP system</a:t>
            </a:r>
            <a:endParaRPr lang="el-GR" altLang="el-GR" kern="12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123E1E6D-C027-4436-9C96-43FBBCC2D109}" type="slidenum">
              <a:rPr lang="en-US" smtClean="0"/>
              <a:pPr>
                <a:defRPr/>
              </a:pPr>
              <a:t>12</a:t>
            </a:fld>
            <a:endParaRPr lang="en-US"/>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12875"/>
            <a:ext cx="889158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0716" y="6443662"/>
            <a:ext cx="8785225" cy="414338"/>
          </a:xfrm>
          <a:prstGeom prst="rect">
            <a:avLst/>
          </a:prstGeom>
        </p:spPr>
        <p:txBody>
          <a:bodyPr>
            <a:spAutoFit/>
          </a:bodyPr>
          <a:lstStyle/>
          <a:p>
            <a:pPr algn="just">
              <a:spcBef>
                <a:spcPct val="50000"/>
              </a:spcBef>
              <a:defRPr/>
            </a:pPr>
            <a:r>
              <a:rPr lang="en-US" sz="1050" dirty="0">
                <a:solidFill>
                  <a:srgbClr val="262626"/>
                </a:solidFill>
                <a:latin typeface="Calibri" panose="020F0502020204030204" pitchFamily="34" charset="0"/>
                <a:cs typeface="Calibri" panose="020F0502020204030204" pitchFamily="34" charset="0"/>
              </a:rPr>
              <a:t>NB.: The TANAP and TAP gas pipelines as well as Turkish Stream are under construction, with IGB at an advanced planning stage with FID already taken. The IAP, the IGI Poseidon in connection with East Med pipeline and the Vertical Corridor are still in the study phase.</a:t>
            </a:r>
            <a:endParaRPr lang="el-GR" sz="2800" dirty="0">
              <a:latin typeface="Calibri" panose="020F0502020204030204" pitchFamily="34" charset="0"/>
              <a:cs typeface="Calibri" panose="020F0502020204030204" pitchFamily="34" charset="0"/>
            </a:endParaRPr>
          </a:p>
        </p:txBody>
      </p:sp>
      <p:sp>
        <p:nvSpPr>
          <p:cNvPr id="6" name="Ορθογώνιο 3"/>
          <p:cNvSpPr>
            <a:spLocks noChangeArrowheads="1"/>
          </p:cNvSpPr>
          <p:nvPr/>
        </p:nvSpPr>
        <p:spPr bwMode="auto">
          <a:xfrm>
            <a:off x="468315" y="712791"/>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Palatino Linotype" pitchFamily="18" charset="0"/>
              </a:defRPr>
            </a:lvl1pPr>
            <a:lvl2pPr marL="742950" indent="-285750" eaLnBrk="0" hangingPunct="0">
              <a:defRPr sz="1200">
                <a:solidFill>
                  <a:schemeClr val="tx1"/>
                </a:solidFill>
                <a:latin typeface="Palatino Linotype" pitchFamily="18" charset="0"/>
              </a:defRPr>
            </a:lvl2pPr>
            <a:lvl3pPr marL="1143000" indent="-228600" eaLnBrk="0" hangingPunct="0">
              <a:defRPr sz="1200">
                <a:solidFill>
                  <a:schemeClr val="tx1"/>
                </a:solidFill>
                <a:latin typeface="Palatino Linotype" pitchFamily="18" charset="0"/>
              </a:defRPr>
            </a:lvl3pPr>
            <a:lvl4pPr marL="1600200" indent="-228600" eaLnBrk="0" hangingPunct="0">
              <a:defRPr sz="1200">
                <a:solidFill>
                  <a:schemeClr val="tx1"/>
                </a:solidFill>
                <a:latin typeface="Palatino Linotype" pitchFamily="18" charset="0"/>
              </a:defRPr>
            </a:lvl4pPr>
            <a:lvl5pPr marL="2057400" indent="-228600" eaLnBrk="0" hangingPunct="0">
              <a:defRPr sz="1200">
                <a:solidFill>
                  <a:schemeClr val="tx1"/>
                </a:solidFill>
                <a:latin typeface="Palatino Linotype" pitchFamily="18" charset="0"/>
              </a:defRPr>
            </a:lvl5pPr>
            <a:lvl6pPr marL="2514600" indent="-228600" eaLnBrk="0" fontAlgn="base" hangingPunct="0">
              <a:spcBef>
                <a:spcPct val="0"/>
              </a:spcBef>
              <a:spcAft>
                <a:spcPct val="0"/>
              </a:spcAft>
              <a:defRPr sz="1200">
                <a:solidFill>
                  <a:schemeClr val="tx1"/>
                </a:solidFill>
                <a:latin typeface="Palatino Linotype" pitchFamily="18" charset="0"/>
              </a:defRPr>
            </a:lvl6pPr>
            <a:lvl7pPr marL="2971800" indent="-228600" eaLnBrk="0" fontAlgn="base" hangingPunct="0">
              <a:spcBef>
                <a:spcPct val="0"/>
              </a:spcBef>
              <a:spcAft>
                <a:spcPct val="0"/>
              </a:spcAft>
              <a:defRPr sz="1200">
                <a:solidFill>
                  <a:schemeClr val="tx1"/>
                </a:solidFill>
                <a:latin typeface="Palatino Linotype" pitchFamily="18" charset="0"/>
              </a:defRPr>
            </a:lvl7pPr>
            <a:lvl8pPr marL="3429000" indent="-228600" eaLnBrk="0" fontAlgn="base" hangingPunct="0">
              <a:spcBef>
                <a:spcPct val="0"/>
              </a:spcBef>
              <a:spcAft>
                <a:spcPct val="0"/>
              </a:spcAft>
              <a:defRPr sz="1200">
                <a:solidFill>
                  <a:schemeClr val="tx1"/>
                </a:solidFill>
                <a:latin typeface="Palatino Linotype" pitchFamily="18" charset="0"/>
              </a:defRPr>
            </a:lvl8pPr>
            <a:lvl9pPr marL="3886200" indent="-228600" eaLnBrk="0" fontAlgn="base" hangingPunct="0">
              <a:spcBef>
                <a:spcPct val="0"/>
              </a:spcBef>
              <a:spcAft>
                <a:spcPct val="0"/>
              </a:spcAft>
              <a:defRPr sz="1200">
                <a:solidFill>
                  <a:schemeClr val="tx1"/>
                </a:solidFill>
                <a:latin typeface="Palatino Linotype" pitchFamily="18" charset="0"/>
              </a:defRPr>
            </a:lvl9pPr>
          </a:lstStyle>
          <a:p>
            <a:pPr algn="l">
              <a:spcBef>
                <a:spcPct val="50000"/>
              </a:spcBef>
              <a:defRPr/>
            </a:pPr>
            <a:r>
              <a:rPr lang="en-US" sz="2800" dirty="0">
                <a:solidFill>
                  <a:schemeClr val="tx2"/>
                </a:solidFill>
                <a:latin typeface="Calibri" pitchFamily="34" charset="0"/>
                <a:ea typeface="+mj-ea"/>
                <a:cs typeface="+mj-cs"/>
              </a:rPr>
              <a:t>An Expanded Southern Gas Corridor</a:t>
            </a:r>
          </a:p>
        </p:txBody>
      </p:sp>
      <p:pic>
        <p:nvPicPr>
          <p:cNvPr id="2355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73" t="22396" r="18302" b="12499"/>
          <a:stretch/>
        </p:blipFill>
        <p:spPr bwMode="auto">
          <a:xfrm>
            <a:off x="317224" y="1310108"/>
            <a:ext cx="8727044" cy="5133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827864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74B7581-FCBD-4264-AB94-373BD446FD86}" type="slidenum">
              <a:rPr lang="en-US" smtClean="0"/>
              <a:pPr>
                <a:defRPr/>
              </a:pPr>
              <a:t>14</a:t>
            </a:fld>
            <a:endParaRPr lang="en-US" dirty="0"/>
          </a:p>
        </p:txBody>
      </p:sp>
      <p:sp>
        <p:nvSpPr>
          <p:cNvPr id="7171" name="Τίτλος 1"/>
          <p:cNvSpPr>
            <a:spLocks noGrp="1"/>
          </p:cNvSpPr>
          <p:nvPr>
            <p:ph type="title"/>
          </p:nvPr>
        </p:nvSpPr>
        <p:spPr/>
        <p:txBody>
          <a:bodyPr/>
          <a:lstStyle/>
          <a:p>
            <a:r>
              <a:rPr lang="en-US" altLang="el-GR" dirty="0">
                <a:latin typeface="Calibri" pitchFamily="34" charset="0"/>
                <a:cs typeface="Times New Roman" pitchFamily="18" charset="0"/>
              </a:rPr>
              <a:t>Greek Export Activities </a:t>
            </a:r>
            <a:endParaRPr lang="el-GR" altLang="el-GR" dirty="0">
              <a:latin typeface="Calibri" pitchFamily="34" charset="0"/>
              <a:cs typeface="Times New Roman" pitchFamily="18"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περιεχομένου 2">
            <a:extLst>
              <a:ext uri="{FF2B5EF4-FFF2-40B4-BE49-F238E27FC236}">
                <a16:creationId xmlns:a16="http://schemas.microsoft.com/office/drawing/2014/main" id="{94F1D87D-BBCE-4CA3-9ACA-D02DA767B6D7}"/>
              </a:ext>
            </a:extLst>
          </p:cNvPr>
          <p:cNvSpPr>
            <a:spLocks noGrp="1"/>
          </p:cNvSpPr>
          <p:nvPr>
            <p:ph idx="1"/>
          </p:nvPr>
        </p:nvSpPr>
        <p:spPr>
          <a:xfrm>
            <a:off x="467544" y="1628800"/>
            <a:ext cx="8229600" cy="5229200"/>
          </a:xfrm>
        </p:spPr>
        <p:txBody>
          <a:bodyPr/>
          <a:lstStyle/>
          <a:p>
            <a:pPr algn="just"/>
            <a:r>
              <a:rPr lang="en-US" sz="2000" dirty="0">
                <a:latin typeface="Calibri" panose="020F0502020204030204" pitchFamily="34" charset="0"/>
              </a:rPr>
              <a:t>On the export side, Greek companies are becoming increasingly active in the export of oil products to a </a:t>
            </a:r>
            <a:r>
              <a:rPr lang="en-US" sz="2000" b="1" dirty="0">
                <a:latin typeface="Calibri" panose="020F0502020204030204" pitchFamily="34" charset="0"/>
              </a:rPr>
              <a:t>small group of countries in the region (i.e. Lebanon, Egypt, Libya) </a:t>
            </a:r>
            <a:r>
              <a:rPr lang="en-US" sz="2000" dirty="0">
                <a:latin typeface="Calibri" panose="020F0502020204030204" pitchFamily="34" charset="0"/>
              </a:rPr>
              <a:t>and the </a:t>
            </a:r>
            <a:r>
              <a:rPr lang="en-US" sz="2000" b="1" dirty="0">
                <a:latin typeface="Calibri" panose="020F0502020204030204" pitchFamily="34" charset="0"/>
              </a:rPr>
              <a:t>provision of integrated engineering services</a:t>
            </a:r>
            <a:r>
              <a:rPr lang="en-US" sz="2000" dirty="0">
                <a:latin typeface="Calibri" panose="020F0502020204030204" pitchFamily="34" charset="0"/>
              </a:rPr>
              <a:t>, as EPC contractors, </a:t>
            </a:r>
            <a:r>
              <a:rPr lang="en-US" sz="2000" b="1" dirty="0">
                <a:latin typeface="Calibri" panose="020F0502020204030204" pitchFamily="34" charset="0"/>
              </a:rPr>
              <a:t>for the construction of major power generation plants with latest projects in Iraq, Syria and Libya. </a:t>
            </a:r>
          </a:p>
          <a:p>
            <a:pPr lvl="1" algn="just"/>
            <a:r>
              <a:rPr lang="en-US" sz="2000" dirty="0">
                <a:latin typeface="Calibri" panose="020F0502020204030204" pitchFamily="34" charset="0"/>
              </a:rPr>
              <a:t>These are natural gas fired combined cycle plants in the range of 300-500MW of installed capacity each but lately also involve photovoltaic parks, stand alone or grid connected. </a:t>
            </a:r>
          </a:p>
          <a:p>
            <a:pPr lvl="1" algn="just"/>
            <a:endParaRPr lang="en-US" sz="2000" dirty="0">
              <a:latin typeface="Calibri" panose="020F0502020204030204" pitchFamily="34" charset="0"/>
            </a:endParaRPr>
          </a:p>
          <a:p>
            <a:pPr algn="just"/>
            <a:r>
              <a:rPr lang="en-US" sz="2000" dirty="0">
                <a:latin typeface="Calibri" panose="020F0502020204030204" pitchFamily="34" charset="0"/>
              </a:rPr>
              <a:t>The development of main electricity interconnection projects between North Africa and Europe, via Greece, is also under consideration.</a:t>
            </a:r>
            <a:endParaRPr lang="el-GR" sz="2000" dirty="0">
              <a:latin typeface="Calibri" panose="020F0502020204030204" pitchFamily="34" charset="0"/>
            </a:endParaRPr>
          </a:p>
        </p:txBody>
      </p:sp>
    </p:spTree>
    <p:extLst>
      <p:ext uri="{BB962C8B-B14F-4D97-AF65-F5344CB8AC3E}">
        <p14:creationId xmlns:p14="http://schemas.microsoft.com/office/powerpoint/2010/main" val="152422447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defRPr/>
            </a:pPr>
            <a:r>
              <a:rPr lang="en-US" dirty="0">
                <a:solidFill>
                  <a:srgbClr val="666699"/>
                </a:solidFill>
                <a:latin typeface="Calibri" panose="020F0502020204030204" pitchFamily="34" charset="0"/>
              </a:rPr>
              <a:t>EuroAsia Electricity Interconnector</a:t>
            </a:r>
            <a:endParaRPr lang="el-GR" dirty="0">
              <a:solidFill>
                <a:srgbClr val="666699"/>
              </a:solidFill>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2C88194D-3670-4399-B72C-7843AF3AE4D4}" type="slidenum">
              <a:rPr lang="en-US" smtClean="0"/>
              <a:pPr>
                <a:defRPr/>
              </a:pPr>
              <a:t>15</a:t>
            </a:fld>
            <a:endParaRPr 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871296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8362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80EF336-1B1C-46D8-9B12-1B7BF89F4C60}" type="slidenum">
              <a:rPr lang="en-US" smtClean="0">
                <a:solidFill>
                  <a:srgbClr val="000000"/>
                </a:solidFill>
              </a:rPr>
              <a:pPr>
                <a:defRPr/>
              </a:pPr>
              <a:t>16</a:t>
            </a:fld>
            <a:endParaRPr lang="en-US" dirty="0">
              <a:solidFill>
                <a:srgbClr val="000000"/>
              </a:solidFill>
            </a:endParaRP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94"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244" t="10829" r="34162" b="6250"/>
          <a:stretch/>
        </p:blipFill>
        <p:spPr bwMode="auto">
          <a:xfrm>
            <a:off x="2512977" y="69559"/>
            <a:ext cx="4392488" cy="669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35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l-GR" dirty="0">
                <a:solidFill>
                  <a:srgbClr val="666699"/>
                </a:solidFill>
                <a:latin typeface="Calibri" panose="020F0502020204030204" pitchFamily="34" charset="0"/>
              </a:rPr>
              <a:t>Summary of Anticipated Energy Sector </a:t>
            </a:r>
            <a:br>
              <a:rPr lang="en-US" altLang="el-GR" dirty="0">
                <a:solidFill>
                  <a:srgbClr val="666699"/>
                </a:solidFill>
                <a:latin typeface="Calibri" panose="020F0502020204030204" pitchFamily="34" charset="0"/>
              </a:rPr>
            </a:br>
            <a:r>
              <a:rPr lang="en-US" altLang="el-GR" dirty="0">
                <a:solidFill>
                  <a:srgbClr val="666699"/>
                </a:solidFill>
                <a:latin typeface="Calibri" panose="020F0502020204030204" pitchFamily="34" charset="0"/>
              </a:rPr>
              <a:t>Investment in Greece (2016-2025) (Base Scenario)</a:t>
            </a:r>
            <a:endParaRPr lang="el-GR" altLang="el-GR" dirty="0">
              <a:solidFill>
                <a:srgbClr val="666699"/>
              </a:solidFill>
              <a:latin typeface="Calibri" panose="020F0502020204030204" pitchFamily="34" charset="0"/>
            </a:endParaRPr>
          </a:p>
        </p:txBody>
      </p:sp>
      <p:sp>
        <p:nvSpPr>
          <p:cNvPr id="5123" name="Rectangle 3"/>
          <p:cNvSpPr>
            <a:spLocks noGrp="1" noChangeArrowheads="1"/>
          </p:cNvSpPr>
          <p:nvPr>
            <p:ph type="body" sz="half" idx="1"/>
          </p:nvPr>
        </p:nvSpPr>
        <p:spPr>
          <a:xfrm>
            <a:off x="468313" y="1628775"/>
            <a:ext cx="8435975" cy="4751388"/>
          </a:xfrm>
        </p:spPr>
        <p:txBody>
          <a:bodyPr/>
          <a:lstStyle/>
          <a:p>
            <a:pPr marL="577850" indent="-577850" eaLnBrk="1" hangingPunct="1">
              <a:buFont typeface="Wingdings" pitchFamily="2" charset="2"/>
              <a:buNone/>
            </a:pPr>
            <a:endParaRPr lang="en-US" altLang="el-GR" sz="2200">
              <a:latin typeface="Calibri" pitchFamily="34" charset="0"/>
            </a:endParaRPr>
          </a:p>
          <a:p>
            <a:pPr marL="577850" indent="-577850" eaLnBrk="1" hangingPunct="1">
              <a:buFont typeface="Wingdings" pitchFamily="2" charset="2"/>
              <a:buNone/>
            </a:pPr>
            <a:endParaRPr lang="en-US" altLang="el-GR" sz="2200">
              <a:latin typeface="Calibri" pitchFamily="34"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5 - Πίνακας">
            <a:extLst>
              <a:ext uri="{FF2B5EF4-FFF2-40B4-BE49-F238E27FC236}">
                <a16:creationId xmlns:a16="http://schemas.microsoft.com/office/drawing/2014/main" id="{47348F64-CFE4-498E-B640-7035D7F5045D}"/>
              </a:ext>
            </a:extLst>
          </p:cNvPr>
          <p:cNvGraphicFramePr>
            <a:graphicFrameLocks noGrp="1"/>
          </p:cNvGraphicFramePr>
          <p:nvPr>
            <p:extLst>
              <p:ext uri="{D42A27DB-BD31-4B8C-83A1-F6EECF244321}">
                <p14:modId xmlns:p14="http://schemas.microsoft.com/office/powerpoint/2010/main" val="1238793147"/>
              </p:ext>
            </p:extLst>
          </p:nvPr>
        </p:nvGraphicFramePr>
        <p:xfrm>
          <a:off x="617181" y="1520457"/>
          <a:ext cx="8138238" cy="4968024"/>
        </p:xfrm>
        <a:graphic>
          <a:graphicData uri="http://schemas.openxmlformats.org/drawingml/2006/table">
            <a:tbl>
              <a:tblPr firstRow="1" bandRow="1">
                <a:tableStyleId>{5C22544A-7EE6-4342-B048-85BDC9FD1C3A}</a:tableStyleId>
              </a:tblPr>
              <a:tblGrid>
                <a:gridCol w="5044543">
                  <a:extLst>
                    <a:ext uri="{9D8B030D-6E8A-4147-A177-3AD203B41FA5}">
                      <a16:colId xmlns:a16="http://schemas.microsoft.com/office/drawing/2014/main" val="20000"/>
                    </a:ext>
                  </a:extLst>
                </a:gridCol>
                <a:gridCol w="3093695">
                  <a:extLst>
                    <a:ext uri="{9D8B030D-6E8A-4147-A177-3AD203B41FA5}">
                      <a16:colId xmlns:a16="http://schemas.microsoft.com/office/drawing/2014/main" val="20001"/>
                    </a:ext>
                  </a:extLst>
                </a:gridCol>
              </a:tblGrid>
              <a:tr h="267257">
                <a:tc>
                  <a:txBody>
                    <a:bodyPr/>
                    <a:lstStyle/>
                    <a:p>
                      <a:endParaRPr lang="el-GR" sz="1200" dirty="0">
                        <a:latin typeface="Calibri" pitchFamily="34" charset="0"/>
                      </a:endParaRPr>
                    </a:p>
                  </a:txBody>
                  <a:tcPr marL="91439" marR="91439" marT="45714" marB="45714">
                    <a:solidFill>
                      <a:schemeClr val="bg1"/>
                    </a:solidFill>
                  </a:tcPr>
                </a:tc>
                <a:tc>
                  <a:txBody>
                    <a:bodyPr/>
                    <a:lstStyle/>
                    <a:p>
                      <a:pPr algn="r"/>
                      <a:r>
                        <a:rPr lang="en-US" sz="1200" dirty="0">
                          <a:solidFill>
                            <a:schemeClr val="bg1"/>
                          </a:solidFill>
                          <a:latin typeface="Calibri" pitchFamily="34" charset="0"/>
                        </a:rPr>
                        <a:t>Million Euros</a:t>
                      </a:r>
                      <a:endParaRPr lang="el-GR" sz="1200" dirty="0">
                        <a:solidFill>
                          <a:schemeClr val="bg1"/>
                        </a:solidFill>
                        <a:latin typeface="Calibri" pitchFamily="34" charset="0"/>
                      </a:endParaRPr>
                    </a:p>
                  </a:txBody>
                  <a:tcPr marL="91439" marR="91439" marT="45714" marB="45714">
                    <a:solidFill>
                      <a:schemeClr val="accent6"/>
                    </a:solidFill>
                  </a:tcPr>
                </a:tc>
                <a:extLst>
                  <a:ext uri="{0D108BD9-81ED-4DB2-BD59-A6C34878D82A}">
                    <a16:rowId xmlns:a16="http://schemas.microsoft.com/office/drawing/2014/main" val="10000"/>
                  </a:ext>
                </a:extLst>
              </a:tr>
              <a:tr h="267257">
                <a:tc gridSpan="2">
                  <a:txBody>
                    <a:bodyPr/>
                    <a:lstStyle/>
                    <a:p>
                      <a:r>
                        <a:rPr lang="en-US" sz="1200" b="1" dirty="0">
                          <a:latin typeface="Calibri" pitchFamily="34" charset="0"/>
                        </a:rPr>
                        <a:t>Hydrocarbons</a:t>
                      </a:r>
                      <a:endParaRPr lang="el-GR" sz="1200" b="1" dirty="0">
                        <a:latin typeface="Calibri" pitchFamily="34" charset="0"/>
                      </a:endParaRPr>
                    </a:p>
                  </a:txBody>
                  <a:tcPr marL="91439" marR="91439" marT="45714" marB="45714">
                    <a:solidFill>
                      <a:schemeClr val="accent5">
                        <a:lumMod val="90000"/>
                      </a:schemeClr>
                    </a:solidFill>
                  </a:tcPr>
                </a:tc>
                <a:tc hMerge="1">
                  <a:txBody>
                    <a:bodyPr/>
                    <a:lstStyle/>
                    <a:p>
                      <a:endParaRPr lang="el-GR" dirty="0"/>
                    </a:p>
                  </a:txBody>
                  <a:tcPr>
                    <a:solidFill>
                      <a:schemeClr val="accent5">
                        <a:lumMod val="90000"/>
                      </a:schemeClr>
                    </a:solidFill>
                  </a:tcPr>
                </a:tc>
                <a:extLst>
                  <a:ext uri="{0D108BD9-81ED-4DB2-BD59-A6C34878D82A}">
                    <a16:rowId xmlns:a16="http://schemas.microsoft.com/office/drawing/2014/main" val="10001"/>
                  </a:ext>
                </a:extLst>
              </a:tr>
              <a:tr h="267257">
                <a:tc>
                  <a:txBody>
                    <a:bodyPr/>
                    <a:lstStyle/>
                    <a:p>
                      <a:r>
                        <a:rPr lang="en-US" sz="1200" dirty="0">
                          <a:latin typeface="Calibri" pitchFamily="34" charset="0"/>
                        </a:rPr>
                        <a:t>Upstream</a:t>
                      </a:r>
                      <a:endParaRPr lang="el-GR" sz="1200" dirty="0">
                        <a:latin typeface="Calibri" pitchFamily="34" charset="0"/>
                      </a:endParaRPr>
                    </a:p>
                  </a:txBody>
                  <a:tcPr marL="91439" marR="91439" marT="45714" marB="45714">
                    <a:solidFill>
                      <a:schemeClr val="accent2">
                        <a:lumMod val="20000"/>
                        <a:lumOff val="80000"/>
                      </a:schemeClr>
                    </a:solidFill>
                  </a:tcPr>
                </a:tc>
                <a:tc>
                  <a:txBody>
                    <a:bodyPr/>
                    <a:lstStyle/>
                    <a:p>
                      <a:pPr algn="ctr"/>
                      <a:r>
                        <a:rPr lang="en-US" sz="1200" dirty="0">
                          <a:latin typeface="Calibri" pitchFamily="34" charset="0"/>
                        </a:rPr>
                        <a:t>3,000</a:t>
                      </a:r>
                      <a:endParaRPr lang="el-GR" sz="1200" dirty="0">
                        <a:latin typeface="Calibri" pitchFamily="34" charset="0"/>
                      </a:endParaRPr>
                    </a:p>
                  </a:txBody>
                  <a:tcPr marL="91439" marR="91439" marT="45714" marB="45714" anchor="ctr">
                    <a:solidFill>
                      <a:schemeClr val="accent2">
                        <a:lumMod val="20000"/>
                        <a:lumOff val="80000"/>
                      </a:schemeClr>
                    </a:solidFill>
                  </a:tcPr>
                </a:tc>
                <a:extLst>
                  <a:ext uri="{0D108BD9-81ED-4DB2-BD59-A6C34878D82A}">
                    <a16:rowId xmlns:a16="http://schemas.microsoft.com/office/drawing/2014/main" val="10002"/>
                  </a:ext>
                </a:extLst>
              </a:tr>
              <a:tr h="267257">
                <a:tc>
                  <a:txBody>
                    <a:bodyPr/>
                    <a:lstStyle/>
                    <a:p>
                      <a:r>
                        <a:rPr lang="en-US" sz="1200" dirty="0">
                          <a:latin typeface="Calibri" pitchFamily="34" charset="0"/>
                        </a:rPr>
                        <a:t>Downstream</a:t>
                      </a:r>
                      <a:endParaRPr lang="el-GR" sz="1200" dirty="0">
                        <a:latin typeface="Calibri" pitchFamily="34" charset="0"/>
                      </a:endParaRPr>
                    </a:p>
                  </a:txBody>
                  <a:tcPr marL="91439" marR="91439" marT="45714" marB="45714">
                    <a:solidFill>
                      <a:schemeClr val="accent2">
                        <a:lumMod val="20000"/>
                        <a:lumOff val="80000"/>
                      </a:schemeClr>
                    </a:solidFill>
                  </a:tcPr>
                </a:tc>
                <a:tc>
                  <a:txBody>
                    <a:bodyPr/>
                    <a:lstStyle/>
                    <a:p>
                      <a:pPr algn="ctr"/>
                      <a:r>
                        <a:rPr lang="en-US" sz="1200" dirty="0">
                          <a:latin typeface="Calibri" pitchFamily="34" charset="0"/>
                        </a:rPr>
                        <a:t>1,400</a:t>
                      </a:r>
                      <a:endParaRPr lang="el-GR" sz="1200" dirty="0">
                        <a:latin typeface="Calibri" pitchFamily="34" charset="0"/>
                      </a:endParaRPr>
                    </a:p>
                  </a:txBody>
                  <a:tcPr marL="91439" marR="91439" marT="45714" marB="45714" anchor="ctr">
                    <a:solidFill>
                      <a:schemeClr val="accent2">
                        <a:lumMod val="20000"/>
                        <a:lumOff val="80000"/>
                      </a:schemeClr>
                    </a:solidFill>
                  </a:tcPr>
                </a:tc>
                <a:extLst>
                  <a:ext uri="{0D108BD9-81ED-4DB2-BD59-A6C34878D82A}">
                    <a16:rowId xmlns:a16="http://schemas.microsoft.com/office/drawing/2014/main" val="10003"/>
                  </a:ext>
                </a:extLst>
              </a:tr>
              <a:tr h="267257">
                <a:tc>
                  <a:txBody>
                    <a:bodyPr/>
                    <a:lstStyle/>
                    <a:p>
                      <a:r>
                        <a:rPr lang="en-US" sz="1200" b="1" dirty="0">
                          <a:latin typeface="Calibri" pitchFamily="34" charset="0"/>
                        </a:rPr>
                        <a:t>Natural</a:t>
                      </a:r>
                      <a:r>
                        <a:rPr lang="en-US" sz="1200" b="1" baseline="0" dirty="0">
                          <a:latin typeface="Calibri" pitchFamily="34" charset="0"/>
                        </a:rPr>
                        <a:t> Gas</a:t>
                      </a:r>
                      <a:endParaRPr lang="el-GR" sz="1200" b="1" dirty="0">
                        <a:latin typeface="Calibri" pitchFamily="34" charset="0"/>
                      </a:endParaRPr>
                    </a:p>
                  </a:txBody>
                  <a:tcPr marL="91439" marR="91439" marT="45714" marB="45714">
                    <a:solidFill>
                      <a:schemeClr val="accent5">
                        <a:lumMod val="90000"/>
                      </a:schemeClr>
                    </a:solidFill>
                  </a:tcPr>
                </a:tc>
                <a:tc>
                  <a:txBody>
                    <a:bodyPr/>
                    <a:lstStyle/>
                    <a:p>
                      <a:pPr algn="ctr"/>
                      <a:endParaRPr lang="el-GR" sz="1200" dirty="0">
                        <a:latin typeface="Calibri" pitchFamily="34" charset="0"/>
                      </a:endParaRPr>
                    </a:p>
                  </a:txBody>
                  <a:tcPr marL="91439" marR="91439" marT="45714" marB="45714" anchor="ctr">
                    <a:solidFill>
                      <a:schemeClr val="accent5">
                        <a:lumMod val="90000"/>
                      </a:schemeClr>
                    </a:solidFill>
                  </a:tcPr>
                </a:tc>
                <a:extLst>
                  <a:ext uri="{0D108BD9-81ED-4DB2-BD59-A6C34878D82A}">
                    <a16:rowId xmlns:a16="http://schemas.microsoft.com/office/drawing/2014/main" val="10004"/>
                  </a:ext>
                </a:extLst>
              </a:tr>
              <a:tr h="267257">
                <a:tc>
                  <a:txBody>
                    <a:bodyPr/>
                    <a:lstStyle/>
                    <a:p>
                      <a:r>
                        <a:rPr lang="en-US" sz="1200" dirty="0">
                          <a:latin typeface="Calibri" pitchFamily="34" charset="0"/>
                        </a:rPr>
                        <a:t>Trunk</a:t>
                      </a:r>
                      <a:r>
                        <a:rPr lang="en-US" sz="1200" baseline="0" dirty="0">
                          <a:latin typeface="Calibri" pitchFamily="34" charset="0"/>
                        </a:rPr>
                        <a:t> Pipeline and Grid Expansion</a:t>
                      </a:r>
                      <a:endParaRPr lang="el-GR" sz="120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1,900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05"/>
                  </a:ext>
                </a:extLst>
              </a:tr>
              <a:tr h="267257">
                <a:tc>
                  <a:txBody>
                    <a:bodyPr/>
                    <a:lstStyle/>
                    <a:p>
                      <a:r>
                        <a:rPr lang="en-US" sz="1200" dirty="0">
                          <a:latin typeface="Calibri" pitchFamily="34" charset="0"/>
                        </a:rPr>
                        <a:t>LNG</a:t>
                      </a:r>
                      <a:r>
                        <a:rPr lang="el-GR" sz="1200" dirty="0">
                          <a:latin typeface="Calibri" pitchFamily="34" charset="0"/>
                        </a:rPr>
                        <a:t> </a:t>
                      </a:r>
                      <a:r>
                        <a:rPr lang="en-US" sz="1200" dirty="0">
                          <a:latin typeface="Calibri" pitchFamily="34" charset="0"/>
                        </a:rPr>
                        <a:t>(including Alexandroupolis FSRU and Revithoussa expansion) </a:t>
                      </a:r>
                      <a:r>
                        <a:rPr lang="en-US" sz="1200" baseline="0" dirty="0">
                          <a:latin typeface="Calibri" pitchFamily="34" charset="0"/>
                        </a:rPr>
                        <a:t>and UGS</a:t>
                      </a:r>
                      <a:endParaRPr lang="el-GR" sz="120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1,100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06"/>
                  </a:ext>
                </a:extLst>
              </a:tr>
              <a:tr h="267257">
                <a:tc>
                  <a:txBody>
                    <a:bodyPr/>
                    <a:lstStyle/>
                    <a:p>
                      <a:r>
                        <a:rPr lang="en-US" sz="1200" b="1" dirty="0">
                          <a:latin typeface="Calibri" pitchFamily="34" charset="0"/>
                        </a:rPr>
                        <a:t>Electricity</a:t>
                      </a:r>
                      <a:endParaRPr lang="el-GR" sz="1200" b="1" dirty="0">
                        <a:latin typeface="Calibri" pitchFamily="34" charset="0"/>
                      </a:endParaRPr>
                    </a:p>
                  </a:txBody>
                  <a:tcPr marL="91439" marR="91439" marT="45714" marB="45714">
                    <a:solidFill>
                      <a:schemeClr val="accent5">
                        <a:lumMod val="90000"/>
                      </a:schemeClr>
                    </a:solidFill>
                  </a:tcPr>
                </a:tc>
                <a:tc>
                  <a:txBody>
                    <a:bodyPr/>
                    <a:lstStyle/>
                    <a:p>
                      <a:pPr algn="ctr"/>
                      <a:endParaRPr lang="el-GR" sz="1200" dirty="0">
                        <a:latin typeface="Calibri" pitchFamily="34" charset="0"/>
                      </a:endParaRPr>
                    </a:p>
                  </a:txBody>
                  <a:tcPr marL="91439" marR="91439" marT="45714" marB="45714" anchor="ctr">
                    <a:solidFill>
                      <a:schemeClr val="accent5">
                        <a:lumMod val="90000"/>
                      </a:schemeClr>
                    </a:solidFill>
                  </a:tcPr>
                </a:tc>
                <a:extLst>
                  <a:ext uri="{0D108BD9-81ED-4DB2-BD59-A6C34878D82A}">
                    <a16:rowId xmlns:a16="http://schemas.microsoft.com/office/drawing/2014/main" val="10007"/>
                  </a:ext>
                </a:extLst>
              </a:tr>
              <a:tr h="267257">
                <a:tc>
                  <a:txBody>
                    <a:bodyPr/>
                    <a:lstStyle/>
                    <a:p>
                      <a:r>
                        <a:rPr lang="en-US" sz="1200" dirty="0">
                          <a:latin typeface="Calibri" pitchFamily="34" charset="0"/>
                        </a:rPr>
                        <a:t>Power generation (thermal</a:t>
                      </a:r>
                      <a:r>
                        <a:rPr lang="en-US" sz="1200" baseline="0" dirty="0">
                          <a:latin typeface="Calibri" pitchFamily="34" charset="0"/>
                        </a:rPr>
                        <a:t> plants and large hydro)</a:t>
                      </a:r>
                      <a:endParaRPr lang="el-GR" sz="120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3,700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08"/>
                  </a:ext>
                </a:extLst>
              </a:tr>
              <a:tr h="267257">
                <a:tc>
                  <a:txBody>
                    <a:bodyPr/>
                    <a:lstStyle/>
                    <a:p>
                      <a:r>
                        <a:rPr lang="en-US" sz="1200" dirty="0">
                          <a:latin typeface="Calibri" pitchFamily="34" charset="0"/>
                        </a:rPr>
                        <a:t>Electricity Grid</a:t>
                      </a:r>
                      <a:r>
                        <a:rPr lang="en-US" sz="1200" baseline="0" dirty="0">
                          <a:latin typeface="Calibri" pitchFamily="34" charset="0"/>
                        </a:rPr>
                        <a:t> and island interconnections</a:t>
                      </a:r>
                      <a:endParaRPr lang="el-GR" sz="120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3,400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09"/>
                  </a:ext>
                </a:extLst>
              </a:tr>
              <a:tr h="267257">
                <a:tc>
                  <a:txBody>
                    <a:bodyPr/>
                    <a:lstStyle/>
                    <a:p>
                      <a:r>
                        <a:rPr lang="en-US" sz="1200" b="1" dirty="0">
                          <a:latin typeface="Calibri" pitchFamily="34" charset="0"/>
                        </a:rPr>
                        <a:t>Renewable</a:t>
                      </a:r>
                      <a:r>
                        <a:rPr lang="en-US" sz="1200" b="1" baseline="0" dirty="0">
                          <a:latin typeface="Calibri" pitchFamily="34" charset="0"/>
                        </a:rPr>
                        <a:t> Energy Sources</a:t>
                      </a:r>
                      <a:endParaRPr lang="el-GR" sz="1200" b="1" dirty="0">
                        <a:latin typeface="Calibri" pitchFamily="34" charset="0"/>
                      </a:endParaRPr>
                    </a:p>
                  </a:txBody>
                  <a:tcPr marL="91439" marR="91439" marT="45714" marB="45714">
                    <a:solidFill>
                      <a:schemeClr val="accent5">
                        <a:lumMod val="90000"/>
                      </a:schemeClr>
                    </a:solidFill>
                  </a:tcPr>
                </a:tc>
                <a:tc>
                  <a:txBody>
                    <a:bodyPr/>
                    <a:lstStyle/>
                    <a:p>
                      <a:pPr algn="ctr"/>
                      <a:endParaRPr lang="el-GR" sz="1200" dirty="0">
                        <a:latin typeface="Calibri" pitchFamily="34" charset="0"/>
                      </a:endParaRPr>
                    </a:p>
                  </a:txBody>
                  <a:tcPr marL="91439" marR="91439" marT="45714" marB="45714" anchor="ctr">
                    <a:solidFill>
                      <a:schemeClr val="accent5">
                        <a:lumMod val="90000"/>
                      </a:schemeClr>
                    </a:solidFill>
                  </a:tcPr>
                </a:tc>
                <a:extLst>
                  <a:ext uri="{0D108BD9-81ED-4DB2-BD59-A6C34878D82A}">
                    <a16:rowId xmlns:a16="http://schemas.microsoft.com/office/drawing/2014/main" val="10010"/>
                  </a:ext>
                </a:extLst>
              </a:tr>
              <a:tr h="267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rPr>
                        <a:t>PV (including electricity storage system)</a:t>
                      </a:r>
                      <a:endParaRPr kumimoji="0" lang="el-GR" sz="1200" b="0" i="0" u="none" strike="noStrike" kern="1200" cap="none" spc="0" normalizeH="0" baseline="0" noProof="0" dirty="0">
                        <a:ln>
                          <a:noFill/>
                        </a:ln>
                        <a:solidFill>
                          <a:srgbClr val="000000"/>
                        </a:solidFill>
                        <a:effectLst/>
                        <a:uLnTx/>
                        <a:uFillTx/>
                        <a:latin typeface="Calibri" pitchFamily="34" charset="0"/>
                        <a:ea typeface="+mn-ea"/>
                        <a:cs typeface="+mn-cs"/>
                      </a:endParaRPr>
                    </a:p>
                  </a:txBody>
                  <a:tcPr marL="91439" marR="91439" marT="45714" marB="45714">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Calibri" pitchFamily="34" charset="0"/>
                          <a:ea typeface="+mn-ea"/>
                          <a:cs typeface="+mn-cs"/>
                        </a:rPr>
                        <a:t>2,000</a:t>
                      </a:r>
                      <a:endParaRPr lang="el-GR" sz="1200" b="0" kern="1200" dirty="0">
                        <a:solidFill>
                          <a:schemeClr val="dk1"/>
                        </a:solidFill>
                        <a:latin typeface="Calibri" pitchFamily="34" charset="0"/>
                        <a:ea typeface="+mn-ea"/>
                        <a:cs typeface="+mn-cs"/>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1"/>
                  </a:ext>
                </a:extLst>
              </a:tr>
              <a:tr h="26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rPr>
                        <a:t>Concentrating Solar Power (CSP)</a:t>
                      </a:r>
                      <a:endParaRPr lang="el-GR" sz="1200" b="0" dirty="0">
                        <a:latin typeface="Calibri" pitchFamily="34" charset="0"/>
                      </a:endParaRPr>
                    </a:p>
                  </a:txBody>
                  <a:tcPr marL="91439" marR="91439" marT="45714" marB="45714">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200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2"/>
                  </a:ext>
                </a:extLst>
              </a:tr>
              <a:tr h="26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itchFamily="34" charset="0"/>
                        </a:rPr>
                        <a:t>Wind</a:t>
                      </a:r>
                      <a:endParaRPr lang="el-GR" sz="1200" b="0" dirty="0">
                        <a:latin typeface="Calibri" pitchFamily="34" charset="0"/>
                      </a:endParaRPr>
                    </a:p>
                  </a:txBody>
                  <a:tcPr marL="91439" marR="91439" marT="45714" marB="45714">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5,500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3"/>
                  </a:ext>
                </a:extLst>
              </a:tr>
              <a:tr h="267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itchFamily="34" charset="0"/>
                        </a:rPr>
                        <a:t>Small hydro</a:t>
                      </a:r>
                      <a:endParaRPr lang="el-GR" sz="1200" b="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100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4"/>
                  </a:ext>
                </a:extLst>
              </a:tr>
              <a:tr h="267257">
                <a:tc>
                  <a:txBody>
                    <a:bodyPr/>
                    <a:lstStyle/>
                    <a:p>
                      <a:r>
                        <a:rPr lang="en-US" sz="1200" b="0" dirty="0">
                          <a:latin typeface="Calibri" pitchFamily="34" charset="0"/>
                        </a:rPr>
                        <a:t>Biomass (including liquid biofuels)</a:t>
                      </a:r>
                      <a:endParaRPr lang="el-GR" sz="1200" b="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700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5"/>
                  </a:ext>
                </a:extLst>
              </a:tr>
              <a:tr h="267257">
                <a:tc>
                  <a:txBody>
                    <a:bodyPr/>
                    <a:lstStyle/>
                    <a:p>
                      <a:r>
                        <a:rPr lang="en-US" sz="1200" b="0" dirty="0">
                          <a:latin typeface="Calibri" pitchFamily="34" charset="0"/>
                        </a:rPr>
                        <a:t>Geothermal</a:t>
                      </a:r>
                      <a:endParaRPr lang="el-GR" sz="1200" b="0" dirty="0">
                        <a:latin typeface="Calibri" pitchFamily="34" charset="0"/>
                      </a:endParaRPr>
                    </a:p>
                  </a:txBody>
                  <a:tcPr marL="91439" marR="91439" marT="45714" marB="45714">
                    <a:solidFill>
                      <a:schemeClr val="accent6">
                        <a:lumMod val="20000"/>
                        <a:lumOff val="80000"/>
                      </a:schemeClr>
                    </a:solidFill>
                  </a:tcPr>
                </a:tc>
                <a:tc>
                  <a:txBody>
                    <a:bodyPr/>
                    <a:lstStyle/>
                    <a:p>
                      <a:pPr algn="ctr"/>
                      <a:r>
                        <a:rPr lang="en-US" sz="1200" dirty="0">
                          <a:latin typeface="Calibri" pitchFamily="34" charset="0"/>
                        </a:rPr>
                        <a:t>300</a:t>
                      </a:r>
                      <a:endParaRPr lang="el-GR" sz="1200" dirty="0">
                        <a:latin typeface="Calibri" pitchFamily="34" charset="0"/>
                      </a:endParaRPr>
                    </a:p>
                  </a:txBody>
                  <a:tcPr marL="91439" marR="91439" marT="45714" marB="45714" anchor="ctr">
                    <a:solidFill>
                      <a:schemeClr val="accent6">
                        <a:lumMod val="20000"/>
                        <a:lumOff val="80000"/>
                      </a:schemeClr>
                    </a:solidFill>
                  </a:tcPr>
                </a:tc>
                <a:extLst>
                  <a:ext uri="{0D108BD9-81ED-4DB2-BD59-A6C34878D82A}">
                    <a16:rowId xmlns:a16="http://schemas.microsoft.com/office/drawing/2014/main" val="10016"/>
                  </a:ext>
                </a:extLst>
              </a:tr>
              <a:tr h="300144">
                <a:tc>
                  <a:txBody>
                    <a:bodyPr/>
                    <a:lstStyle/>
                    <a:p>
                      <a:pPr algn="l"/>
                      <a:r>
                        <a:rPr lang="en-US" sz="1400" b="1" dirty="0">
                          <a:latin typeface="Calibri" pitchFamily="34" charset="0"/>
                        </a:rPr>
                        <a:t>Total</a:t>
                      </a:r>
                      <a:endParaRPr lang="el-GR" sz="1400" b="1" dirty="0">
                        <a:latin typeface="Calibri" pitchFamily="34" charset="0"/>
                      </a:endParaRPr>
                    </a:p>
                  </a:txBody>
                  <a:tcPr marL="91439" marR="91439" marT="45714" marB="45714">
                    <a:solidFill>
                      <a:schemeClr val="accent5"/>
                    </a:solidFill>
                  </a:tcPr>
                </a:tc>
                <a:tc>
                  <a:txBody>
                    <a:bodyPr/>
                    <a:lstStyle/>
                    <a:p>
                      <a:pPr algn="ctr"/>
                      <a:r>
                        <a:rPr lang="en-US" sz="1400" b="1" dirty="0">
                          <a:latin typeface="Calibri" pitchFamily="34" charset="0"/>
                        </a:rPr>
                        <a:t>23,300</a:t>
                      </a:r>
                      <a:endParaRPr lang="el-GR" sz="1400" b="1" dirty="0">
                        <a:latin typeface="Calibri" pitchFamily="34" charset="0"/>
                      </a:endParaRPr>
                    </a:p>
                  </a:txBody>
                  <a:tcPr marL="91439" marR="91439" marT="45714" marB="45714" anchor="ctr">
                    <a:solidFill>
                      <a:schemeClr val="accent5"/>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96657086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r>
              <a:rPr lang="en-US" dirty="0">
                <a:solidFill>
                  <a:srgbClr val="666699"/>
                </a:solidFill>
                <a:latin typeface="Calibri" panose="020F0502020204030204" pitchFamily="34" charset="0"/>
              </a:rPr>
              <a:t>Investment Opportunities in Greece’s Energy Sector</a:t>
            </a:r>
            <a:endParaRPr lang="el-GR" dirty="0">
              <a:solidFill>
                <a:srgbClr val="666699"/>
              </a:solidFill>
              <a:latin typeface="Calibri" panose="020F0502020204030204" pitchFamily="34" charset="0"/>
            </a:endParaRPr>
          </a:p>
        </p:txBody>
      </p:sp>
      <p:sp>
        <p:nvSpPr>
          <p:cNvPr id="3" name="Θέση περιεχομένου 2"/>
          <p:cNvSpPr>
            <a:spLocks noGrp="1"/>
          </p:cNvSpPr>
          <p:nvPr>
            <p:ph idx="1"/>
          </p:nvPr>
        </p:nvSpPr>
        <p:spPr>
          <a:xfrm>
            <a:off x="467544" y="1484784"/>
            <a:ext cx="8229600" cy="5256584"/>
          </a:xfrm>
        </p:spPr>
        <p:txBody>
          <a:bodyPr/>
          <a:lstStyle/>
          <a:p>
            <a:pPr algn="just"/>
            <a:r>
              <a:rPr lang="en-US" sz="1800" dirty="0">
                <a:latin typeface="Calibri" panose="020F0502020204030204" pitchFamily="34" charset="0"/>
              </a:rPr>
              <a:t>According to recently published IENE’s “SEEEO 2016/2017”, a total of more than </a:t>
            </a:r>
            <a:r>
              <a:rPr lang="en-US" sz="1800" b="1" dirty="0">
                <a:latin typeface="Calibri" panose="020F0502020204030204" pitchFamily="34" charset="0"/>
              </a:rPr>
              <a:t>€23 billion of energy infrastructure projects</a:t>
            </a:r>
            <a:r>
              <a:rPr lang="en-US" sz="1800" dirty="0">
                <a:latin typeface="Calibri" panose="020F0502020204030204" pitchFamily="34" charset="0"/>
              </a:rPr>
              <a:t> are to be implemented in Greece </a:t>
            </a:r>
            <a:r>
              <a:rPr lang="en-US" sz="1800" b="1" dirty="0">
                <a:latin typeface="Calibri" panose="020F0502020204030204" pitchFamily="34" charset="0"/>
              </a:rPr>
              <a:t>over 2016-2025</a:t>
            </a:r>
            <a:r>
              <a:rPr lang="en-US" sz="1800" dirty="0">
                <a:latin typeface="Calibri" panose="020F0502020204030204" pitchFamily="34" charset="0"/>
              </a:rPr>
              <a:t>. These projects will cover:</a:t>
            </a:r>
          </a:p>
          <a:p>
            <a:pPr lvl="1" algn="just"/>
            <a:r>
              <a:rPr lang="en-US" sz="1800" dirty="0">
                <a:latin typeface="Calibri" panose="020F0502020204030204" pitchFamily="34" charset="0"/>
              </a:rPr>
              <a:t>the expansion and upgrading of the country’s electricity grid focusing on much needed island-mainland interconnections, </a:t>
            </a:r>
          </a:p>
          <a:p>
            <a:pPr lvl="1" algn="just"/>
            <a:r>
              <a:rPr lang="en-US" sz="1800" dirty="0">
                <a:latin typeface="Calibri" panose="020F0502020204030204" pitchFamily="34" charset="0"/>
              </a:rPr>
              <a:t>the expansion of the gas transmission and distribution grid, </a:t>
            </a:r>
          </a:p>
          <a:p>
            <a:pPr lvl="1" algn="just"/>
            <a:r>
              <a:rPr lang="en-US" sz="1800" dirty="0">
                <a:latin typeface="Calibri" panose="020F0502020204030204" pitchFamily="34" charset="0"/>
              </a:rPr>
              <a:t>the construction of crucial gas interconnectors for electricity and LNG facilities, </a:t>
            </a:r>
          </a:p>
          <a:p>
            <a:pPr lvl="1" algn="just"/>
            <a:r>
              <a:rPr lang="en-US" sz="1800" dirty="0">
                <a:latin typeface="Calibri" panose="020F0502020204030204" pitchFamily="34" charset="0"/>
              </a:rPr>
              <a:t>the addition of new thermal power generation units and several renewable energy installations for electricity and heat generation (i.e. solar PV and solar thermal, wind farms, biomass, small hydro and geothermal).</a:t>
            </a:r>
          </a:p>
          <a:p>
            <a:pPr algn="just">
              <a:spcAft>
                <a:spcPts val="1000"/>
              </a:spcAft>
              <a:tabLst>
                <a:tab pos="866775" algn="l"/>
              </a:tabLst>
            </a:pPr>
            <a:r>
              <a:rPr lang="en-US" sz="1800" dirty="0">
                <a:latin typeface="Calibri"/>
                <a:ea typeface="Calibri"/>
                <a:cs typeface="Times New Roman"/>
              </a:rPr>
              <a:t>Further to the above energy related infrastructure business and investment opportunities are to be found in </a:t>
            </a:r>
            <a:r>
              <a:rPr lang="en-US" sz="1800" b="1" dirty="0">
                <a:latin typeface="Calibri"/>
                <a:ea typeface="Calibri"/>
                <a:cs typeface="Times New Roman"/>
              </a:rPr>
              <a:t>Greece’s fast changing electricity sector</a:t>
            </a:r>
            <a:r>
              <a:rPr lang="en-US" sz="1800" dirty="0">
                <a:latin typeface="Calibri"/>
                <a:ea typeface="Calibri"/>
                <a:cs typeface="Times New Roman"/>
              </a:rPr>
              <a:t>. Thanks to EU’s unbundling and liberalization policies this sector it now becoming more competitive with opportunities for </a:t>
            </a:r>
            <a:r>
              <a:rPr lang="en-US" sz="1800" b="1" dirty="0">
                <a:latin typeface="Calibri"/>
                <a:ea typeface="Calibri"/>
                <a:cs typeface="Times New Roman"/>
              </a:rPr>
              <a:t>new entrants</a:t>
            </a:r>
            <a:r>
              <a:rPr lang="en-US" sz="1800" dirty="0">
                <a:latin typeface="Calibri"/>
                <a:ea typeface="Calibri"/>
                <a:cs typeface="Times New Roman"/>
              </a:rPr>
              <a:t>.</a:t>
            </a:r>
          </a:p>
          <a:p>
            <a:pPr algn="just">
              <a:spcAft>
                <a:spcPts val="1000"/>
              </a:spcAft>
              <a:tabLst>
                <a:tab pos="866775" algn="l"/>
              </a:tabLst>
            </a:pPr>
            <a:r>
              <a:rPr lang="en-US" sz="1800" dirty="0">
                <a:latin typeface="Calibri"/>
                <a:ea typeface="Calibri"/>
                <a:cs typeface="Times New Roman"/>
              </a:rPr>
              <a:t>There are also considerable opportunities in the fast growing energy efficiency business area.</a:t>
            </a:r>
          </a:p>
          <a:p>
            <a:pPr algn="just">
              <a:spcAft>
                <a:spcPts val="1000"/>
              </a:spcAft>
              <a:tabLst>
                <a:tab pos="866775" algn="l"/>
              </a:tabLst>
            </a:pPr>
            <a:endParaRPr lang="el-GR" sz="1800" dirty="0">
              <a:latin typeface="Calibri"/>
              <a:ea typeface="Calibri"/>
              <a:cs typeface="Times New Roman"/>
            </a:endParaRPr>
          </a:p>
          <a:p>
            <a:pPr algn="just"/>
            <a:endParaRPr lang="en-US" sz="2000" dirty="0">
              <a:latin typeface="Calibri" panose="020F0502020204030204" pitchFamily="34" charset="0"/>
            </a:endParaRPr>
          </a:p>
          <a:p>
            <a:pPr algn="just"/>
            <a:endParaRPr lang="el-GR" sz="20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2C88194D-3670-4399-B72C-7843AF3AE4D4}" type="slidenum">
              <a:rPr lang="en-US" smtClean="0"/>
              <a:pPr>
                <a:defRPr/>
              </a:pPr>
              <a:t>18</a:t>
            </a:fld>
            <a:endParaRPr 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9608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eaLnBrk="1" hangingPunct="1"/>
            <a:r>
              <a:rPr lang="en-US" dirty="0">
                <a:solidFill>
                  <a:srgbClr val="666699"/>
                </a:solidFill>
                <a:latin typeface="Calibri" panose="020F0502020204030204" pitchFamily="34" charset="0"/>
              </a:rPr>
              <a:t>Investment Opportunities in Greece’s Energy Sector</a:t>
            </a:r>
            <a:endParaRPr lang="el-GR" dirty="0">
              <a:solidFill>
                <a:srgbClr val="666699"/>
              </a:solidFill>
              <a:latin typeface="Calibri" panose="020F0502020204030204" pitchFamily="34" charset="0"/>
            </a:endParaRPr>
          </a:p>
        </p:txBody>
      </p:sp>
      <p:sp>
        <p:nvSpPr>
          <p:cNvPr id="3" name="Θέση περιεχομένου 2"/>
          <p:cNvSpPr>
            <a:spLocks noGrp="1"/>
          </p:cNvSpPr>
          <p:nvPr>
            <p:ph idx="1"/>
          </p:nvPr>
        </p:nvSpPr>
        <p:spPr>
          <a:xfrm>
            <a:off x="467544" y="1484784"/>
            <a:ext cx="8229600" cy="5256584"/>
          </a:xfrm>
        </p:spPr>
        <p:txBody>
          <a:bodyPr/>
          <a:lstStyle/>
          <a:p>
            <a:pPr algn="just"/>
            <a:r>
              <a:rPr lang="en-US" sz="1800">
                <a:latin typeface="Calibri" panose="020F0502020204030204" pitchFamily="34" charset="0"/>
              </a:rPr>
              <a:t>Today, </a:t>
            </a:r>
            <a:r>
              <a:rPr lang="en-US" sz="1800" dirty="0">
                <a:latin typeface="Calibri" panose="020F0502020204030204" pitchFamily="34" charset="0"/>
              </a:rPr>
              <a:t>there are opportunities in the offing for Arab companies to invest in Greece’s expanding energy market. </a:t>
            </a:r>
          </a:p>
          <a:p>
            <a:pPr algn="just"/>
            <a:endParaRPr lang="en-US" sz="1800" dirty="0">
              <a:latin typeface="Calibri" panose="020F0502020204030204" pitchFamily="34" charset="0"/>
            </a:endParaRPr>
          </a:p>
          <a:p>
            <a:pPr algn="just"/>
            <a:r>
              <a:rPr lang="en-US" sz="1800" dirty="0">
                <a:latin typeface="Calibri" panose="020F0502020204030204" pitchFamily="34" charset="0"/>
              </a:rPr>
              <a:t>These involve energy infrastructure projects ranging from city and industrial gas networks, major regional gas pipeline projects and interconnectors, power generation plants, based on both conventional and renewable energy sources, energy trade and retail activities, energy efficiency schemes and cogeneration. </a:t>
            </a:r>
          </a:p>
          <a:p>
            <a:pPr algn="just"/>
            <a:endParaRPr lang="en-US" sz="1800" dirty="0">
              <a:latin typeface="Calibri" panose="020F0502020204030204" pitchFamily="34" charset="0"/>
            </a:endParaRPr>
          </a:p>
          <a:p>
            <a:pPr algn="just"/>
            <a:r>
              <a:rPr lang="en-US" sz="1800" dirty="0">
                <a:latin typeface="Calibri" panose="020F0502020204030204" pitchFamily="34" charset="0"/>
              </a:rPr>
              <a:t>With Greece, because of its location and advanced market structure, having gained a strategic role for energy markets in the whole of SE Europe. </a:t>
            </a:r>
          </a:p>
          <a:p>
            <a:pPr algn="just"/>
            <a:endParaRPr lang="en-US" sz="1800" dirty="0">
              <a:latin typeface="Calibri" panose="020F0502020204030204" pitchFamily="34" charset="0"/>
            </a:endParaRPr>
          </a:p>
          <a:p>
            <a:pPr algn="just"/>
            <a:r>
              <a:rPr lang="en-US" sz="1800" dirty="0">
                <a:latin typeface="Calibri" panose="020F0502020204030204" pitchFamily="34" charset="0"/>
              </a:rPr>
              <a:t>Hence, potential Arab investments in Greece’s energy sector have a much bigger scope as the country acts as a convenient entry point to the region’s buoyant energy markets.</a:t>
            </a:r>
            <a:endParaRPr lang="el-GR" sz="1800" dirty="0">
              <a:latin typeface="Calibri"/>
              <a:ea typeface="Calibri"/>
              <a:cs typeface="Times New Roman"/>
            </a:endParaRPr>
          </a:p>
          <a:p>
            <a:pPr algn="just"/>
            <a:endParaRPr lang="en-US" sz="2000" dirty="0">
              <a:latin typeface="Calibri" panose="020F0502020204030204" pitchFamily="34" charset="0"/>
            </a:endParaRPr>
          </a:p>
          <a:p>
            <a:pPr algn="just"/>
            <a:endParaRPr lang="el-GR" sz="2000" dirty="0">
              <a:latin typeface="Calibri" panose="020F0502020204030204" pitchFamily="34" charset="0"/>
            </a:endParaRPr>
          </a:p>
        </p:txBody>
      </p:sp>
      <p:sp>
        <p:nvSpPr>
          <p:cNvPr id="4" name="Θέση αριθμού διαφάνειας 3"/>
          <p:cNvSpPr>
            <a:spLocks noGrp="1"/>
          </p:cNvSpPr>
          <p:nvPr>
            <p:ph type="sldNum" sz="quarter" idx="12"/>
          </p:nvPr>
        </p:nvSpPr>
        <p:spPr/>
        <p:txBody>
          <a:bodyPr/>
          <a:lstStyle/>
          <a:p>
            <a:pPr>
              <a:defRPr/>
            </a:pPr>
            <a:fld id="{2C88194D-3670-4399-B72C-7843AF3AE4D4}" type="slidenum">
              <a:rPr lang="en-US" smtClean="0"/>
              <a:pPr>
                <a:defRPr/>
              </a:pPr>
              <a:t>19</a:t>
            </a:fld>
            <a:endParaRPr 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4848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228600"/>
            <a:ext cx="8229600" cy="1139825"/>
          </a:xfrm>
        </p:spPr>
        <p:txBody>
          <a:bodyPr/>
          <a:lstStyle/>
          <a:p>
            <a:r>
              <a:rPr lang="en-US" dirty="0">
                <a:latin typeface="Calibri" pitchFamily="34" charset="0"/>
                <a:cs typeface="Times New Roman" pitchFamily="18" charset="0"/>
              </a:rPr>
              <a:t>Investment Opportunities in Greece’s Energy Sector</a:t>
            </a:r>
            <a:endParaRPr lang="el-GR" dirty="0">
              <a:latin typeface="Calibri" pitchFamily="34" charset="0"/>
              <a:cs typeface="Times New Roman" pitchFamily="18" charset="0"/>
            </a:endParaRPr>
          </a:p>
        </p:txBody>
      </p:sp>
      <p:sp>
        <p:nvSpPr>
          <p:cNvPr id="3" name="Θέση περιεχομένου 2"/>
          <p:cNvSpPr>
            <a:spLocks noGrp="1"/>
          </p:cNvSpPr>
          <p:nvPr>
            <p:ph idx="1"/>
          </p:nvPr>
        </p:nvSpPr>
        <p:spPr>
          <a:xfrm>
            <a:off x="467544" y="1628800"/>
            <a:ext cx="8229600" cy="5229200"/>
          </a:xfrm>
        </p:spPr>
        <p:txBody>
          <a:bodyPr/>
          <a:lstStyle/>
          <a:p>
            <a:pPr algn="just"/>
            <a:r>
              <a:rPr lang="en-US" sz="2000" dirty="0">
                <a:latin typeface="Calibri" panose="020F0502020204030204" pitchFamily="34" charset="0"/>
              </a:rPr>
              <a:t>As Greece is slowly coming out from the worst recession in its history, the </a:t>
            </a:r>
            <a:r>
              <a:rPr lang="en-US" sz="2000" b="1" dirty="0">
                <a:latin typeface="Calibri" panose="020F0502020204030204" pitchFamily="34" charset="0"/>
              </a:rPr>
              <a:t>energy sector is expected to play a key role in supporting a return to economic growth</a:t>
            </a:r>
            <a:r>
              <a:rPr lang="en-US" sz="2000" dirty="0">
                <a:latin typeface="Calibri" panose="020F0502020204030204" pitchFamily="34" charset="0"/>
              </a:rPr>
              <a:t>. </a:t>
            </a:r>
          </a:p>
          <a:p>
            <a:pPr algn="just"/>
            <a:r>
              <a:rPr lang="en-US" sz="2000" dirty="0">
                <a:latin typeface="Calibri" panose="020F0502020204030204" pitchFamily="34" charset="0"/>
              </a:rPr>
              <a:t>Apart from </a:t>
            </a:r>
            <a:r>
              <a:rPr lang="en-US" sz="2000" b="1" dirty="0">
                <a:latin typeface="Calibri" panose="020F0502020204030204" pitchFamily="34" charset="0"/>
              </a:rPr>
              <a:t>providing much needed infrastructure for the use of different forms of energy </a:t>
            </a:r>
            <a:r>
              <a:rPr lang="en-US" sz="2000" dirty="0">
                <a:latin typeface="Calibri" panose="020F0502020204030204" pitchFamily="34" charset="0"/>
              </a:rPr>
              <a:t>(i.e. oil, gas, RES, electricity, energy efficiency and CHP), the energy sector can </a:t>
            </a:r>
            <a:r>
              <a:rPr lang="en-US" sz="2000" b="1" dirty="0">
                <a:latin typeface="Calibri" panose="020F0502020204030204" pitchFamily="34" charset="0"/>
              </a:rPr>
              <a:t>attract much needed investment for new projects</a:t>
            </a:r>
            <a:r>
              <a:rPr lang="en-US" sz="2000" dirty="0">
                <a:latin typeface="Calibri" panose="020F0502020204030204" pitchFamily="34" charset="0"/>
              </a:rPr>
              <a:t>, but also for </a:t>
            </a:r>
            <a:r>
              <a:rPr lang="en-US" sz="2000" b="1" dirty="0">
                <a:latin typeface="Calibri" panose="020F0502020204030204" pitchFamily="34" charset="0"/>
              </a:rPr>
              <a:t>marketing activities</a:t>
            </a:r>
            <a:r>
              <a:rPr lang="en-US" sz="2000" dirty="0">
                <a:latin typeface="Calibri" panose="020F0502020204030204" pitchFamily="34" charset="0"/>
              </a:rPr>
              <a:t> following electricity and gas market deregulation and rising competition. </a:t>
            </a:r>
          </a:p>
          <a:p>
            <a:pPr algn="just"/>
            <a:r>
              <a:rPr lang="en-US" sz="2000" dirty="0">
                <a:latin typeface="Calibri" panose="020F0502020204030204" pitchFamily="34" charset="0"/>
              </a:rPr>
              <a:t>The ongoing privatization programme of major state controlled enterprises in electricity and gas is attracting </a:t>
            </a:r>
            <a:r>
              <a:rPr lang="en-US" sz="2000" b="1" dirty="0">
                <a:latin typeface="Calibri" panose="020F0502020204030204" pitchFamily="34" charset="0"/>
              </a:rPr>
              <a:t>investor interest </a:t>
            </a:r>
            <a:r>
              <a:rPr lang="en-US" sz="2000" dirty="0">
                <a:latin typeface="Calibri" panose="020F0502020204030204" pitchFamily="34" charset="0"/>
              </a:rPr>
              <a:t>if we are to judge from the sale of 24% stake of the Electricity Grid Operator (ADMIE) to China’s State Grid for €320 million. </a:t>
            </a:r>
          </a:p>
          <a:p>
            <a:pPr algn="just"/>
            <a:r>
              <a:rPr lang="en-US" sz="2000" dirty="0">
                <a:latin typeface="Calibri" panose="020F0502020204030204" pitchFamily="34" charset="0"/>
              </a:rPr>
              <a:t>Furthermore, Greece is pursuing efforts to </a:t>
            </a:r>
            <a:r>
              <a:rPr lang="en-US" sz="2000" b="1" dirty="0">
                <a:latin typeface="Calibri" panose="020F0502020204030204" pitchFamily="34" charset="0"/>
              </a:rPr>
              <a:t>exploit its considerable hydrocarbon resources.</a:t>
            </a:r>
            <a:endParaRPr lang="el-GR" dirty="0"/>
          </a:p>
        </p:txBody>
      </p:sp>
      <p:sp>
        <p:nvSpPr>
          <p:cNvPr id="4" name="Θέση αριθμού διαφάνειας 3"/>
          <p:cNvSpPr>
            <a:spLocks noGrp="1"/>
          </p:cNvSpPr>
          <p:nvPr>
            <p:ph type="sldNum" sz="quarter" idx="12"/>
          </p:nvPr>
        </p:nvSpPr>
        <p:spPr/>
        <p:txBody>
          <a:bodyPr/>
          <a:lstStyle/>
          <a:p>
            <a:pPr>
              <a:defRPr/>
            </a:pPr>
            <a:fld id="{2C88194D-3670-4399-B72C-7843AF3AE4D4}" type="slidenum">
              <a:rPr lang="en-US" smtClean="0"/>
              <a:pPr>
                <a:defRPr/>
              </a:pPr>
              <a:t>2</a:t>
            </a:fld>
            <a:endParaRPr lang="en-US" dirty="0"/>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3389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B339B0DA-5100-4700-A345-C676A349281D}"/>
              </a:ext>
            </a:extLst>
          </p:cNvPr>
          <p:cNvSpPr>
            <a:spLocks noGrp="1"/>
          </p:cNvSpPr>
          <p:nvPr>
            <p:ph idx="4294967295"/>
          </p:nvPr>
        </p:nvSpPr>
        <p:spPr>
          <a:xfrm>
            <a:off x="468313" y="1773238"/>
            <a:ext cx="8229600" cy="4032250"/>
          </a:xfrm>
        </p:spPr>
        <p:txBody>
          <a:bodyPr/>
          <a:lstStyle/>
          <a:p>
            <a:pPr algn="ctr" eaLnBrk="1" hangingPunct="1">
              <a:spcBef>
                <a:spcPct val="50000"/>
              </a:spcBef>
              <a:buFont typeface="Wingdings" panose="05000000000000000000" pitchFamily="2" charset="2"/>
              <a:buNone/>
              <a:defRPr/>
            </a:pPr>
            <a:endParaRPr lang="en-US" sz="1800" b="1" dirty="0">
              <a:solidFill>
                <a:schemeClr val="tx2"/>
              </a:solidFill>
              <a:effectLst>
                <a:outerShdw blurRad="38100" dist="38100" dir="2700000" algn="tl">
                  <a:srgbClr val="C0C0C0"/>
                </a:outerShdw>
              </a:effectLst>
              <a:latin typeface="Book Antiqua" pitchFamily="18" charset="0"/>
            </a:endParaRPr>
          </a:p>
          <a:p>
            <a:pPr algn="ctr" eaLnBrk="1" hangingPunct="1">
              <a:spcBef>
                <a:spcPct val="50000"/>
              </a:spcBef>
              <a:buFont typeface="Wingdings" panose="05000000000000000000" pitchFamily="2" charset="2"/>
              <a:buNone/>
              <a:defRPr/>
            </a:pPr>
            <a:r>
              <a:rPr lang="en-US" sz="4400" b="1" dirty="0">
                <a:solidFill>
                  <a:schemeClr val="tx2"/>
                </a:solidFill>
                <a:effectLst>
                  <a:outerShdw blurRad="38100" dist="38100" dir="2700000" algn="tl">
                    <a:srgbClr val="C0C0C0"/>
                  </a:outerShdw>
                </a:effectLst>
                <a:latin typeface="Calibri" pitchFamily="34" charset="0"/>
              </a:rPr>
              <a:t>Thank you for</a:t>
            </a:r>
          </a:p>
          <a:p>
            <a:pPr algn="ctr" eaLnBrk="1" hangingPunct="1">
              <a:spcBef>
                <a:spcPct val="50000"/>
              </a:spcBef>
              <a:buFont typeface="Wingdings" panose="05000000000000000000" pitchFamily="2" charset="2"/>
              <a:buNone/>
              <a:defRPr/>
            </a:pPr>
            <a:r>
              <a:rPr lang="en-US" sz="4400" b="1" dirty="0">
                <a:solidFill>
                  <a:schemeClr val="tx2"/>
                </a:solidFill>
                <a:effectLst>
                  <a:outerShdw blurRad="38100" dist="38100" dir="2700000" algn="tl">
                    <a:srgbClr val="C0C0C0"/>
                  </a:outerShdw>
                </a:effectLst>
                <a:latin typeface="Calibri" pitchFamily="34" charset="0"/>
              </a:rPr>
              <a:t> your attention</a:t>
            </a:r>
          </a:p>
          <a:p>
            <a:pPr algn="ctr" eaLnBrk="1" hangingPunct="1">
              <a:spcBef>
                <a:spcPct val="50000"/>
              </a:spcBef>
              <a:buFont typeface="Wingdings" panose="05000000000000000000" pitchFamily="2" charset="2"/>
              <a:buNone/>
              <a:defRPr/>
            </a:pPr>
            <a:endParaRPr lang="en-US" sz="2400" b="1" dirty="0">
              <a:solidFill>
                <a:schemeClr val="tx2"/>
              </a:solidFill>
              <a:effectLst>
                <a:outerShdw blurRad="38100" dist="38100" dir="2700000" algn="tl">
                  <a:srgbClr val="C0C0C0"/>
                </a:outerShdw>
              </a:effectLst>
              <a:latin typeface="Calibri" pitchFamily="34" charset="0"/>
              <a:hlinkClick r:id="" action="ppaction://noaction"/>
            </a:endParaRPr>
          </a:p>
          <a:p>
            <a:pPr algn="ctr" eaLnBrk="1" hangingPunct="1">
              <a:spcBef>
                <a:spcPct val="50000"/>
              </a:spcBef>
              <a:buFont typeface="Wingdings" panose="05000000000000000000"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 action="ppaction://noaction"/>
              </a:rPr>
              <a:t>www.iene.eu</a:t>
            </a:r>
            <a:r>
              <a:rPr lang="en-US" sz="2400" b="1" dirty="0">
                <a:solidFill>
                  <a:schemeClr val="tx2"/>
                </a:solidFill>
                <a:effectLst>
                  <a:outerShdw blurRad="38100" dist="38100" dir="2700000" algn="tl">
                    <a:srgbClr val="C0C0C0"/>
                  </a:outerShdw>
                </a:effectLst>
                <a:latin typeface="Calibri" pitchFamily="34" charset="0"/>
              </a:rPr>
              <a:t> </a:t>
            </a:r>
          </a:p>
          <a:p>
            <a:pPr algn="ctr" eaLnBrk="1" hangingPunct="1">
              <a:spcBef>
                <a:spcPct val="50000"/>
              </a:spcBef>
              <a:buFont typeface="Wingdings" panose="05000000000000000000" pitchFamily="2" charset="2"/>
              <a:buNone/>
              <a:defRPr/>
            </a:pPr>
            <a:r>
              <a:rPr lang="en-US" sz="2400" b="1" dirty="0">
                <a:solidFill>
                  <a:schemeClr val="tx2"/>
                </a:solidFill>
                <a:effectLst>
                  <a:outerShdw blurRad="38100" dist="38100" dir="2700000" algn="tl">
                    <a:srgbClr val="C0C0C0"/>
                  </a:outerShdw>
                </a:effectLst>
                <a:latin typeface="Calibri" pitchFamily="34" charset="0"/>
                <a:hlinkClick r:id="rId2"/>
              </a:rPr>
              <a:t>cstambolis@iene.gr</a:t>
            </a:r>
            <a:r>
              <a:rPr lang="en-US" b="1" dirty="0">
                <a:solidFill>
                  <a:schemeClr val="tx2"/>
                </a:solidFill>
                <a:effectLst>
                  <a:outerShdw blurRad="38100" dist="38100" dir="2700000" algn="tl">
                    <a:srgbClr val="C0C0C0"/>
                  </a:outerShdw>
                </a:effectLst>
                <a:latin typeface="Calibri" pitchFamily="34" charset="0"/>
              </a:rPr>
              <a:t> </a:t>
            </a:r>
          </a:p>
          <a:p>
            <a:pPr algn="ctr" eaLnBrk="1" hangingPunct="1">
              <a:spcBef>
                <a:spcPct val="50000"/>
              </a:spcBef>
              <a:buFont typeface="Wingdings" panose="05000000000000000000" pitchFamily="2" charset="2"/>
              <a:buNone/>
              <a:defRPr/>
            </a:pPr>
            <a:r>
              <a:rPr lang="en-US" sz="4800" b="1" dirty="0">
                <a:solidFill>
                  <a:schemeClr val="tx2"/>
                </a:solidFill>
                <a:effectLst>
                  <a:outerShdw blurRad="38100" dist="38100" dir="2700000" algn="tl">
                    <a:srgbClr val="C0C0C0"/>
                  </a:outerShdw>
                </a:effectLst>
                <a:latin typeface="Book Antiqua" pitchFamily="18" charset="0"/>
              </a:rPr>
              <a:t> </a:t>
            </a:r>
          </a:p>
          <a:p>
            <a:pPr algn="ctr" eaLnBrk="1" hangingPunct="1">
              <a:buFont typeface="Wingdings" panose="05000000000000000000" pitchFamily="2" charset="2"/>
              <a:buNone/>
              <a:defRPr/>
            </a:pPr>
            <a:r>
              <a:rPr lang="en-US" sz="4800" dirty="0">
                <a:solidFill>
                  <a:schemeClr val="tx2"/>
                </a:solidFill>
              </a:rPr>
              <a:t> </a:t>
            </a:r>
            <a:endParaRPr lang="el-GR" sz="4800" dirty="0">
              <a:solidFill>
                <a:schemeClr val="tx2"/>
              </a:solidFill>
            </a:endParaRPr>
          </a:p>
        </p:txBody>
      </p:sp>
      <p:pic>
        <p:nvPicPr>
          <p:cNvPr id="82947" name="3 - Εικόνα" descr="logo iene EN teliko.jpg">
            <a:extLst>
              <a:ext uri="{FF2B5EF4-FFF2-40B4-BE49-F238E27FC236}">
                <a16:creationId xmlns:a16="http://schemas.microsoft.com/office/drawing/2014/main" id="{93D348E7-EC26-4586-90F1-F1C02F1FD4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0"/>
            <a:ext cx="18002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Slide Number Placeholder 1">
            <a:extLst>
              <a:ext uri="{FF2B5EF4-FFF2-40B4-BE49-F238E27FC236}">
                <a16:creationId xmlns:a16="http://schemas.microsoft.com/office/drawing/2014/main" id="{060101F4-215F-4DEC-A416-2DFCECE3A8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Arial" panose="020B0604020202020204" pitchFamily="34" charset="0"/>
              </a:defRPr>
            </a:lvl9pPr>
          </a:lstStyle>
          <a:p>
            <a:pPr>
              <a:spcBef>
                <a:spcPct val="0"/>
              </a:spcBef>
              <a:buClrTx/>
              <a:buSzTx/>
              <a:buFontTx/>
              <a:buNone/>
            </a:pPr>
            <a:fld id="{C7E37D80-0378-4215-9218-3FA1F2644B50}" type="slidenum">
              <a:rPr lang="en-US" altLang="el-GR" sz="1000" smtClean="0">
                <a:solidFill>
                  <a:srgbClr val="000000"/>
                </a:solidFill>
              </a:rPr>
              <a:pPr>
                <a:spcBef>
                  <a:spcPct val="0"/>
                </a:spcBef>
                <a:buClrTx/>
                <a:buSzTx/>
                <a:buFontTx/>
                <a:buNone/>
              </a:pPr>
              <a:t>20</a:t>
            </a:fld>
            <a:endParaRPr lang="en-US" altLang="el-GR" sz="1000">
              <a:solidFill>
                <a:srgbClr val="000000"/>
              </a:solidFill>
            </a:endParaRPr>
          </a:p>
        </p:txBody>
      </p:sp>
    </p:spTree>
    <p:extLst>
      <p:ext uri="{BB962C8B-B14F-4D97-AF65-F5344CB8AC3E}">
        <p14:creationId xmlns:p14="http://schemas.microsoft.com/office/powerpoint/2010/main" val="42710050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l-GR" dirty="0">
                <a:latin typeface="Calibri" pitchFamily="34" charset="0"/>
                <a:cs typeface="Times New Roman" pitchFamily="18" charset="0"/>
              </a:rPr>
              <a:t>Some Key Energy Facts in Greece</a:t>
            </a:r>
            <a:endParaRPr lang="el-GR" altLang="el-GR" dirty="0">
              <a:latin typeface="Calibri" pitchFamily="34" charset="0"/>
              <a:cs typeface="Times New Roman" pitchFamily="18" charset="0"/>
            </a:endParaRPr>
          </a:p>
        </p:txBody>
      </p:sp>
      <p:sp>
        <p:nvSpPr>
          <p:cNvPr id="4099" name="Rectangle 3"/>
          <p:cNvSpPr>
            <a:spLocks noGrp="1" noChangeArrowheads="1"/>
          </p:cNvSpPr>
          <p:nvPr>
            <p:ph type="body" sz="half" idx="1"/>
          </p:nvPr>
        </p:nvSpPr>
        <p:spPr>
          <a:xfrm>
            <a:off x="461020" y="1497012"/>
            <a:ext cx="8435975" cy="5360988"/>
          </a:xfrm>
        </p:spPr>
        <p:txBody>
          <a:bodyPr/>
          <a:lstStyle/>
          <a:p>
            <a:pPr marL="577850" indent="-577850" algn="just" eaLnBrk="1" hangingPunct="1">
              <a:buFont typeface="Wingdings" pitchFamily="2" charset="2"/>
              <a:buChar char="q"/>
            </a:pPr>
            <a:r>
              <a:rPr lang="en-US" altLang="el-GR" sz="2100" dirty="0">
                <a:latin typeface="Calibri" pitchFamily="34" charset="0"/>
              </a:rPr>
              <a:t>The Greek energy sector now corresponds to </a:t>
            </a:r>
            <a:r>
              <a:rPr lang="en-US" altLang="el-GR" sz="2100" b="1" dirty="0">
                <a:latin typeface="Calibri" pitchFamily="34" charset="0"/>
              </a:rPr>
              <a:t>approx. 6% of GDP</a:t>
            </a:r>
            <a:r>
              <a:rPr lang="en-US" altLang="el-GR" sz="2100" dirty="0">
                <a:latin typeface="Calibri" pitchFamily="34" charset="0"/>
              </a:rPr>
              <a:t>, compared to tourism’s contribution of 18.5% to the country’s GDP in 2016.</a:t>
            </a:r>
          </a:p>
          <a:p>
            <a:pPr marL="577850" indent="-577850" algn="just" eaLnBrk="1" hangingPunct="1">
              <a:buFont typeface="Wingdings" pitchFamily="2" charset="2"/>
              <a:buChar char="q"/>
            </a:pPr>
            <a:r>
              <a:rPr lang="en-US" altLang="el-GR" sz="2100" b="1" dirty="0">
                <a:latin typeface="Calibri" pitchFamily="34" charset="0"/>
              </a:rPr>
              <a:t>In Greece’s energy sector, approx. 150,000 people are employed directly and indirectly:</a:t>
            </a:r>
            <a:r>
              <a:rPr lang="en-US" altLang="el-GR" sz="2100" dirty="0">
                <a:latin typeface="Calibri" pitchFamily="34" charset="0"/>
              </a:rPr>
              <a:t> in oil refining, oil marketing and bunkering, electricity production and distribution, electrical equipment manufacturing, natural gas marketing and installation, RES, etc. </a:t>
            </a:r>
          </a:p>
          <a:p>
            <a:pPr marL="577850" indent="-577850" algn="just" eaLnBrk="1" hangingPunct="1">
              <a:buFont typeface="Wingdings" pitchFamily="2" charset="2"/>
              <a:buChar char="q"/>
            </a:pPr>
            <a:r>
              <a:rPr lang="en-US" altLang="el-GR" sz="2100" dirty="0">
                <a:latin typeface="Calibri" pitchFamily="34" charset="0"/>
              </a:rPr>
              <a:t>An oil-dominated energy sector with </a:t>
            </a:r>
            <a:r>
              <a:rPr lang="en-US" altLang="el-GR" sz="2100" b="1" dirty="0">
                <a:latin typeface="Calibri" pitchFamily="34" charset="0"/>
              </a:rPr>
              <a:t>313 thousand barrels per day primary oil consumption in 2016</a:t>
            </a:r>
            <a:r>
              <a:rPr lang="en-US" altLang="el-GR" sz="2100" dirty="0">
                <a:latin typeface="Calibri" pitchFamily="34" charset="0"/>
              </a:rPr>
              <a:t> (444 thousand in 2006).</a:t>
            </a:r>
          </a:p>
          <a:p>
            <a:pPr marL="577850" indent="-577850" algn="just" eaLnBrk="1" hangingPunct="1">
              <a:buFont typeface="Wingdings" pitchFamily="2" charset="2"/>
              <a:buChar char="q"/>
            </a:pPr>
            <a:r>
              <a:rPr lang="en-US" altLang="el-GR" sz="2100" b="1" dirty="0">
                <a:latin typeface="Calibri" pitchFamily="34" charset="0"/>
              </a:rPr>
              <a:t>Indigenous oil production stands at approx. 5,000 barrels per day in H1 2017.</a:t>
            </a:r>
          </a:p>
          <a:p>
            <a:pPr marL="577850" indent="-577850" algn="just" eaLnBrk="1" hangingPunct="1">
              <a:buFont typeface="Wingdings" pitchFamily="2" charset="2"/>
              <a:buChar char="q"/>
            </a:pPr>
            <a:r>
              <a:rPr lang="en-US" altLang="el-GR" sz="2100" b="1" dirty="0">
                <a:latin typeface="Calibri" pitchFamily="34" charset="0"/>
              </a:rPr>
              <a:t>Greece imports almost all its crude oil with Arab countries playing a major role.</a:t>
            </a:r>
          </a:p>
          <a:p>
            <a:pPr marL="577850" indent="-577850" eaLnBrk="1" hangingPunct="1">
              <a:buFont typeface="Wingdings" pitchFamily="2" charset="2"/>
              <a:buChar char="q"/>
            </a:pPr>
            <a:endParaRPr lang="en-US" altLang="el-GR" sz="20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2110E0EC-51C9-49AB-8A15-0A7DB1C19853}" type="slidenum">
              <a:rPr lang="en-US" smtClean="0"/>
              <a:pPr>
                <a:defRPr/>
              </a:pPr>
              <a:t>3</a:t>
            </a:fld>
            <a:endParaRPr lang="en-US"/>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74B7581-FCBD-4264-AB94-373BD446FD86}" type="slidenum">
              <a:rPr lang="en-US" smtClean="0"/>
              <a:pPr>
                <a:defRPr/>
              </a:pPr>
              <a:t>4</a:t>
            </a:fld>
            <a:endParaRPr lang="en-US" dirty="0"/>
          </a:p>
        </p:txBody>
      </p:sp>
      <p:sp>
        <p:nvSpPr>
          <p:cNvPr id="7171" name="Τίτλος 1"/>
          <p:cNvSpPr>
            <a:spLocks noGrp="1"/>
          </p:cNvSpPr>
          <p:nvPr>
            <p:ph type="title"/>
          </p:nvPr>
        </p:nvSpPr>
        <p:spPr/>
        <p:txBody>
          <a:bodyPr/>
          <a:lstStyle/>
          <a:p>
            <a:r>
              <a:rPr lang="en-US" altLang="el-GR" dirty="0">
                <a:latin typeface="Calibri" pitchFamily="34" charset="0"/>
                <a:cs typeface="Times New Roman" pitchFamily="18" charset="0"/>
              </a:rPr>
              <a:t>Crude Oil Imports by Country, 1973-2016</a:t>
            </a:r>
            <a:endParaRPr lang="el-GR" altLang="el-GR" dirty="0">
              <a:latin typeface="Calibri" pitchFamily="34" charset="0"/>
              <a:cs typeface="Times New Roman" pitchFamily="18" charset="0"/>
            </a:endParaRPr>
          </a:p>
        </p:txBody>
      </p:sp>
      <p:sp>
        <p:nvSpPr>
          <p:cNvPr id="7222" name="Ορθογώνιο 6"/>
          <p:cNvSpPr>
            <a:spLocks noChangeArrowheads="1"/>
          </p:cNvSpPr>
          <p:nvPr/>
        </p:nvSpPr>
        <p:spPr bwMode="auto">
          <a:xfrm>
            <a:off x="2849771" y="6016625"/>
            <a:ext cx="3666645"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just" eaLnBrk="1" hangingPunct="1">
              <a:lnSpc>
                <a:spcPct val="200000"/>
              </a:lnSpc>
              <a:spcBef>
                <a:spcPct val="50000"/>
              </a:spcBef>
              <a:spcAft>
                <a:spcPts val="800"/>
              </a:spcAft>
              <a:buClrTx/>
              <a:buSzTx/>
              <a:buFontTx/>
              <a:buNone/>
            </a:pPr>
            <a:r>
              <a:rPr lang="en-US" altLang="el-GR" sz="1200" dirty="0">
                <a:latin typeface="Calibri" pitchFamily="34" charset="0"/>
                <a:ea typeface="Calibri" pitchFamily="34" charset="0"/>
                <a:cs typeface="Times New Roman" pitchFamily="18" charset="0"/>
              </a:rPr>
              <a:t>Source: Energy Policies of IEA Countries – Greece, 2017</a:t>
            </a:r>
            <a:endParaRPr lang="el-GR" altLang="el-GR" sz="1100" dirty="0">
              <a:latin typeface="Calibri" pitchFamily="34" charset="0"/>
              <a:ea typeface="Calibri" pitchFamily="34" charset="0"/>
              <a:cs typeface="Times New Roman" pitchFamily="18"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a:extLst>
              <a:ext uri="{FF2B5EF4-FFF2-40B4-BE49-F238E27FC236}">
                <a16:creationId xmlns:a16="http://schemas.microsoft.com/office/drawing/2014/main" id="{8EA775C4-0276-4856-A879-D809E90672F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6401" t="34250" r="17241" b="35300"/>
          <a:stretch/>
        </p:blipFill>
        <p:spPr>
          <a:xfrm>
            <a:off x="302380" y="1844824"/>
            <a:ext cx="8761413" cy="4008269"/>
          </a:xfrm>
          <a:prstGeom prst="rect">
            <a:avLst/>
          </a:prstGeom>
        </p:spPr>
      </p:pic>
    </p:spTree>
    <p:extLst>
      <p:ext uri="{BB962C8B-B14F-4D97-AF65-F5344CB8AC3E}">
        <p14:creationId xmlns:p14="http://schemas.microsoft.com/office/powerpoint/2010/main" val="219688206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74B7581-FCBD-4264-AB94-373BD446FD86}" type="slidenum">
              <a:rPr lang="en-US" smtClean="0"/>
              <a:pPr>
                <a:defRPr/>
              </a:pPr>
              <a:t>5</a:t>
            </a:fld>
            <a:endParaRPr lang="en-US" dirty="0"/>
          </a:p>
        </p:txBody>
      </p:sp>
      <p:sp>
        <p:nvSpPr>
          <p:cNvPr id="7171" name="Τίτλος 1"/>
          <p:cNvSpPr>
            <a:spLocks noGrp="1"/>
          </p:cNvSpPr>
          <p:nvPr>
            <p:ph type="title"/>
          </p:nvPr>
        </p:nvSpPr>
        <p:spPr/>
        <p:txBody>
          <a:bodyPr/>
          <a:lstStyle/>
          <a:p>
            <a:r>
              <a:rPr lang="en-US" altLang="el-GR" dirty="0">
                <a:latin typeface="Calibri" pitchFamily="34" charset="0"/>
                <a:cs typeface="Times New Roman" pitchFamily="18" charset="0"/>
              </a:rPr>
              <a:t>Oil Product Imports and Exports by Country, 1979-2016</a:t>
            </a:r>
            <a:endParaRPr lang="el-GR" altLang="el-GR" dirty="0">
              <a:latin typeface="Calibri" pitchFamily="34" charset="0"/>
              <a:cs typeface="Times New Roman" pitchFamily="18" charset="0"/>
            </a:endParaRPr>
          </a:p>
        </p:txBody>
      </p:sp>
      <p:sp>
        <p:nvSpPr>
          <p:cNvPr id="7222" name="Ορθογώνιο 6"/>
          <p:cNvSpPr>
            <a:spLocks noChangeArrowheads="1"/>
          </p:cNvSpPr>
          <p:nvPr/>
        </p:nvSpPr>
        <p:spPr bwMode="auto">
          <a:xfrm>
            <a:off x="2849771" y="6016625"/>
            <a:ext cx="3666645" cy="40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just" eaLnBrk="1" hangingPunct="1">
              <a:lnSpc>
                <a:spcPct val="200000"/>
              </a:lnSpc>
              <a:spcBef>
                <a:spcPct val="50000"/>
              </a:spcBef>
              <a:spcAft>
                <a:spcPts val="800"/>
              </a:spcAft>
              <a:buClrTx/>
              <a:buSzTx/>
              <a:buFontTx/>
              <a:buNone/>
            </a:pPr>
            <a:r>
              <a:rPr lang="en-US" altLang="el-GR" sz="1200" dirty="0">
                <a:latin typeface="Calibri" pitchFamily="34" charset="0"/>
                <a:ea typeface="Calibri" pitchFamily="34" charset="0"/>
                <a:cs typeface="Times New Roman" pitchFamily="18" charset="0"/>
              </a:rPr>
              <a:t>Source: Energy Policies of IEA Countries – Greece, 2017</a:t>
            </a:r>
            <a:endParaRPr lang="el-GR" altLang="el-GR" sz="1100" dirty="0">
              <a:latin typeface="Calibri" pitchFamily="34" charset="0"/>
              <a:ea typeface="Calibri" pitchFamily="34" charset="0"/>
              <a:cs typeface="Times New Roman" pitchFamily="18"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D60237EC-8B2E-4676-A273-06906D83174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6401" t="35300" r="15561" b="35300"/>
          <a:stretch/>
        </p:blipFill>
        <p:spPr>
          <a:xfrm>
            <a:off x="381000" y="1772816"/>
            <a:ext cx="8583488" cy="4243808"/>
          </a:xfrm>
          <a:prstGeom prst="rect">
            <a:avLst/>
          </a:prstGeom>
        </p:spPr>
      </p:pic>
    </p:spTree>
    <p:extLst>
      <p:ext uri="{BB962C8B-B14F-4D97-AF65-F5344CB8AC3E}">
        <p14:creationId xmlns:p14="http://schemas.microsoft.com/office/powerpoint/2010/main" val="308400914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74B7581-FCBD-4264-AB94-373BD446FD86}" type="slidenum">
              <a:rPr lang="en-US" smtClean="0"/>
              <a:pPr>
                <a:defRPr/>
              </a:pPr>
              <a:t>6</a:t>
            </a:fld>
            <a:endParaRPr lang="en-US" dirty="0"/>
          </a:p>
        </p:txBody>
      </p:sp>
      <p:sp>
        <p:nvSpPr>
          <p:cNvPr id="7171" name="Τίτλος 1"/>
          <p:cNvSpPr>
            <a:spLocks noGrp="1"/>
          </p:cNvSpPr>
          <p:nvPr>
            <p:ph type="title"/>
          </p:nvPr>
        </p:nvSpPr>
        <p:spPr/>
        <p:txBody>
          <a:bodyPr/>
          <a:lstStyle/>
          <a:p>
            <a:r>
              <a:rPr lang="en-US" altLang="el-GR" dirty="0">
                <a:latin typeface="Calibri" pitchFamily="34" charset="0"/>
                <a:cs typeface="Times New Roman" pitchFamily="18" charset="0"/>
              </a:rPr>
              <a:t>Greek Oil Market Fundamentals (2010-2016)</a:t>
            </a:r>
            <a:endParaRPr lang="el-GR" altLang="el-GR" dirty="0">
              <a:latin typeface="Calibri" pitchFamily="34" charset="0"/>
              <a:cs typeface="Times New Roman" pitchFamily="18" charset="0"/>
            </a:endParaRPr>
          </a:p>
        </p:txBody>
      </p:sp>
      <p:sp>
        <p:nvSpPr>
          <p:cNvPr id="7222" name="Ορθογώνιο 6"/>
          <p:cNvSpPr>
            <a:spLocks noChangeArrowheads="1"/>
          </p:cNvSpPr>
          <p:nvPr/>
        </p:nvSpPr>
        <p:spPr bwMode="auto">
          <a:xfrm>
            <a:off x="3582950" y="5853093"/>
            <a:ext cx="220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bg2"/>
              </a:buClr>
              <a:buSzPct val="75000"/>
              <a:buFont typeface="Wingdings" pitchFamily="2" charset="2"/>
              <a:buChar char="p"/>
              <a:defRPr sz="2800">
                <a:solidFill>
                  <a:schemeClr val="tx1"/>
                </a:solidFill>
                <a:latin typeface="Arial" charset="0"/>
              </a:defRPr>
            </a:lvl1pPr>
            <a:lvl2pPr marL="742950" indent="-285750" algn="l">
              <a:spcBef>
                <a:spcPct val="20000"/>
              </a:spcBef>
              <a:buClr>
                <a:schemeClr val="tx2"/>
              </a:buClr>
              <a:buSzPct val="75000"/>
              <a:buFont typeface="Wingdings" pitchFamily="2" charset="2"/>
              <a:buChar char="n"/>
              <a:defRPr sz="2400">
                <a:solidFill>
                  <a:schemeClr val="tx1"/>
                </a:solidFill>
                <a:latin typeface="Arial" charset="0"/>
              </a:defRPr>
            </a:lvl2pPr>
            <a:lvl3pPr marL="1143000" indent="-228600" algn="l">
              <a:spcBef>
                <a:spcPct val="20000"/>
              </a:spcBef>
              <a:buClr>
                <a:schemeClr val="accent1"/>
              </a:buClr>
              <a:buSzPct val="65000"/>
              <a:buFont typeface="Wingdings" pitchFamily="2" charset="2"/>
              <a:buChar char="p"/>
              <a:defRPr sz="2000">
                <a:solidFill>
                  <a:schemeClr val="tx1"/>
                </a:solidFill>
                <a:latin typeface="Arial" charset="0"/>
              </a:defRPr>
            </a:lvl3pPr>
            <a:lvl4pPr marL="1600200" indent="-228600" algn="l">
              <a:spcBef>
                <a:spcPct val="20000"/>
              </a:spcBef>
              <a:buClr>
                <a:schemeClr val="bg2"/>
              </a:buClr>
              <a:buFont typeface="Wingdings" pitchFamily="2" charset="2"/>
              <a:buChar char="§"/>
              <a:defRPr>
                <a:solidFill>
                  <a:schemeClr val="tx1"/>
                </a:solidFill>
                <a:latin typeface="Arial" charset="0"/>
              </a:defRPr>
            </a:lvl4pPr>
            <a:lvl5pPr marL="2057400" indent="-228600" algn="l">
              <a:spcBef>
                <a:spcPct val="20000"/>
              </a:spcBef>
              <a:buClr>
                <a:schemeClr val="tx2"/>
              </a:buClr>
              <a:buSzPct val="80000"/>
              <a:buFont typeface="Wingdings" pitchFamily="2" charset="2"/>
              <a:buChar char="§"/>
              <a:defRPr>
                <a:solidFill>
                  <a:schemeClr val="tx1"/>
                </a:solidFill>
                <a:latin typeface="Arial"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charset="0"/>
              </a:defRPr>
            </a:lvl9pPr>
          </a:lstStyle>
          <a:p>
            <a:pPr algn="just" eaLnBrk="1" hangingPunct="1">
              <a:lnSpc>
                <a:spcPct val="200000"/>
              </a:lnSpc>
              <a:spcBef>
                <a:spcPct val="50000"/>
              </a:spcBef>
              <a:spcAft>
                <a:spcPts val="800"/>
              </a:spcAft>
              <a:buClrTx/>
              <a:buSzTx/>
              <a:buFontTx/>
              <a:buNone/>
            </a:pPr>
            <a:r>
              <a:rPr lang="en-US" altLang="el-GR" sz="1200" dirty="0">
                <a:latin typeface="Calibri" pitchFamily="34" charset="0"/>
                <a:ea typeface="Calibri" pitchFamily="34" charset="0"/>
                <a:cs typeface="Times New Roman" pitchFamily="18" charset="0"/>
              </a:rPr>
              <a:t>Sources: Bank of Greece, ELSTAT</a:t>
            </a:r>
            <a:endParaRPr lang="el-GR" altLang="el-GR" sz="1100" dirty="0">
              <a:latin typeface="Calibri" pitchFamily="34" charset="0"/>
              <a:ea typeface="Calibri" pitchFamily="34" charset="0"/>
              <a:cs typeface="Times New Roman" pitchFamily="18" charset="0"/>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Πίνακας 4">
            <a:extLst>
              <a:ext uri="{FF2B5EF4-FFF2-40B4-BE49-F238E27FC236}">
                <a16:creationId xmlns:a16="http://schemas.microsoft.com/office/drawing/2014/main" id="{F434BCD5-B17C-4EA5-83C0-20BAA027B25E}"/>
              </a:ext>
            </a:extLst>
          </p:cNvPr>
          <p:cNvGraphicFramePr>
            <a:graphicFrameLocks noGrp="1"/>
          </p:cNvGraphicFramePr>
          <p:nvPr>
            <p:extLst>
              <p:ext uri="{D42A27DB-BD31-4B8C-83A1-F6EECF244321}">
                <p14:modId xmlns:p14="http://schemas.microsoft.com/office/powerpoint/2010/main" val="4060188583"/>
              </p:ext>
            </p:extLst>
          </p:nvPr>
        </p:nvGraphicFramePr>
        <p:xfrm>
          <a:off x="679375" y="2035794"/>
          <a:ext cx="8007426" cy="3628131"/>
        </p:xfrm>
        <a:graphic>
          <a:graphicData uri="http://schemas.openxmlformats.org/drawingml/2006/table">
            <a:tbl>
              <a:tblPr firstRow="1" firstCol="1" bandRow="1"/>
              <a:tblGrid>
                <a:gridCol w="1555541">
                  <a:extLst>
                    <a:ext uri="{9D8B030D-6E8A-4147-A177-3AD203B41FA5}">
                      <a16:colId xmlns:a16="http://schemas.microsoft.com/office/drawing/2014/main" val="3994781486"/>
                    </a:ext>
                  </a:extLst>
                </a:gridCol>
                <a:gridCol w="1112948">
                  <a:extLst>
                    <a:ext uri="{9D8B030D-6E8A-4147-A177-3AD203B41FA5}">
                      <a16:colId xmlns:a16="http://schemas.microsoft.com/office/drawing/2014/main" val="1432326211"/>
                    </a:ext>
                  </a:extLst>
                </a:gridCol>
                <a:gridCol w="997887">
                  <a:extLst>
                    <a:ext uri="{9D8B030D-6E8A-4147-A177-3AD203B41FA5}">
                      <a16:colId xmlns:a16="http://schemas.microsoft.com/office/drawing/2014/main" val="3400621971"/>
                    </a:ext>
                  </a:extLst>
                </a:gridCol>
                <a:gridCol w="868210">
                  <a:extLst>
                    <a:ext uri="{9D8B030D-6E8A-4147-A177-3AD203B41FA5}">
                      <a16:colId xmlns:a16="http://schemas.microsoft.com/office/drawing/2014/main" val="860081583"/>
                    </a:ext>
                  </a:extLst>
                </a:gridCol>
                <a:gridCol w="868210">
                  <a:extLst>
                    <a:ext uri="{9D8B030D-6E8A-4147-A177-3AD203B41FA5}">
                      <a16:colId xmlns:a16="http://schemas.microsoft.com/office/drawing/2014/main" val="574152061"/>
                    </a:ext>
                  </a:extLst>
                </a:gridCol>
                <a:gridCol w="868210">
                  <a:extLst>
                    <a:ext uri="{9D8B030D-6E8A-4147-A177-3AD203B41FA5}">
                      <a16:colId xmlns:a16="http://schemas.microsoft.com/office/drawing/2014/main" val="3699986177"/>
                    </a:ext>
                  </a:extLst>
                </a:gridCol>
                <a:gridCol w="868210">
                  <a:extLst>
                    <a:ext uri="{9D8B030D-6E8A-4147-A177-3AD203B41FA5}">
                      <a16:colId xmlns:a16="http://schemas.microsoft.com/office/drawing/2014/main" val="723135430"/>
                    </a:ext>
                  </a:extLst>
                </a:gridCol>
                <a:gridCol w="868210">
                  <a:extLst>
                    <a:ext uri="{9D8B030D-6E8A-4147-A177-3AD203B41FA5}">
                      <a16:colId xmlns:a16="http://schemas.microsoft.com/office/drawing/2014/main" val="3287596177"/>
                    </a:ext>
                  </a:extLst>
                </a:gridCol>
              </a:tblGrid>
              <a:tr h="292388">
                <a:tc>
                  <a:txBody>
                    <a:bodyPr/>
                    <a:lstStyle/>
                    <a:p>
                      <a:pPr>
                        <a:lnSpc>
                          <a:spcPct val="115000"/>
                        </a:lnSpc>
                        <a:spcAft>
                          <a:spcPts val="0"/>
                        </a:spcAft>
                      </a:pPr>
                      <a:r>
                        <a:rPr lang="el-G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04080"/>
                  </a:ext>
                </a:extLst>
              </a:tr>
              <a:tr h="1316842">
                <a:tc>
                  <a:txBody>
                    <a:bodyPr/>
                    <a:lstStyle/>
                    <a:p>
                      <a:pPr algn="ctr">
                        <a:lnSpc>
                          <a:spcPct val="115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Net oil imports-crude and products </a:t>
                      </a:r>
                    </a:p>
                    <a:p>
                      <a:pPr algn="ctr">
                        <a:lnSpc>
                          <a:spcPct val="115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bill.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231693"/>
                  </a:ext>
                </a:extLst>
              </a:tr>
              <a:tr h="913747">
                <a:tc>
                  <a:txBody>
                    <a:bodyPr/>
                    <a:lstStyle/>
                    <a:p>
                      <a:pPr algn="ctr">
                        <a:lnSpc>
                          <a:spcPct val="115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Refined oil product exports (in bill.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484935"/>
                  </a:ext>
                </a:extLst>
              </a:tr>
              <a:tr h="913747">
                <a:tc>
                  <a:txBody>
                    <a:bodyPr/>
                    <a:lstStyle/>
                    <a:p>
                      <a:pPr algn="ctr">
                        <a:lnSpc>
                          <a:spcPct val="115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Oil imports (crude and products) </a:t>
                      </a:r>
                    </a:p>
                    <a:p>
                      <a:pPr algn="ctr">
                        <a:lnSpc>
                          <a:spcPct val="115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bill.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l-G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429425"/>
                  </a:ext>
                </a:extLst>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pPr eaLnBrk="1" hangingPunct="1">
              <a:defRPr/>
            </a:pPr>
            <a:br>
              <a:rPr lang="en-US" sz="2400" b="1" u="sng" dirty="0">
                <a:effectLst>
                  <a:outerShdw blurRad="38100" dist="38100" dir="2700000" algn="tl">
                    <a:srgbClr val="000000">
                      <a:alpha val="43137"/>
                    </a:srgbClr>
                  </a:outerShdw>
                </a:effectLst>
                <a:latin typeface="Calibri" panose="020F0502020204030204" pitchFamily="34" charset="0"/>
              </a:rPr>
            </a:br>
            <a:br>
              <a:rPr lang="en-US" sz="2400" b="1" u="sng" dirty="0">
                <a:effectLst>
                  <a:outerShdw blurRad="38100" dist="38100" dir="2700000" algn="tl">
                    <a:srgbClr val="000000">
                      <a:alpha val="43137"/>
                    </a:srgbClr>
                  </a:outerShdw>
                </a:effectLst>
                <a:latin typeface="Calibri" panose="020F0502020204030204" pitchFamily="34" charset="0"/>
              </a:rPr>
            </a:br>
            <a:br>
              <a:rPr lang="en-US" sz="2400" b="1" u="sng" dirty="0">
                <a:effectLst>
                  <a:outerShdw blurRad="38100" dist="38100" dir="2700000" algn="tl">
                    <a:srgbClr val="000000">
                      <a:alpha val="43137"/>
                    </a:srgbClr>
                  </a:outerShdw>
                </a:effectLst>
                <a:latin typeface="Calibri" panose="020F0502020204030204" pitchFamily="34" charset="0"/>
              </a:rPr>
            </a:br>
            <a:br>
              <a:rPr lang="en-US" sz="2400" b="1" u="sng" dirty="0">
                <a:effectLst>
                  <a:outerShdw blurRad="38100" dist="38100" dir="2700000" algn="tl">
                    <a:srgbClr val="000000">
                      <a:alpha val="43137"/>
                    </a:srgbClr>
                  </a:outerShdw>
                </a:effectLst>
                <a:latin typeface="Calibri" panose="020F0502020204030204" pitchFamily="34" charset="0"/>
              </a:rPr>
            </a:br>
            <a:r>
              <a:rPr lang="en-US" kern="1200" dirty="0">
                <a:latin typeface="Calibri" pitchFamily="34" charset="0"/>
              </a:rPr>
              <a:t>Oil Refining and Storage</a:t>
            </a:r>
            <a:endParaRPr lang="el-GR" altLang="el-GR" kern="1200" dirty="0">
              <a:latin typeface="Calibri" pitchFamily="34" charset="0"/>
            </a:endParaRPr>
          </a:p>
        </p:txBody>
      </p:sp>
      <p:sp>
        <p:nvSpPr>
          <p:cNvPr id="3" name="2 - Θέση περιεχομένου"/>
          <p:cNvSpPr>
            <a:spLocks noGrp="1"/>
          </p:cNvSpPr>
          <p:nvPr>
            <p:ph idx="1"/>
          </p:nvPr>
        </p:nvSpPr>
        <p:spPr>
          <a:xfrm>
            <a:off x="5227390" y="1701180"/>
            <a:ext cx="3642220" cy="5004420"/>
          </a:xfrm>
          <a:ln>
            <a:miter lim="800000"/>
            <a:headEnd/>
            <a:tailEnd/>
          </a:ln>
          <a:extLst/>
        </p:spPr>
        <p:style>
          <a:lnRef idx="0">
            <a:scrgbClr r="0" g="0" b="0"/>
          </a:lnRef>
          <a:fillRef idx="1002">
            <a:schemeClr val="lt2"/>
          </a:fillRef>
          <a:effectRef idx="0">
            <a:scrgbClr r="0" g="0" b="0"/>
          </a:effectRef>
          <a:fontRef idx="major"/>
        </p:style>
        <p:txBody>
          <a:bodyPr/>
          <a:lstStyle/>
          <a:p>
            <a:pPr eaLnBrk="1" hangingPunct="1">
              <a:buClr>
                <a:schemeClr val="accent5">
                  <a:lumMod val="50000"/>
                </a:schemeClr>
              </a:buClr>
              <a:buFont typeface="Wingdings" pitchFamily="2" charset="2"/>
              <a:buChar char="Ø"/>
              <a:defRPr/>
            </a:pPr>
            <a:r>
              <a:rPr lang="en-US" sz="2200" dirty="0">
                <a:latin typeface="Calibri" panose="020F0502020204030204" pitchFamily="34" charset="0"/>
              </a:rPr>
              <a:t>A total of €4.0 billion of investments in refinery upgrade and expansion were  implemented between 2010 and 2014</a:t>
            </a:r>
          </a:p>
          <a:p>
            <a:pPr eaLnBrk="1" hangingPunct="1">
              <a:buClr>
                <a:schemeClr val="accent5">
                  <a:lumMod val="50000"/>
                </a:schemeClr>
              </a:buClr>
              <a:buFont typeface="Wingdings" pitchFamily="2" charset="2"/>
              <a:buChar char="Ø"/>
              <a:defRPr/>
            </a:pPr>
            <a:r>
              <a:rPr lang="en-US" sz="2200" dirty="0">
                <a:latin typeface="Calibri" panose="020F0502020204030204" pitchFamily="34" charset="0"/>
              </a:rPr>
              <a:t>A further €1.0 billion to be invested in downstream activities by 2025</a:t>
            </a:r>
          </a:p>
          <a:p>
            <a:pPr eaLnBrk="1" hangingPunct="1">
              <a:buClr>
                <a:schemeClr val="accent5">
                  <a:lumMod val="50000"/>
                </a:schemeClr>
              </a:buClr>
              <a:buFont typeface="Wingdings" pitchFamily="2" charset="2"/>
              <a:buChar char="Ø"/>
              <a:defRPr/>
            </a:pPr>
            <a:r>
              <a:rPr lang="en-US" sz="2200" dirty="0">
                <a:latin typeface="Calibri" panose="020F0502020204030204" pitchFamily="34" charset="0"/>
              </a:rPr>
              <a:t>Greece imports some 14.5 </a:t>
            </a:r>
            <a:r>
              <a:rPr lang="en-US" sz="2200" dirty="0" err="1">
                <a:latin typeface="Calibri" panose="020F0502020204030204" pitchFamily="34" charset="0"/>
              </a:rPr>
              <a:t>mt</a:t>
            </a:r>
            <a:r>
              <a:rPr lang="en-US" sz="2200" dirty="0">
                <a:latin typeface="Calibri" panose="020F0502020204030204" pitchFamily="34" charset="0"/>
              </a:rPr>
              <a:t>/y for refining, destined for local consumption and exports, of which approximately 60% comes from Arab countries</a:t>
            </a:r>
            <a:endParaRPr lang="el-GR" sz="2200" dirty="0">
              <a:latin typeface="Calibri" panose="020F0502020204030204" pitchFamily="34" charset="0"/>
            </a:endParaRPr>
          </a:p>
        </p:txBody>
      </p:sp>
      <p:pic>
        <p:nvPicPr>
          <p:cNvPr id="409602" name="Picture 2" descr="C:\Documents and Settings\stergiou\Επιφάνεια εργασίας\Photos_parousiasi\Raffinerie.JPG"/>
          <p:cNvPicPr>
            <a:picLocks noChangeAspect="1" noChangeArrowheads="1"/>
          </p:cNvPicPr>
          <p:nvPr/>
        </p:nvPicPr>
        <p:blipFill>
          <a:blip r:embed="rId2"/>
          <a:srcRect/>
          <a:stretch>
            <a:fillRect/>
          </a:stretch>
        </p:blipFill>
        <p:spPr bwMode="auto">
          <a:xfrm>
            <a:off x="274390" y="1701180"/>
            <a:ext cx="4953000" cy="5004420"/>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2"/>
          </p:nvPr>
        </p:nvSpPr>
        <p:spPr/>
        <p:txBody>
          <a:bodyPr/>
          <a:lstStyle/>
          <a:p>
            <a:pPr>
              <a:defRPr/>
            </a:pPr>
            <a:fld id="{2E319BFF-D654-44F2-8F05-EFC474535ADA}" type="slidenum">
              <a:rPr lang="en-US" smtClean="0"/>
              <a:pPr>
                <a:defRPr/>
              </a:pPr>
              <a:t>7</a:t>
            </a:fld>
            <a:endParaRPr lang="en-US" dirty="0"/>
          </a:p>
        </p:txBody>
      </p:sp>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pPr eaLnBrk="1" hangingPunct="1">
              <a:defRPr/>
            </a:pPr>
            <a:r>
              <a:rPr lang="en-US" kern="1200" dirty="0">
                <a:latin typeface="Calibri" pitchFamily="34" charset="0"/>
              </a:rPr>
              <a:t>Natural Gas</a:t>
            </a:r>
            <a:endParaRPr lang="el-GR" altLang="el-GR" kern="1200" dirty="0">
              <a:latin typeface="Calibri" pitchFamily="34" charset="0"/>
            </a:endParaRPr>
          </a:p>
        </p:txBody>
      </p:sp>
      <p:sp>
        <p:nvSpPr>
          <p:cNvPr id="3" name="2 - Θέση περιεχομένου"/>
          <p:cNvSpPr>
            <a:spLocks noGrp="1"/>
          </p:cNvSpPr>
          <p:nvPr>
            <p:ph idx="1"/>
          </p:nvPr>
        </p:nvSpPr>
        <p:spPr>
          <a:xfrm>
            <a:off x="4572000" y="1623342"/>
            <a:ext cx="4114800" cy="5082257"/>
          </a:xfrm>
          <a:ln>
            <a:miter lim="800000"/>
            <a:headEnd/>
            <a:tailEnd/>
          </a:ln>
          <a:extLst/>
        </p:spPr>
        <p:style>
          <a:lnRef idx="0">
            <a:scrgbClr r="0" g="0" b="0"/>
          </a:lnRef>
          <a:fillRef idx="1002">
            <a:schemeClr val="lt2"/>
          </a:fillRef>
          <a:effectRef idx="0">
            <a:scrgbClr r="0" g="0" b="0"/>
          </a:effectRef>
          <a:fontRef idx="major"/>
        </p:style>
        <p:txBody>
          <a:bodyPr/>
          <a:lstStyle/>
          <a:p>
            <a:pPr eaLnBrk="1" hangingPunct="1">
              <a:buClr>
                <a:schemeClr val="accent5">
                  <a:lumMod val="50000"/>
                </a:schemeClr>
              </a:buClr>
              <a:buFont typeface="Wingdings" pitchFamily="2" charset="2"/>
              <a:buChar char="Ø"/>
              <a:defRPr/>
            </a:pPr>
            <a:r>
              <a:rPr lang="en-US" sz="2000" dirty="0">
                <a:latin typeface="Calibri" panose="020F0502020204030204" pitchFamily="34" charset="0"/>
                <a:ea typeface="+mn-ea"/>
                <a:cs typeface="+mn-cs"/>
              </a:rPr>
              <a:t>Current consumption ~ 4.0 bcm per year (2017) and likely to rise to 6.0 bcm per year by 2025</a:t>
            </a:r>
            <a:endParaRPr lang="en-US" sz="2000" dirty="0">
              <a:latin typeface="Calibri" panose="020F0502020204030204" pitchFamily="34" charset="0"/>
            </a:endParaRPr>
          </a:p>
          <a:p>
            <a:pPr eaLnBrk="1" hangingPunct="1">
              <a:buClr>
                <a:schemeClr val="accent5">
                  <a:lumMod val="50000"/>
                </a:schemeClr>
              </a:buClr>
              <a:buFont typeface="Wingdings" pitchFamily="2" charset="2"/>
              <a:buChar char="Ø"/>
              <a:defRPr/>
            </a:pPr>
            <a:r>
              <a:rPr lang="en-US" sz="2000" dirty="0">
                <a:latin typeface="Calibri" panose="020F0502020204030204" pitchFamily="34" charset="0"/>
                <a:ea typeface="+mn-ea"/>
                <a:cs typeface="+mn-cs"/>
              </a:rPr>
              <a:t>Investments necessary for new LNG terminal(s), trunk pipelines, international interconnections and additional town distribution grids</a:t>
            </a:r>
          </a:p>
          <a:p>
            <a:pPr eaLnBrk="1" hangingPunct="1">
              <a:buClr>
                <a:schemeClr val="accent5">
                  <a:lumMod val="50000"/>
                </a:schemeClr>
              </a:buClr>
              <a:buFont typeface="Wingdings" pitchFamily="2" charset="2"/>
              <a:buChar char="Ø"/>
              <a:defRPr/>
            </a:pPr>
            <a:r>
              <a:rPr lang="en-US" sz="2000" dirty="0">
                <a:latin typeface="Calibri" panose="020F0502020204030204" pitchFamily="34" charset="0"/>
                <a:ea typeface="+mn-ea"/>
                <a:cs typeface="+mn-cs"/>
              </a:rPr>
              <a:t>Since early 2000’s, LNG is exported to Greece from Algeria, but lately it also imports LNG from Qatar. At current prices, this overall trade, accounts to approximately $6.5-7.0 billion per year.</a:t>
            </a:r>
            <a:endParaRPr lang="el-GR" sz="2000" dirty="0">
              <a:latin typeface="Calibri" panose="020F0502020204030204" pitchFamily="34" charset="0"/>
              <a:ea typeface="+mn-ea"/>
              <a:cs typeface="+mn-cs"/>
            </a:endParaRPr>
          </a:p>
          <a:p>
            <a:pPr eaLnBrk="1" hangingPunct="1">
              <a:defRPr/>
            </a:pPr>
            <a:endParaRPr lang="el-GR" dirty="0"/>
          </a:p>
        </p:txBody>
      </p:sp>
      <p:pic>
        <p:nvPicPr>
          <p:cNvPr id="406530" name="Picture 2" descr="C:\Documents and Settings\stergiou\Επιφάνεια εργασίας\Photos_parousiasi\gaz_pipeline.jpg"/>
          <p:cNvPicPr>
            <a:picLocks noChangeAspect="1" noChangeArrowheads="1"/>
          </p:cNvPicPr>
          <p:nvPr/>
        </p:nvPicPr>
        <p:blipFill>
          <a:blip r:embed="rId2"/>
          <a:srcRect/>
          <a:stretch>
            <a:fillRect/>
          </a:stretch>
        </p:blipFill>
        <p:spPr bwMode="auto">
          <a:xfrm>
            <a:off x="539750" y="1624087"/>
            <a:ext cx="4032250" cy="5081512"/>
          </a:xfrm>
          <a:prstGeom prst="rect">
            <a:avLst/>
          </a:prstGeom>
          <a:ln>
            <a:noFill/>
          </a:ln>
          <a:effectLst>
            <a:outerShdw blurRad="292100" dist="139700" dir="2700000" algn="tl" rotWithShape="0">
              <a:srgbClr val="333333">
                <a:alpha val="65000"/>
              </a:srgbClr>
            </a:outerShdw>
          </a:effectLst>
        </p:spPr>
      </p:pic>
      <p:sp>
        <p:nvSpPr>
          <p:cNvPr id="2" name="Θέση αριθμού διαφάνειας 1"/>
          <p:cNvSpPr>
            <a:spLocks noGrp="1"/>
          </p:cNvSpPr>
          <p:nvPr>
            <p:ph type="sldNum" sz="quarter" idx="12"/>
          </p:nvPr>
        </p:nvSpPr>
        <p:spPr/>
        <p:txBody>
          <a:bodyPr/>
          <a:lstStyle/>
          <a:p>
            <a:pPr>
              <a:defRPr/>
            </a:pPr>
            <a:fld id="{DCF66741-C0F7-4B9D-AC91-D4C41226F390}" type="slidenum">
              <a:rPr lang="en-US" smtClean="0"/>
              <a:pPr>
                <a:defRPr/>
              </a:pPr>
              <a:t>8</a:t>
            </a:fld>
            <a:endParaRPr lang="en-US"/>
          </a:p>
        </p:txBody>
      </p:sp>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n-US" kern="1200" dirty="0" err="1">
                <a:latin typeface="Calibri" pitchFamily="34" charset="0"/>
              </a:rPr>
              <a:t>Revithoussa</a:t>
            </a:r>
            <a:r>
              <a:rPr lang="en-US" kern="1200" dirty="0">
                <a:latin typeface="Calibri" pitchFamily="34" charset="0"/>
              </a:rPr>
              <a:t> LNG Terminal</a:t>
            </a:r>
            <a:endParaRPr lang="el-GR" kern="1200" dirty="0">
              <a:latin typeface="Calibri" pitchFamily="34" charset="0"/>
            </a:endParaRPr>
          </a:p>
        </p:txBody>
      </p:sp>
      <p:sp>
        <p:nvSpPr>
          <p:cNvPr id="4" name="Θέση αριθμού διαφάνειας 3"/>
          <p:cNvSpPr>
            <a:spLocks noGrp="1"/>
          </p:cNvSpPr>
          <p:nvPr>
            <p:ph type="sldNum" sz="quarter" idx="12"/>
          </p:nvPr>
        </p:nvSpPr>
        <p:spPr/>
        <p:txBody>
          <a:bodyPr/>
          <a:lstStyle/>
          <a:p>
            <a:pPr>
              <a:defRPr/>
            </a:pPr>
            <a:fld id="{02544FC0-4786-4FB3-A648-7843EFA50FA6}" type="slidenum">
              <a:rPr lang="en-US" smtClean="0"/>
              <a:pPr>
                <a:defRPr/>
              </a:pPr>
              <a:t>9</a:t>
            </a:fld>
            <a:endParaRPr lang="en-US"/>
          </a:p>
        </p:txBody>
      </p:sp>
      <p:sp>
        <p:nvSpPr>
          <p:cNvPr id="17412" name="AutoShape 2" descr="Αποτέλεσμα εικόνας για revithousa"/>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endParaRPr lang="el-GR" altLang="el-GR"/>
          </a:p>
        </p:txBody>
      </p:sp>
      <p:sp>
        <p:nvSpPr>
          <p:cNvPr id="17413" name="AutoShape 4" descr="Αποτέλεσμα εικόνας για revithousa"/>
          <p:cNvSpPr>
            <a:spLocks noChangeAspect="1" noChangeArrowheads="1"/>
          </p:cNvSpPr>
          <p:nvPr/>
        </p:nvSpPr>
        <p:spPr bwMode="auto">
          <a:xfrm>
            <a:off x="46942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endParaRPr lang="el-GR" altLang="el-GR"/>
          </a:p>
        </p:txBody>
      </p:sp>
      <p:sp>
        <p:nvSpPr>
          <p:cNvPr id="17414" name="AutoShape 6" descr="Αποτέλεσμα εικόνας για revithousa"/>
          <p:cNvSpPr>
            <a:spLocks noChangeAspect="1" noChangeArrowheads="1"/>
          </p:cNvSpPr>
          <p:nvPr/>
        </p:nvSpPr>
        <p:spPr bwMode="auto">
          <a:xfrm>
            <a:off x="48466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Palatino Linotype" pitchFamily="18" charset="0"/>
              </a:defRPr>
            </a:lvl1pPr>
            <a:lvl2pPr marL="742950" indent="-285750">
              <a:defRPr sz="1200">
                <a:solidFill>
                  <a:schemeClr val="tx1"/>
                </a:solidFill>
                <a:latin typeface="Palatino Linotype" pitchFamily="18" charset="0"/>
              </a:defRPr>
            </a:lvl2pPr>
            <a:lvl3pPr marL="1143000" indent="-228600">
              <a:defRPr sz="1200">
                <a:solidFill>
                  <a:schemeClr val="tx1"/>
                </a:solidFill>
                <a:latin typeface="Palatino Linotype" pitchFamily="18" charset="0"/>
              </a:defRPr>
            </a:lvl3pPr>
            <a:lvl4pPr marL="1600200" indent="-228600">
              <a:defRPr sz="1200">
                <a:solidFill>
                  <a:schemeClr val="tx1"/>
                </a:solidFill>
                <a:latin typeface="Palatino Linotype" pitchFamily="18" charset="0"/>
              </a:defRPr>
            </a:lvl4pPr>
            <a:lvl5pPr marL="2057400" indent="-228600">
              <a:defRPr sz="1200">
                <a:solidFill>
                  <a:schemeClr val="tx1"/>
                </a:solidFill>
                <a:latin typeface="Palatino Linotype" pitchFamily="18" charset="0"/>
              </a:defRPr>
            </a:lvl5pPr>
            <a:lvl6pPr marL="2514600" indent="-228600" algn="ctr" eaLnBrk="0" fontAlgn="base" hangingPunct="0">
              <a:spcBef>
                <a:spcPct val="50000"/>
              </a:spcBef>
              <a:spcAft>
                <a:spcPct val="0"/>
              </a:spcAft>
              <a:defRPr sz="1200">
                <a:solidFill>
                  <a:schemeClr val="tx1"/>
                </a:solidFill>
                <a:latin typeface="Palatino Linotype" pitchFamily="18" charset="0"/>
              </a:defRPr>
            </a:lvl6pPr>
            <a:lvl7pPr marL="2971800" indent="-228600" algn="ctr" eaLnBrk="0" fontAlgn="base" hangingPunct="0">
              <a:spcBef>
                <a:spcPct val="50000"/>
              </a:spcBef>
              <a:spcAft>
                <a:spcPct val="0"/>
              </a:spcAft>
              <a:defRPr sz="1200">
                <a:solidFill>
                  <a:schemeClr val="tx1"/>
                </a:solidFill>
                <a:latin typeface="Palatino Linotype" pitchFamily="18" charset="0"/>
              </a:defRPr>
            </a:lvl7pPr>
            <a:lvl8pPr marL="3429000" indent="-228600" algn="ctr" eaLnBrk="0" fontAlgn="base" hangingPunct="0">
              <a:spcBef>
                <a:spcPct val="50000"/>
              </a:spcBef>
              <a:spcAft>
                <a:spcPct val="0"/>
              </a:spcAft>
              <a:defRPr sz="1200">
                <a:solidFill>
                  <a:schemeClr val="tx1"/>
                </a:solidFill>
                <a:latin typeface="Palatino Linotype" pitchFamily="18" charset="0"/>
              </a:defRPr>
            </a:lvl8pPr>
            <a:lvl9pPr marL="3886200" indent="-228600" algn="ctr" eaLnBrk="0" fontAlgn="base" hangingPunct="0">
              <a:spcBef>
                <a:spcPct val="50000"/>
              </a:spcBef>
              <a:spcAft>
                <a:spcPct val="0"/>
              </a:spcAft>
              <a:defRPr sz="1200">
                <a:solidFill>
                  <a:schemeClr val="tx1"/>
                </a:solidFill>
                <a:latin typeface="Palatino Linotype" pitchFamily="18" charset="0"/>
              </a:defRPr>
            </a:lvl9pPr>
          </a:lstStyle>
          <a:p>
            <a:endParaRPr lang="el-GR" altLang="el-GR"/>
          </a:p>
        </p:txBody>
      </p:sp>
      <p:pic>
        <p:nvPicPr>
          <p:cNvPr id="174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6113"/>
            <a:ext cx="6068591" cy="421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688" y="0"/>
            <a:ext cx="1482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073050"/>
      </p:ext>
    </p:extLst>
  </p:cSld>
  <p:clrMapOvr>
    <a:masterClrMapping/>
  </p:clrMapOvr>
  <p:transition spd="med">
    <p:fade/>
  </p:transition>
</p:sld>
</file>

<file path=ppt/theme/theme1.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4865</TotalTime>
  <Words>1256</Words>
  <Application>Microsoft Office PowerPoint</Application>
  <PresentationFormat>Προβολή στην οθόνη (4:3)</PresentationFormat>
  <Paragraphs>164</Paragraphs>
  <Slides>20</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Book Antiqua</vt:lpstr>
      <vt:lpstr>Calibri</vt:lpstr>
      <vt:lpstr>Palatino Linotype</vt:lpstr>
      <vt:lpstr>Times New Roman</vt:lpstr>
      <vt:lpstr>Wingdings</vt:lpstr>
      <vt:lpstr>Presentation</vt:lpstr>
      <vt:lpstr>Παρουσίαση του PowerPoint</vt:lpstr>
      <vt:lpstr>Investment Opportunities in Greece’s Energy Sector</vt:lpstr>
      <vt:lpstr>Some Key Energy Facts in Greece</vt:lpstr>
      <vt:lpstr>Crude Oil Imports by Country, 1973-2016</vt:lpstr>
      <vt:lpstr>Oil Product Imports and Exports by Country, 1979-2016</vt:lpstr>
      <vt:lpstr>Greek Oil Market Fundamentals (2010-2016)</vt:lpstr>
      <vt:lpstr>    Oil Refining and Storage</vt:lpstr>
      <vt:lpstr>Natural Gas</vt:lpstr>
      <vt:lpstr>Revithoussa LNG Terminal</vt:lpstr>
      <vt:lpstr>Alexandroupolis FSRU (I)</vt:lpstr>
      <vt:lpstr>Alexandroupolis FSRU (II)</vt:lpstr>
      <vt:lpstr>TAP and TANAP system</vt:lpstr>
      <vt:lpstr>Παρουσίαση του PowerPoint</vt:lpstr>
      <vt:lpstr>Greek Export Activities </vt:lpstr>
      <vt:lpstr>EuroAsia Electricity Interconnector</vt:lpstr>
      <vt:lpstr>Παρουσίαση του PowerPoint</vt:lpstr>
      <vt:lpstr>Summary of Anticipated Energy Sector  Investment in Greece (2016-2025) (Base Scenario)</vt:lpstr>
      <vt:lpstr>Investment Opportunities in Greece’s Energy Sector</vt:lpstr>
      <vt:lpstr>Investment Opportunities in Greece’s Energy Sector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nikos nikos</cp:lastModifiedBy>
  <cp:revision>492</cp:revision>
  <cp:lastPrinted>2016-11-29T11:05:04Z</cp:lastPrinted>
  <dcterms:created xsi:type="dcterms:W3CDTF">2007-08-02T08:32:36Z</dcterms:created>
  <dcterms:modified xsi:type="dcterms:W3CDTF">2017-11-29T15:56:38Z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