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handoutMasterIdLst>
    <p:handoutMasterId r:id="rId53"/>
  </p:handoutMasterIdLst>
  <p:sldIdLst>
    <p:sldId id="348" r:id="rId2"/>
    <p:sldId id="273" r:id="rId3"/>
    <p:sldId id="275" r:id="rId4"/>
    <p:sldId id="277" r:id="rId5"/>
    <p:sldId id="279" r:id="rId6"/>
    <p:sldId id="281" r:id="rId7"/>
    <p:sldId id="282" r:id="rId8"/>
    <p:sldId id="283" r:id="rId9"/>
    <p:sldId id="285" r:id="rId10"/>
    <p:sldId id="284" r:id="rId11"/>
    <p:sldId id="286" r:id="rId12"/>
    <p:sldId id="287" r:id="rId13"/>
    <p:sldId id="288" r:id="rId14"/>
    <p:sldId id="293" r:id="rId15"/>
    <p:sldId id="294" r:id="rId16"/>
    <p:sldId id="296" r:id="rId17"/>
    <p:sldId id="298" r:id="rId18"/>
    <p:sldId id="299" r:id="rId19"/>
    <p:sldId id="304" r:id="rId20"/>
    <p:sldId id="306" r:id="rId21"/>
    <p:sldId id="307" r:id="rId22"/>
    <p:sldId id="308" r:id="rId23"/>
    <p:sldId id="309" r:id="rId24"/>
    <p:sldId id="312" r:id="rId25"/>
    <p:sldId id="315" r:id="rId26"/>
    <p:sldId id="317" r:id="rId27"/>
    <p:sldId id="319" r:id="rId28"/>
    <p:sldId id="322" r:id="rId29"/>
    <p:sldId id="323" r:id="rId30"/>
    <p:sldId id="329" r:id="rId31"/>
    <p:sldId id="338" r:id="rId32"/>
    <p:sldId id="339" r:id="rId33"/>
    <p:sldId id="274" r:id="rId34"/>
    <p:sldId id="340" r:id="rId35"/>
    <p:sldId id="350" r:id="rId36"/>
    <p:sldId id="341" r:id="rId37"/>
    <p:sldId id="342" r:id="rId38"/>
    <p:sldId id="343" r:id="rId39"/>
    <p:sldId id="351" r:id="rId40"/>
    <p:sldId id="344" r:id="rId41"/>
    <p:sldId id="345" r:id="rId42"/>
    <p:sldId id="352" r:id="rId43"/>
    <p:sldId id="346" r:id="rId44"/>
    <p:sldId id="266" r:id="rId45"/>
    <p:sldId id="260" r:id="rId46"/>
    <p:sldId id="259" r:id="rId47"/>
    <p:sldId id="270" r:id="rId48"/>
    <p:sldId id="271" r:id="rId49"/>
    <p:sldId id="258" r:id="rId50"/>
    <p:sldId id="349" r:id="rId51"/>
    <p:sldId id="347" r:id="rId52"/>
  </p:sldIdLst>
  <p:sldSz cx="12192000" cy="6858000"/>
  <p:notesSz cx="6858000" cy="9947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48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562BD8-99A1-4725-861D-F588D4056E2E}" type="doc">
      <dgm:prSet loTypeId="urn:microsoft.com/office/officeart/2005/8/layout/radial5" loCatId="cycle" qsTypeId="urn:microsoft.com/office/officeart/2005/8/quickstyle/3d2" qsCatId="3D" csTypeId="urn:microsoft.com/office/officeart/2005/8/colors/colorful4" csCatId="colorful" phldr="1"/>
      <dgm:spPr/>
      <dgm:t>
        <a:bodyPr/>
        <a:lstStyle/>
        <a:p>
          <a:endParaRPr lang="en-GB"/>
        </a:p>
      </dgm:t>
    </dgm:pt>
    <dgm:pt modelId="{0A9DB1CF-A451-4FEE-9B75-662F41142C78}">
      <dgm:prSet phldrT="[Text]" custT="1"/>
      <dgm:spPr/>
      <dgm:t>
        <a:bodyPr/>
        <a:lstStyle/>
        <a:p>
          <a:r>
            <a:rPr lang="en-US" sz="2800" b="1" cap="none" spc="0" dirty="0" smtClean="0">
              <a:ln w="12700">
                <a:prstDash val="solid"/>
              </a:ln>
              <a:effectLst>
                <a:outerShdw blurRad="41275" dist="20320" dir="1800000" algn="tl" rotWithShape="0">
                  <a:srgbClr val="000000">
                    <a:alpha val="40000"/>
                  </a:srgbClr>
                </a:outerShdw>
              </a:effectLst>
            </a:rPr>
            <a:t>Renewable</a:t>
          </a:r>
          <a:r>
            <a:rPr lang="en-US" sz="2800" b="1" cap="none" spc="0" dirty="0" smtClean="0">
              <a:ln w="0"/>
              <a:effectLst>
                <a:outerShdw blurRad="38100" dist="19050" dir="2700000" algn="tl" rotWithShape="0">
                  <a:schemeClr val="dk1">
                    <a:alpha val="40000"/>
                  </a:schemeClr>
                </a:outerShdw>
              </a:effectLst>
            </a:rPr>
            <a:t> </a:t>
          </a:r>
        </a:p>
        <a:p>
          <a:r>
            <a:rPr lang="en-US" sz="2800" b="1" cap="none" spc="0" dirty="0" smtClean="0">
              <a:ln w="0"/>
              <a:effectLst>
                <a:outerShdw blurRad="38100" dist="19050" dir="2700000" algn="tl" rotWithShape="0">
                  <a:schemeClr val="dk1">
                    <a:alpha val="40000"/>
                  </a:schemeClr>
                </a:outerShdw>
              </a:effectLst>
            </a:rPr>
            <a:t>Energy </a:t>
          </a:r>
          <a:endParaRPr lang="en-GB" sz="2800" b="1" cap="none" spc="0" dirty="0">
            <a:ln w="0"/>
            <a:effectLst>
              <a:outerShdw blurRad="38100" dist="19050" dir="2700000" algn="tl" rotWithShape="0">
                <a:schemeClr val="dk1">
                  <a:alpha val="40000"/>
                </a:schemeClr>
              </a:outerShdw>
            </a:effectLst>
          </a:endParaRPr>
        </a:p>
      </dgm:t>
    </dgm:pt>
    <dgm:pt modelId="{9E325DAF-0740-4A62-9DB6-2DBA01630CEB}" type="parTrans" cxnId="{74792486-DE12-44B6-B862-76F95BA4C56E}">
      <dgm:prSet/>
      <dgm:spPr/>
      <dgm:t>
        <a:bodyPr/>
        <a:lstStyle/>
        <a:p>
          <a:endParaRPr lang="en-GB"/>
        </a:p>
      </dgm:t>
    </dgm:pt>
    <dgm:pt modelId="{BD501484-2A65-4B73-A16A-8F7B00FCCAFF}" type="sibTrans" cxnId="{74792486-DE12-44B6-B862-76F95BA4C56E}">
      <dgm:prSet/>
      <dgm:spPr/>
      <dgm:t>
        <a:bodyPr/>
        <a:lstStyle/>
        <a:p>
          <a:endParaRPr lang="en-GB"/>
        </a:p>
      </dgm:t>
    </dgm:pt>
    <dgm:pt modelId="{1B3AB55F-2920-456E-BC13-6C87F85E430B}">
      <dgm:prSet phldrT="[Text]" custT="1"/>
      <dgm:spPr/>
      <dgm:t>
        <a:bodyPr/>
        <a:lstStyle/>
        <a:p>
          <a:r>
            <a:rPr lang="en-US" sz="2800" b="1" cap="none" spc="0" dirty="0" smtClean="0">
              <a:ln w="12700">
                <a:prstDash val="solid"/>
              </a:ln>
              <a:effectLst>
                <a:outerShdw blurRad="41275" dist="20320" dir="1800000" algn="tl" rotWithShape="0">
                  <a:srgbClr val="000000">
                    <a:alpha val="40000"/>
                  </a:srgbClr>
                </a:outerShdw>
              </a:effectLst>
            </a:rPr>
            <a:t>Wind Energy</a:t>
          </a:r>
          <a:endParaRPr lang="en-GB" sz="2800" b="1" cap="none" spc="0" dirty="0">
            <a:ln w="12700">
              <a:prstDash val="solid"/>
            </a:ln>
            <a:effectLst>
              <a:outerShdw blurRad="41275" dist="20320" dir="1800000" algn="tl" rotWithShape="0">
                <a:srgbClr val="000000">
                  <a:alpha val="40000"/>
                </a:srgbClr>
              </a:outerShdw>
            </a:effectLst>
          </a:endParaRPr>
        </a:p>
      </dgm:t>
    </dgm:pt>
    <dgm:pt modelId="{9153408F-EBB8-40CF-82F8-EBB223BB86F6}" type="parTrans" cxnId="{B275A6D0-AF33-450E-86C6-D80A970699BA}">
      <dgm:prSet/>
      <dgm:spPr/>
      <dgm:t>
        <a:bodyPr/>
        <a:lstStyle/>
        <a:p>
          <a:endParaRPr lang="en-GB"/>
        </a:p>
      </dgm:t>
    </dgm:pt>
    <dgm:pt modelId="{EC27022A-10D8-4FF6-A7F3-61C5FAF24AA3}" type="sibTrans" cxnId="{B275A6D0-AF33-450E-86C6-D80A970699BA}">
      <dgm:prSet/>
      <dgm:spPr/>
      <dgm:t>
        <a:bodyPr/>
        <a:lstStyle/>
        <a:p>
          <a:endParaRPr lang="en-GB"/>
        </a:p>
      </dgm:t>
    </dgm:pt>
    <dgm:pt modelId="{18E66513-7B91-425B-8B0A-EA554462ACDC}">
      <dgm:prSet phldrT="[Text]" custT="1"/>
      <dgm:spPr/>
      <dgm:t>
        <a:bodyPr/>
        <a:lstStyle/>
        <a:p>
          <a:r>
            <a:rPr lang="en-US" sz="2400" b="1" cap="none" spc="0" dirty="0" smtClean="0">
              <a:ln w="12700">
                <a:prstDash val="solid"/>
              </a:ln>
              <a:effectLst>
                <a:outerShdw blurRad="41275" dist="20320" dir="1800000" algn="tl" rotWithShape="0">
                  <a:srgbClr val="000000">
                    <a:alpha val="40000"/>
                  </a:srgbClr>
                </a:outerShdw>
              </a:effectLst>
            </a:rPr>
            <a:t>Photovoltaic</a:t>
          </a:r>
        </a:p>
        <a:p>
          <a:r>
            <a:rPr lang="en-US" sz="2400" b="1" cap="none" spc="0" dirty="0" smtClean="0">
              <a:ln w="12700">
                <a:prstDash val="solid"/>
              </a:ln>
              <a:effectLst>
                <a:outerShdw blurRad="41275" dist="20320" dir="1800000" algn="tl" rotWithShape="0">
                  <a:srgbClr val="000000">
                    <a:alpha val="40000"/>
                  </a:srgbClr>
                </a:outerShdw>
              </a:effectLst>
            </a:rPr>
            <a:t>Solar Energy</a:t>
          </a:r>
          <a:endParaRPr lang="en-GB" sz="2400" b="1" cap="none" spc="0" dirty="0">
            <a:ln w="12700">
              <a:prstDash val="solid"/>
            </a:ln>
            <a:effectLst>
              <a:outerShdw blurRad="41275" dist="20320" dir="1800000" algn="tl" rotWithShape="0">
                <a:srgbClr val="000000">
                  <a:alpha val="40000"/>
                </a:srgbClr>
              </a:outerShdw>
            </a:effectLst>
          </a:endParaRPr>
        </a:p>
      </dgm:t>
    </dgm:pt>
    <dgm:pt modelId="{C60EB2AE-62B8-45B9-9D20-471E371BF3C7}" type="parTrans" cxnId="{F35EB00F-2E83-4613-9636-4C71FE3BE665}">
      <dgm:prSet/>
      <dgm:spPr/>
      <dgm:t>
        <a:bodyPr/>
        <a:lstStyle/>
        <a:p>
          <a:endParaRPr lang="en-GB"/>
        </a:p>
      </dgm:t>
    </dgm:pt>
    <dgm:pt modelId="{B9188D88-5981-4E8D-953F-E1E771DB5437}" type="sibTrans" cxnId="{F35EB00F-2E83-4613-9636-4C71FE3BE665}">
      <dgm:prSet/>
      <dgm:spPr/>
      <dgm:t>
        <a:bodyPr/>
        <a:lstStyle/>
        <a:p>
          <a:endParaRPr lang="en-GB"/>
        </a:p>
      </dgm:t>
    </dgm:pt>
    <dgm:pt modelId="{FB068703-2B44-4D20-BB50-C09734F48F86}">
      <dgm:prSet phldrT="[Text]" custT="1"/>
      <dgm:spPr/>
      <dgm:t>
        <a:bodyPr/>
        <a:lstStyle/>
        <a:p>
          <a:r>
            <a:rPr lang="en-US" sz="2800" b="1" cap="none" spc="0" dirty="0" smtClean="0">
              <a:ln w="12700">
                <a:prstDash val="solid"/>
              </a:ln>
              <a:effectLst>
                <a:outerShdw blurRad="41275" dist="20320" dir="1800000" algn="tl" rotWithShape="0">
                  <a:srgbClr val="000000">
                    <a:alpha val="40000"/>
                  </a:srgbClr>
                </a:outerShdw>
              </a:effectLst>
            </a:rPr>
            <a:t>Biomass / Biogas </a:t>
          </a:r>
          <a:endParaRPr lang="en-GB" sz="2800" b="1" cap="none" spc="0" dirty="0">
            <a:ln w="12700">
              <a:prstDash val="solid"/>
            </a:ln>
            <a:effectLst>
              <a:outerShdw blurRad="41275" dist="20320" dir="1800000" algn="tl" rotWithShape="0">
                <a:srgbClr val="000000">
                  <a:alpha val="40000"/>
                </a:srgbClr>
              </a:outerShdw>
            </a:effectLst>
          </a:endParaRPr>
        </a:p>
      </dgm:t>
    </dgm:pt>
    <dgm:pt modelId="{6754DF73-B873-41FA-861B-D41CA58630B6}" type="parTrans" cxnId="{D2D7C4C1-4E85-4242-A3D5-AEA74FA67817}">
      <dgm:prSet/>
      <dgm:spPr/>
      <dgm:t>
        <a:bodyPr/>
        <a:lstStyle/>
        <a:p>
          <a:endParaRPr lang="en-GB"/>
        </a:p>
      </dgm:t>
    </dgm:pt>
    <dgm:pt modelId="{0B3D0470-AD6B-48F7-BF8B-A17A5CBB1AE3}" type="sibTrans" cxnId="{D2D7C4C1-4E85-4242-A3D5-AEA74FA67817}">
      <dgm:prSet/>
      <dgm:spPr/>
      <dgm:t>
        <a:bodyPr/>
        <a:lstStyle/>
        <a:p>
          <a:endParaRPr lang="en-GB"/>
        </a:p>
      </dgm:t>
    </dgm:pt>
    <dgm:pt modelId="{ACF1273D-EBED-4015-BC23-552FCB9A9367}">
      <dgm:prSet phldrT="[Text]" custT="1"/>
      <dgm:spPr/>
      <dgm:t>
        <a:bodyPr/>
        <a:lstStyle/>
        <a:p>
          <a:r>
            <a:rPr lang="en-US" sz="2600" b="1" cap="none" spc="0" dirty="0" smtClean="0">
              <a:ln w="12700">
                <a:prstDash val="solid"/>
              </a:ln>
              <a:effectLst>
                <a:outerShdw blurRad="41275" dist="20320" dir="1800000" algn="tl" rotWithShape="0">
                  <a:srgbClr val="000000">
                    <a:alpha val="40000"/>
                  </a:srgbClr>
                </a:outerShdw>
              </a:effectLst>
            </a:rPr>
            <a:t>Geothermal </a:t>
          </a:r>
        </a:p>
        <a:p>
          <a:r>
            <a:rPr lang="en-US" sz="2600" b="1" cap="none" spc="0" dirty="0" smtClean="0">
              <a:ln w="12700">
                <a:prstDash val="solid"/>
              </a:ln>
              <a:effectLst>
                <a:outerShdw blurRad="41275" dist="20320" dir="1800000" algn="tl" rotWithShape="0">
                  <a:srgbClr val="000000">
                    <a:alpha val="40000"/>
                  </a:srgbClr>
                </a:outerShdw>
              </a:effectLst>
            </a:rPr>
            <a:t>Energy </a:t>
          </a:r>
          <a:endParaRPr lang="en-GB" sz="2600" b="1" cap="none" spc="0" dirty="0">
            <a:ln w="12700">
              <a:prstDash val="solid"/>
            </a:ln>
            <a:effectLst>
              <a:outerShdw blurRad="41275" dist="20320" dir="1800000" algn="tl" rotWithShape="0">
                <a:srgbClr val="000000">
                  <a:alpha val="40000"/>
                </a:srgbClr>
              </a:outerShdw>
            </a:effectLst>
          </a:endParaRPr>
        </a:p>
      </dgm:t>
    </dgm:pt>
    <dgm:pt modelId="{0DB5EB3A-506C-47EB-A56E-180F501D9048}" type="parTrans" cxnId="{2CF3808A-37EE-4CD5-9B80-10CFF6D06D4C}">
      <dgm:prSet/>
      <dgm:spPr/>
      <dgm:t>
        <a:bodyPr/>
        <a:lstStyle/>
        <a:p>
          <a:endParaRPr lang="en-GB"/>
        </a:p>
      </dgm:t>
    </dgm:pt>
    <dgm:pt modelId="{4775F272-CDD0-4656-9030-E1A19530CA25}" type="sibTrans" cxnId="{2CF3808A-37EE-4CD5-9B80-10CFF6D06D4C}">
      <dgm:prSet/>
      <dgm:spPr/>
      <dgm:t>
        <a:bodyPr/>
        <a:lstStyle/>
        <a:p>
          <a:endParaRPr lang="en-GB"/>
        </a:p>
      </dgm:t>
    </dgm:pt>
    <dgm:pt modelId="{0FB4C56E-06F9-4AF6-9B0A-40DD355C4798}">
      <dgm:prSet custT="1"/>
      <dgm:spPr/>
      <dgm:t>
        <a:bodyPr/>
        <a:lstStyle/>
        <a:p>
          <a:r>
            <a:rPr lang="en-US" sz="2400" b="1" dirty="0" smtClean="0"/>
            <a:t>Pumped-storage hydroelectricity</a:t>
          </a:r>
          <a:endParaRPr lang="en-US" sz="2400" b="1" dirty="0"/>
        </a:p>
      </dgm:t>
    </dgm:pt>
    <dgm:pt modelId="{4A9C0E82-CE45-45B4-A381-4B13F9F0603F}" type="parTrans" cxnId="{31CB212B-3C00-4566-A263-2D27508927E1}">
      <dgm:prSet/>
      <dgm:spPr/>
      <dgm:t>
        <a:bodyPr/>
        <a:lstStyle/>
        <a:p>
          <a:endParaRPr lang="en-US"/>
        </a:p>
      </dgm:t>
    </dgm:pt>
    <dgm:pt modelId="{ED997366-7D1B-4EEF-A661-B4A55B059E56}" type="sibTrans" cxnId="{31CB212B-3C00-4566-A263-2D27508927E1}">
      <dgm:prSet/>
      <dgm:spPr/>
      <dgm:t>
        <a:bodyPr/>
        <a:lstStyle/>
        <a:p>
          <a:endParaRPr lang="en-US"/>
        </a:p>
      </dgm:t>
    </dgm:pt>
    <dgm:pt modelId="{13A0540E-B5AF-4F6B-8109-3012C9FA2296}" type="pres">
      <dgm:prSet presAssocID="{33562BD8-99A1-4725-861D-F588D4056E2E}" presName="Name0" presStyleCnt="0">
        <dgm:presLayoutVars>
          <dgm:chMax val="1"/>
          <dgm:dir/>
          <dgm:animLvl val="ctr"/>
          <dgm:resizeHandles val="exact"/>
        </dgm:presLayoutVars>
      </dgm:prSet>
      <dgm:spPr/>
      <dgm:t>
        <a:bodyPr/>
        <a:lstStyle/>
        <a:p>
          <a:endParaRPr lang="en-GB"/>
        </a:p>
      </dgm:t>
    </dgm:pt>
    <dgm:pt modelId="{ED47515E-B5AD-4CC5-8A1A-110C041D9D58}" type="pres">
      <dgm:prSet presAssocID="{0A9DB1CF-A451-4FEE-9B75-662F41142C78}" presName="centerShape" presStyleLbl="node0" presStyleIdx="0" presStyleCnt="1" custScaleX="163232" custScaleY="131316" custLinFactNeighborX="2292" custLinFactNeighborY="-7704"/>
      <dgm:spPr/>
      <dgm:t>
        <a:bodyPr/>
        <a:lstStyle/>
        <a:p>
          <a:endParaRPr lang="en-GB"/>
        </a:p>
      </dgm:t>
    </dgm:pt>
    <dgm:pt modelId="{4E3982EC-8161-466A-9FEC-182AD279B149}" type="pres">
      <dgm:prSet presAssocID="{9153408F-EBB8-40CF-82F8-EBB223BB86F6}" presName="parTrans" presStyleLbl="sibTrans2D1" presStyleIdx="0" presStyleCnt="5" custAng="21442811" custScaleX="165209" custScaleY="97985" custLinFactNeighborX="-6194" custLinFactNeighborY="8212" custRadScaleRad="211669"/>
      <dgm:spPr/>
      <dgm:t>
        <a:bodyPr/>
        <a:lstStyle/>
        <a:p>
          <a:endParaRPr lang="en-GB"/>
        </a:p>
      </dgm:t>
    </dgm:pt>
    <dgm:pt modelId="{079F61C3-27DE-4FB5-8214-3D7B156980CA}" type="pres">
      <dgm:prSet presAssocID="{9153408F-EBB8-40CF-82F8-EBB223BB86F6}" presName="connectorText" presStyleLbl="sibTrans2D1" presStyleIdx="0" presStyleCnt="5"/>
      <dgm:spPr/>
      <dgm:t>
        <a:bodyPr/>
        <a:lstStyle/>
        <a:p>
          <a:endParaRPr lang="en-GB"/>
        </a:p>
      </dgm:t>
    </dgm:pt>
    <dgm:pt modelId="{7071614E-9CF5-4E1C-B42D-44C8E80A5564}" type="pres">
      <dgm:prSet presAssocID="{1B3AB55F-2920-456E-BC13-6C87F85E430B}" presName="node" presStyleLbl="node1" presStyleIdx="0" presStyleCnt="5" custScaleX="166332" custScaleY="54709" custRadScaleRad="111930" custRadScaleInc="8380">
        <dgm:presLayoutVars>
          <dgm:bulletEnabled val="1"/>
        </dgm:presLayoutVars>
      </dgm:prSet>
      <dgm:spPr/>
      <dgm:t>
        <a:bodyPr/>
        <a:lstStyle/>
        <a:p>
          <a:endParaRPr lang="en-GB"/>
        </a:p>
      </dgm:t>
    </dgm:pt>
    <dgm:pt modelId="{2D33CEBE-F4DB-4587-BE88-F566E12B1422}" type="pres">
      <dgm:prSet presAssocID="{C60EB2AE-62B8-45B9-9D20-471E371BF3C7}" presName="parTrans" presStyleLbl="sibTrans2D1" presStyleIdx="1" presStyleCnt="5" custAng="21454486" custScaleX="183967" custScaleY="73416" custLinFactNeighborX="-8489" custLinFactNeighborY="-3267" custRadScaleRad="299350" custRadScaleInc="-2147483648"/>
      <dgm:spPr/>
      <dgm:t>
        <a:bodyPr/>
        <a:lstStyle/>
        <a:p>
          <a:endParaRPr lang="en-GB"/>
        </a:p>
      </dgm:t>
    </dgm:pt>
    <dgm:pt modelId="{9C9CC2D3-A410-402E-892A-B16D86DD8D08}" type="pres">
      <dgm:prSet presAssocID="{C60EB2AE-62B8-45B9-9D20-471E371BF3C7}" presName="connectorText" presStyleLbl="sibTrans2D1" presStyleIdx="1" presStyleCnt="5"/>
      <dgm:spPr/>
      <dgm:t>
        <a:bodyPr/>
        <a:lstStyle/>
        <a:p>
          <a:endParaRPr lang="en-GB"/>
        </a:p>
      </dgm:t>
    </dgm:pt>
    <dgm:pt modelId="{EE0E1F8C-B122-42C6-B6FB-C8AC6852CFCC}" type="pres">
      <dgm:prSet presAssocID="{18E66513-7B91-425B-8B0A-EA554462ACDC}" presName="node" presStyleLbl="node1" presStyleIdx="1" presStyleCnt="5" custScaleX="156124" custScaleY="108733" custRadScaleRad="141033" custRadScaleInc="32806">
        <dgm:presLayoutVars>
          <dgm:bulletEnabled val="1"/>
        </dgm:presLayoutVars>
      </dgm:prSet>
      <dgm:spPr/>
      <dgm:t>
        <a:bodyPr/>
        <a:lstStyle/>
        <a:p>
          <a:endParaRPr lang="en-GB"/>
        </a:p>
      </dgm:t>
    </dgm:pt>
    <dgm:pt modelId="{04148799-7D53-4290-B5E4-90732277E493}" type="pres">
      <dgm:prSet presAssocID="{6754DF73-B873-41FA-861B-D41CA58630B6}" presName="parTrans" presStyleLbl="sibTrans2D1" presStyleIdx="2" presStyleCnt="5" custAng="20571704" custScaleX="128946" custScaleY="82435" custLinFactNeighborX="66609" custLinFactNeighborY="34398" custRadScaleRad="788815" custRadScaleInc="-2147483648"/>
      <dgm:spPr/>
      <dgm:t>
        <a:bodyPr/>
        <a:lstStyle/>
        <a:p>
          <a:endParaRPr lang="en-GB"/>
        </a:p>
      </dgm:t>
    </dgm:pt>
    <dgm:pt modelId="{CD80C9F6-9881-4EC6-A729-30CF01FD2971}" type="pres">
      <dgm:prSet presAssocID="{6754DF73-B873-41FA-861B-D41CA58630B6}" presName="connectorText" presStyleLbl="sibTrans2D1" presStyleIdx="2" presStyleCnt="5"/>
      <dgm:spPr/>
      <dgm:t>
        <a:bodyPr/>
        <a:lstStyle/>
        <a:p>
          <a:endParaRPr lang="en-GB"/>
        </a:p>
      </dgm:t>
    </dgm:pt>
    <dgm:pt modelId="{191248B5-A77B-439C-BA1E-0826E6CA4B8D}" type="pres">
      <dgm:prSet presAssocID="{FB068703-2B44-4D20-BB50-C09734F48F86}" presName="node" presStyleLbl="node1" presStyleIdx="2" presStyleCnt="5" custScaleX="185207" custScaleY="69926" custRadScaleRad="124911" custRadScaleInc="253741">
        <dgm:presLayoutVars>
          <dgm:bulletEnabled val="1"/>
        </dgm:presLayoutVars>
      </dgm:prSet>
      <dgm:spPr/>
      <dgm:t>
        <a:bodyPr/>
        <a:lstStyle/>
        <a:p>
          <a:endParaRPr lang="en-GB"/>
        </a:p>
      </dgm:t>
    </dgm:pt>
    <dgm:pt modelId="{8FC86ED6-78B5-4719-BA62-C1B0A97339DE}" type="pres">
      <dgm:prSet presAssocID="{0DB5EB3A-506C-47EB-A56E-180F501D9048}" presName="parTrans" presStyleLbl="sibTrans2D1" presStyleIdx="3" presStyleCnt="5" custScaleX="188415" custScaleY="86317" custLinFactNeighborX="5277" custLinFactNeighborY="-5511" custRadScaleRad="635007"/>
      <dgm:spPr/>
      <dgm:t>
        <a:bodyPr/>
        <a:lstStyle/>
        <a:p>
          <a:endParaRPr lang="en-GB"/>
        </a:p>
      </dgm:t>
    </dgm:pt>
    <dgm:pt modelId="{9F76523E-312A-48F2-BF6A-AF8A966B8B19}" type="pres">
      <dgm:prSet presAssocID="{0DB5EB3A-506C-47EB-A56E-180F501D9048}" presName="connectorText" presStyleLbl="sibTrans2D1" presStyleIdx="3" presStyleCnt="5"/>
      <dgm:spPr/>
      <dgm:t>
        <a:bodyPr/>
        <a:lstStyle/>
        <a:p>
          <a:endParaRPr lang="en-GB"/>
        </a:p>
      </dgm:t>
    </dgm:pt>
    <dgm:pt modelId="{623EF980-1D36-46BA-A59C-D2041C8B1935}" type="pres">
      <dgm:prSet presAssocID="{ACF1273D-EBED-4015-BC23-552FCB9A9367}" presName="node" presStyleLbl="node1" presStyleIdx="3" presStyleCnt="5" custScaleX="160204" custScaleY="74516" custRadScaleRad="146128" custRadScaleInc="172041">
        <dgm:presLayoutVars>
          <dgm:bulletEnabled val="1"/>
        </dgm:presLayoutVars>
      </dgm:prSet>
      <dgm:spPr/>
      <dgm:t>
        <a:bodyPr/>
        <a:lstStyle/>
        <a:p>
          <a:endParaRPr lang="en-GB"/>
        </a:p>
      </dgm:t>
    </dgm:pt>
    <dgm:pt modelId="{03F421C9-C724-4F7A-AF15-FDD4AAB798F2}" type="pres">
      <dgm:prSet presAssocID="{4A9C0E82-CE45-45B4-A381-4B13F9F0603F}" presName="parTrans" presStyleLbl="sibTrans2D1" presStyleIdx="4" presStyleCnt="5" custScaleX="185632" custScaleY="90036" custLinFactNeighborX="-5535" custLinFactNeighborY="-3356"/>
      <dgm:spPr/>
      <dgm:t>
        <a:bodyPr/>
        <a:lstStyle/>
        <a:p>
          <a:endParaRPr lang="en-US"/>
        </a:p>
      </dgm:t>
    </dgm:pt>
    <dgm:pt modelId="{94253818-A183-4EB0-97AC-47405BCD3B60}" type="pres">
      <dgm:prSet presAssocID="{4A9C0E82-CE45-45B4-A381-4B13F9F0603F}" presName="connectorText" presStyleLbl="sibTrans2D1" presStyleIdx="4" presStyleCnt="5"/>
      <dgm:spPr/>
      <dgm:t>
        <a:bodyPr/>
        <a:lstStyle/>
        <a:p>
          <a:endParaRPr lang="en-US"/>
        </a:p>
      </dgm:t>
    </dgm:pt>
    <dgm:pt modelId="{BE382783-BC82-4B5B-9ABF-A165725F2031}" type="pres">
      <dgm:prSet presAssocID="{0FB4C56E-06F9-4AF6-9B0A-40DD355C4798}" presName="node" presStyleLbl="node1" presStyleIdx="4" presStyleCnt="5" custScaleX="212504" custScaleY="93098" custRadScaleRad="123230" custRadScaleInc="-437776">
        <dgm:presLayoutVars>
          <dgm:bulletEnabled val="1"/>
        </dgm:presLayoutVars>
      </dgm:prSet>
      <dgm:spPr/>
      <dgm:t>
        <a:bodyPr/>
        <a:lstStyle/>
        <a:p>
          <a:endParaRPr lang="en-US"/>
        </a:p>
      </dgm:t>
    </dgm:pt>
  </dgm:ptLst>
  <dgm:cxnLst>
    <dgm:cxn modelId="{D2D7C4C1-4E85-4242-A3D5-AEA74FA67817}" srcId="{0A9DB1CF-A451-4FEE-9B75-662F41142C78}" destId="{FB068703-2B44-4D20-BB50-C09734F48F86}" srcOrd="2" destOrd="0" parTransId="{6754DF73-B873-41FA-861B-D41CA58630B6}" sibTransId="{0B3D0470-AD6B-48F7-BF8B-A17A5CBB1AE3}"/>
    <dgm:cxn modelId="{4A5AA08D-1EC0-469F-8A18-FAFE2B2C934B}" type="presOf" srcId="{9153408F-EBB8-40CF-82F8-EBB223BB86F6}" destId="{079F61C3-27DE-4FB5-8214-3D7B156980CA}" srcOrd="1" destOrd="0" presId="urn:microsoft.com/office/officeart/2005/8/layout/radial5"/>
    <dgm:cxn modelId="{31CB212B-3C00-4566-A263-2D27508927E1}" srcId="{0A9DB1CF-A451-4FEE-9B75-662F41142C78}" destId="{0FB4C56E-06F9-4AF6-9B0A-40DD355C4798}" srcOrd="4" destOrd="0" parTransId="{4A9C0E82-CE45-45B4-A381-4B13F9F0603F}" sibTransId="{ED997366-7D1B-4EEF-A661-B4A55B059E56}"/>
    <dgm:cxn modelId="{F35EB00F-2E83-4613-9636-4C71FE3BE665}" srcId="{0A9DB1CF-A451-4FEE-9B75-662F41142C78}" destId="{18E66513-7B91-425B-8B0A-EA554462ACDC}" srcOrd="1" destOrd="0" parTransId="{C60EB2AE-62B8-45B9-9D20-471E371BF3C7}" sibTransId="{B9188D88-5981-4E8D-953F-E1E771DB5437}"/>
    <dgm:cxn modelId="{E1D5D5B7-8340-4F88-807B-D04AAD2E0364}" type="presOf" srcId="{FB068703-2B44-4D20-BB50-C09734F48F86}" destId="{191248B5-A77B-439C-BA1E-0826E6CA4B8D}" srcOrd="0" destOrd="0" presId="urn:microsoft.com/office/officeart/2005/8/layout/radial5"/>
    <dgm:cxn modelId="{3277D3C3-22EB-4C2F-84C9-6C2EF88CCD02}" type="presOf" srcId="{0A9DB1CF-A451-4FEE-9B75-662F41142C78}" destId="{ED47515E-B5AD-4CC5-8A1A-110C041D9D58}" srcOrd="0" destOrd="0" presId="urn:microsoft.com/office/officeart/2005/8/layout/radial5"/>
    <dgm:cxn modelId="{3EE3CBA1-2B43-4984-A4AD-4E1F968C1C94}" type="presOf" srcId="{33562BD8-99A1-4725-861D-F588D4056E2E}" destId="{13A0540E-B5AF-4F6B-8109-3012C9FA2296}" srcOrd="0" destOrd="0" presId="urn:microsoft.com/office/officeart/2005/8/layout/radial5"/>
    <dgm:cxn modelId="{BAAEDD16-6FF2-4DF4-8158-0474F1B584BB}" type="presOf" srcId="{0DB5EB3A-506C-47EB-A56E-180F501D9048}" destId="{9F76523E-312A-48F2-BF6A-AF8A966B8B19}" srcOrd="1" destOrd="0" presId="urn:microsoft.com/office/officeart/2005/8/layout/radial5"/>
    <dgm:cxn modelId="{E8B46AE2-C358-4545-9B25-6D41A4D8C449}" type="presOf" srcId="{C60EB2AE-62B8-45B9-9D20-471E371BF3C7}" destId="{2D33CEBE-F4DB-4587-BE88-F566E12B1422}" srcOrd="0" destOrd="0" presId="urn:microsoft.com/office/officeart/2005/8/layout/radial5"/>
    <dgm:cxn modelId="{B3DB9391-93E8-4671-83B7-730F932B33FE}" type="presOf" srcId="{1B3AB55F-2920-456E-BC13-6C87F85E430B}" destId="{7071614E-9CF5-4E1C-B42D-44C8E80A5564}" srcOrd="0" destOrd="0" presId="urn:microsoft.com/office/officeart/2005/8/layout/radial5"/>
    <dgm:cxn modelId="{74792486-DE12-44B6-B862-76F95BA4C56E}" srcId="{33562BD8-99A1-4725-861D-F588D4056E2E}" destId="{0A9DB1CF-A451-4FEE-9B75-662F41142C78}" srcOrd="0" destOrd="0" parTransId="{9E325DAF-0740-4A62-9DB6-2DBA01630CEB}" sibTransId="{BD501484-2A65-4B73-A16A-8F7B00FCCAFF}"/>
    <dgm:cxn modelId="{2CF3808A-37EE-4CD5-9B80-10CFF6D06D4C}" srcId="{0A9DB1CF-A451-4FEE-9B75-662F41142C78}" destId="{ACF1273D-EBED-4015-BC23-552FCB9A9367}" srcOrd="3" destOrd="0" parTransId="{0DB5EB3A-506C-47EB-A56E-180F501D9048}" sibTransId="{4775F272-CDD0-4656-9030-E1A19530CA25}"/>
    <dgm:cxn modelId="{730F818E-D244-4743-9606-4098A402BA47}" type="presOf" srcId="{9153408F-EBB8-40CF-82F8-EBB223BB86F6}" destId="{4E3982EC-8161-466A-9FEC-182AD279B149}" srcOrd="0" destOrd="0" presId="urn:microsoft.com/office/officeart/2005/8/layout/radial5"/>
    <dgm:cxn modelId="{95E87709-F472-48C8-B2E2-458B708D9C8D}" type="presOf" srcId="{18E66513-7B91-425B-8B0A-EA554462ACDC}" destId="{EE0E1F8C-B122-42C6-B6FB-C8AC6852CFCC}" srcOrd="0" destOrd="0" presId="urn:microsoft.com/office/officeart/2005/8/layout/radial5"/>
    <dgm:cxn modelId="{B275A6D0-AF33-450E-86C6-D80A970699BA}" srcId="{0A9DB1CF-A451-4FEE-9B75-662F41142C78}" destId="{1B3AB55F-2920-456E-BC13-6C87F85E430B}" srcOrd="0" destOrd="0" parTransId="{9153408F-EBB8-40CF-82F8-EBB223BB86F6}" sibTransId="{EC27022A-10D8-4FF6-A7F3-61C5FAF24AA3}"/>
    <dgm:cxn modelId="{63D398D4-A7F2-45B6-8EF0-8CE8B0B113FA}" type="presOf" srcId="{0FB4C56E-06F9-4AF6-9B0A-40DD355C4798}" destId="{BE382783-BC82-4B5B-9ABF-A165725F2031}" srcOrd="0" destOrd="0" presId="urn:microsoft.com/office/officeart/2005/8/layout/radial5"/>
    <dgm:cxn modelId="{5F7A3B5F-AE08-4944-8CFC-15F11423B416}" type="presOf" srcId="{4A9C0E82-CE45-45B4-A381-4B13F9F0603F}" destId="{94253818-A183-4EB0-97AC-47405BCD3B60}" srcOrd="1" destOrd="0" presId="urn:microsoft.com/office/officeart/2005/8/layout/radial5"/>
    <dgm:cxn modelId="{49E8098B-9088-4EDC-BEFC-6CF1BF71141C}" type="presOf" srcId="{0DB5EB3A-506C-47EB-A56E-180F501D9048}" destId="{8FC86ED6-78B5-4719-BA62-C1B0A97339DE}" srcOrd="0" destOrd="0" presId="urn:microsoft.com/office/officeart/2005/8/layout/radial5"/>
    <dgm:cxn modelId="{01E15A8F-6FA5-4315-8725-A8A93F57F62A}" type="presOf" srcId="{6754DF73-B873-41FA-861B-D41CA58630B6}" destId="{CD80C9F6-9881-4EC6-A729-30CF01FD2971}" srcOrd="1" destOrd="0" presId="urn:microsoft.com/office/officeart/2005/8/layout/radial5"/>
    <dgm:cxn modelId="{27BE5143-28FE-47ED-99BE-F465E8F83516}" type="presOf" srcId="{ACF1273D-EBED-4015-BC23-552FCB9A9367}" destId="{623EF980-1D36-46BA-A59C-D2041C8B1935}" srcOrd="0" destOrd="0" presId="urn:microsoft.com/office/officeart/2005/8/layout/radial5"/>
    <dgm:cxn modelId="{3D3E2DE2-2476-40A8-B251-E7EDA225FFD0}" type="presOf" srcId="{C60EB2AE-62B8-45B9-9D20-471E371BF3C7}" destId="{9C9CC2D3-A410-402E-892A-B16D86DD8D08}" srcOrd="1" destOrd="0" presId="urn:microsoft.com/office/officeart/2005/8/layout/radial5"/>
    <dgm:cxn modelId="{6A1E3500-BF90-4FA5-AC5B-43919790633E}" type="presOf" srcId="{4A9C0E82-CE45-45B4-A381-4B13F9F0603F}" destId="{03F421C9-C724-4F7A-AF15-FDD4AAB798F2}" srcOrd="0" destOrd="0" presId="urn:microsoft.com/office/officeart/2005/8/layout/radial5"/>
    <dgm:cxn modelId="{BC326F05-B1BD-459F-8868-0A730DA34936}" type="presOf" srcId="{6754DF73-B873-41FA-861B-D41CA58630B6}" destId="{04148799-7D53-4290-B5E4-90732277E493}" srcOrd="0" destOrd="0" presId="urn:microsoft.com/office/officeart/2005/8/layout/radial5"/>
    <dgm:cxn modelId="{03ABF00D-FB5A-44BD-B0DC-590FDF3B5E2C}" type="presParOf" srcId="{13A0540E-B5AF-4F6B-8109-3012C9FA2296}" destId="{ED47515E-B5AD-4CC5-8A1A-110C041D9D58}" srcOrd="0" destOrd="0" presId="urn:microsoft.com/office/officeart/2005/8/layout/radial5"/>
    <dgm:cxn modelId="{10BF841B-B492-488E-888B-382D7DB0F854}" type="presParOf" srcId="{13A0540E-B5AF-4F6B-8109-3012C9FA2296}" destId="{4E3982EC-8161-466A-9FEC-182AD279B149}" srcOrd="1" destOrd="0" presId="urn:microsoft.com/office/officeart/2005/8/layout/radial5"/>
    <dgm:cxn modelId="{C5DF8FDF-7054-4E87-9DE8-87880F701105}" type="presParOf" srcId="{4E3982EC-8161-466A-9FEC-182AD279B149}" destId="{079F61C3-27DE-4FB5-8214-3D7B156980CA}" srcOrd="0" destOrd="0" presId="urn:microsoft.com/office/officeart/2005/8/layout/radial5"/>
    <dgm:cxn modelId="{CA76FD71-2584-4768-9CE9-99C5EBC8A32D}" type="presParOf" srcId="{13A0540E-B5AF-4F6B-8109-3012C9FA2296}" destId="{7071614E-9CF5-4E1C-B42D-44C8E80A5564}" srcOrd="2" destOrd="0" presId="urn:microsoft.com/office/officeart/2005/8/layout/radial5"/>
    <dgm:cxn modelId="{3FB84126-3503-4340-BC32-C7D58565F45A}" type="presParOf" srcId="{13A0540E-B5AF-4F6B-8109-3012C9FA2296}" destId="{2D33CEBE-F4DB-4587-BE88-F566E12B1422}" srcOrd="3" destOrd="0" presId="urn:microsoft.com/office/officeart/2005/8/layout/radial5"/>
    <dgm:cxn modelId="{71834A38-ADE4-47F7-8889-B9DBF1696998}" type="presParOf" srcId="{2D33CEBE-F4DB-4587-BE88-F566E12B1422}" destId="{9C9CC2D3-A410-402E-892A-B16D86DD8D08}" srcOrd="0" destOrd="0" presId="urn:microsoft.com/office/officeart/2005/8/layout/radial5"/>
    <dgm:cxn modelId="{5EFDF2A7-921A-480F-AA17-FFE86A470580}" type="presParOf" srcId="{13A0540E-B5AF-4F6B-8109-3012C9FA2296}" destId="{EE0E1F8C-B122-42C6-B6FB-C8AC6852CFCC}" srcOrd="4" destOrd="0" presId="urn:microsoft.com/office/officeart/2005/8/layout/radial5"/>
    <dgm:cxn modelId="{9376122B-D289-4E23-ABD0-FDE4692D85B1}" type="presParOf" srcId="{13A0540E-B5AF-4F6B-8109-3012C9FA2296}" destId="{04148799-7D53-4290-B5E4-90732277E493}" srcOrd="5" destOrd="0" presId="urn:microsoft.com/office/officeart/2005/8/layout/radial5"/>
    <dgm:cxn modelId="{BB8C7373-9EB3-42C0-A8FB-74B3E46472E3}" type="presParOf" srcId="{04148799-7D53-4290-B5E4-90732277E493}" destId="{CD80C9F6-9881-4EC6-A729-30CF01FD2971}" srcOrd="0" destOrd="0" presId="urn:microsoft.com/office/officeart/2005/8/layout/radial5"/>
    <dgm:cxn modelId="{CD018D4E-CB68-4C03-AD20-4881CF584FF0}" type="presParOf" srcId="{13A0540E-B5AF-4F6B-8109-3012C9FA2296}" destId="{191248B5-A77B-439C-BA1E-0826E6CA4B8D}" srcOrd="6" destOrd="0" presId="urn:microsoft.com/office/officeart/2005/8/layout/radial5"/>
    <dgm:cxn modelId="{0F40DFA5-BC7A-4ADE-AC34-35003426B46F}" type="presParOf" srcId="{13A0540E-B5AF-4F6B-8109-3012C9FA2296}" destId="{8FC86ED6-78B5-4719-BA62-C1B0A97339DE}" srcOrd="7" destOrd="0" presId="urn:microsoft.com/office/officeart/2005/8/layout/radial5"/>
    <dgm:cxn modelId="{482F2E69-9D3A-45BD-BE9E-94ED1EC41F21}" type="presParOf" srcId="{8FC86ED6-78B5-4719-BA62-C1B0A97339DE}" destId="{9F76523E-312A-48F2-BF6A-AF8A966B8B19}" srcOrd="0" destOrd="0" presId="urn:microsoft.com/office/officeart/2005/8/layout/radial5"/>
    <dgm:cxn modelId="{708E1937-E1FD-4809-A680-5B9A72407B2B}" type="presParOf" srcId="{13A0540E-B5AF-4F6B-8109-3012C9FA2296}" destId="{623EF980-1D36-46BA-A59C-D2041C8B1935}" srcOrd="8" destOrd="0" presId="urn:microsoft.com/office/officeart/2005/8/layout/radial5"/>
    <dgm:cxn modelId="{6957D5A7-C267-4274-A311-B5C808373702}" type="presParOf" srcId="{13A0540E-B5AF-4F6B-8109-3012C9FA2296}" destId="{03F421C9-C724-4F7A-AF15-FDD4AAB798F2}" srcOrd="9" destOrd="0" presId="urn:microsoft.com/office/officeart/2005/8/layout/radial5"/>
    <dgm:cxn modelId="{0CE9B50B-2B45-4767-8D03-FF76B7D29DD3}" type="presParOf" srcId="{03F421C9-C724-4F7A-AF15-FDD4AAB798F2}" destId="{94253818-A183-4EB0-97AC-47405BCD3B60}" srcOrd="0" destOrd="0" presId="urn:microsoft.com/office/officeart/2005/8/layout/radial5"/>
    <dgm:cxn modelId="{8971D495-7128-4707-8886-403C95056639}" type="presParOf" srcId="{13A0540E-B5AF-4F6B-8109-3012C9FA2296}" destId="{BE382783-BC82-4B5B-9ABF-A165725F2031}"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7515E-B5AD-4CC5-8A1A-110C041D9D58}">
      <dsp:nvSpPr>
        <dsp:cNvPr id="0" name=""/>
        <dsp:cNvSpPr/>
      </dsp:nvSpPr>
      <dsp:spPr>
        <a:xfrm>
          <a:off x="4121620" y="1753759"/>
          <a:ext cx="2917005" cy="2346656"/>
        </a:xfrm>
        <a:prstGeom prst="ellipse">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cap="none" spc="0" dirty="0" smtClean="0">
              <a:ln w="12700">
                <a:prstDash val="solid"/>
              </a:ln>
              <a:effectLst>
                <a:outerShdw blurRad="41275" dist="20320" dir="1800000" algn="tl" rotWithShape="0">
                  <a:srgbClr val="000000">
                    <a:alpha val="40000"/>
                  </a:srgbClr>
                </a:outerShdw>
              </a:effectLst>
            </a:rPr>
            <a:t>Renewable</a:t>
          </a:r>
          <a:r>
            <a:rPr lang="en-US" sz="2800" b="1" kern="1200" cap="none" spc="0" dirty="0" smtClean="0">
              <a:ln w="0"/>
              <a:effectLst>
                <a:outerShdw blurRad="38100" dist="19050" dir="2700000" algn="tl" rotWithShape="0">
                  <a:schemeClr val="dk1">
                    <a:alpha val="40000"/>
                  </a:schemeClr>
                </a:outerShdw>
              </a:effectLst>
            </a:rPr>
            <a:t> </a:t>
          </a:r>
        </a:p>
        <a:p>
          <a:pPr lvl="0" algn="ctr" defTabSz="1244600">
            <a:lnSpc>
              <a:spcPct val="90000"/>
            </a:lnSpc>
            <a:spcBef>
              <a:spcPct val="0"/>
            </a:spcBef>
            <a:spcAft>
              <a:spcPct val="35000"/>
            </a:spcAft>
          </a:pPr>
          <a:r>
            <a:rPr lang="en-US" sz="2800" b="1" kern="1200" cap="none" spc="0" dirty="0" smtClean="0">
              <a:ln w="0"/>
              <a:effectLst>
                <a:outerShdw blurRad="38100" dist="19050" dir="2700000" algn="tl" rotWithShape="0">
                  <a:schemeClr val="dk1">
                    <a:alpha val="40000"/>
                  </a:schemeClr>
                </a:outerShdw>
              </a:effectLst>
            </a:rPr>
            <a:t>Energy </a:t>
          </a:r>
          <a:endParaRPr lang="en-GB" sz="2800" b="1" kern="1200" cap="none" spc="0" dirty="0">
            <a:ln w="0"/>
            <a:effectLst>
              <a:outerShdw blurRad="38100" dist="19050" dir="2700000" algn="tl" rotWithShape="0">
                <a:schemeClr val="dk1">
                  <a:alpha val="40000"/>
                </a:schemeClr>
              </a:outerShdw>
            </a:effectLst>
          </a:endParaRPr>
        </a:p>
      </dsp:txBody>
      <dsp:txXfrm>
        <a:off x="4548805" y="2097419"/>
        <a:ext cx="2062635" cy="1659336"/>
      </dsp:txXfrm>
    </dsp:sp>
    <dsp:sp modelId="{4E3982EC-8161-466A-9FEC-182AD279B149}">
      <dsp:nvSpPr>
        <dsp:cNvPr id="0" name=""/>
        <dsp:cNvSpPr/>
      </dsp:nvSpPr>
      <dsp:spPr>
        <a:xfrm rot="16089424">
          <a:off x="5247387" y="1141704"/>
          <a:ext cx="657842" cy="595347"/>
        </a:xfrm>
        <a:prstGeom prst="rightArrow">
          <a:avLst>
            <a:gd name="adj1" fmla="val 60000"/>
            <a:gd name="adj2" fmla="val 50000"/>
          </a:avLst>
        </a:prstGeom>
        <a:solidFill>
          <a:schemeClr val="accent4">
            <a:hueOff val="0"/>
            <a:satOff val="0"/>
            <a:lumOff val="0"/>
            <a:alphaOff val="0"/>
          </a:schemeClr>
        </a:solidFill>
        <a:ln>
          <a:noFill/>
        </a:ln>
        <a:effectLst>
          <a:outerShdw blurRad="38100" dist="25400" dir="5400000" rotWithShape="0">
            <a:srgbClr val="000000">
              <a:alpha val="2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GB" sz="2500" kern="1200"/>
        </a:p>
      </dsp:txBody>
      <dsp:txXfrm>
        <a:off x="5339561" y="1350029"/>
        <a:ext cx="479238" cy="357209"/>
      </dsp:txXfrm>
    </dsp:sp>
    <dsp:sp modelId="{7071614E-9CF5-4E1C-B42D-44C8E80A5564}">
      <dsp:nvSpPr>
        <dsp:cNvPr id="0" name=""/>
        <dsp:cNvSpPr/>
      </dsp:nvSpPr>
      <dsp:spPr>
        <a:xfrm>
          <a:off x="4126646" y="24937"/>
          <a:ext cx="2972402" cy="977666"/>
        </a:xfrm>
        <a:prstGeom prst="ellipse">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cap="none" spc="0" dirty="0" smtClean="0">
              <a:ln w="12700">
                <a:prstDash val="solid"/>
              </a:ln>
              <a:effectLst>
                <a:outerShdw blurRad="41275" dist="20320" dir="1800000" algn="tl" rotWithShape="0">
                  <a:srgbClr val="000000">
                    <a:alpha val="40000"/>
                  </a:srgbClr>
                </a:outerShdw>
              </a:effectLst>
            </a:rPr>
            <a:t>Wind Energy</a:t>
          </a:r>
          <a:endParaRPr lang="en-GB" sz="2800" b="1" kern="1200" cap="none" spc="0" dirty="0">
            <a:ln w="12700">
              <a:prstDash val="solid"/>
            </a:ln>
            <a:effectLst>
              <a:outerShdw blurRad="41275" dist="20320" dir="1800000" algn="tl" rotWithShape="0">
                <a:srgbClr val="000000">
                  <a:alpha val="40000"/>
                </a:srgbClr>
              </a:outerShdw>
            </a:effectLst>
          </a:endParaRPr>
        </a:p>
      </dsp:txBody>
      <dsp:txXfrm>
        <a:off x="4561944" y="168113"/>
        <a:ext cx="2101806" cy="691314"/>
      </dsp:txXfrm>
    </dsp:sp>
    <dsp:sp modelId="{2D33CEBE-F4DB-4587-BE88-F566E12B1422}">
      <dsp:nvSpPr>
        <dsp:cNvPr id="0" name=""/>
        <dsp:cNvSpPr/>
      </dsp:nvSpPr>
      <dsp:spPr>
        <a:xfrm rot="21459591">
          <a:off x="7012827" y="2686760"/>
          <a:ext cx="529453" cy="446068"/>
        </a:xfrm>
        <a:prstGeom prst="rightArrow">
          <a:avLst>
            <a:gd name="adj1" fmla="val 60000"/>
            <a:gd name="adj2" fmla="val 50000"/>
          </a:avLst>
        </a:prstGeom>
        <a:solidFill>
          <a:schemeClr val="accent4">
            <a:hueOff val="278742"/>
            <a:satOff val="5916"/>
            <a:lumOff val="196"/>
            <a:alphaOff val="0"/>
          </a:schemeClr>
        </a:solidFill>
        <a:ln>
          <a:noFill/>
        </a:ln>
        <a:effectLst>
          <a:outerShdw blurRad="38100" dist="25400" dir="5400000" rotWithShape="0">
            <a:srgbClr val="000000">
              <a:alpha val="2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GB" sz="1900" kern="1200"/>
        </a:p>
      </dsp:txBody>
      <dsp:txXfrm>
        <a:off x="7012883" y="2778706"/>
        <a:ext cx="395633" cy="267640"/>
      </dsp:txXfrm>
    </dsp:sp>
    <dsp:sp modelId="{EE0E1F8C-B122-42C6-B6FB-C8AC6852CFCC}">
      <dsp:nvSpPr>
        <dsp:cNvPr id="0" name=""/>
        <dsp:cNvSpPr/>
      </dsp:nvSpPr>
      <dsp:spPr>
        <a:xfrm>
          <a:off x="7581634" y="1960585"/>
          <a:ext cx="2789982" cy="1943091"/>
        </a:xfrm>
        <a:prstGeom prst="ellipse">
          <a:avLst/>
        </a:prstGeom>
        <a:gradFill rotWithShape="0">
          <a:gsLst>
            <a:gs pos="0">
              <a:schemeClr val="accent4">
                <a:hueOff val="278742"/>
                <a:satOff val="5916"/>
                <a:lumOff val="196"/>
                <a:alphaOff val="0"/>
                <a:tint val="96000"/>
                <a:lumMod val="104000"/>
              </a:schemeClr>
            </a:gs>
            <a:gs pos="100000">
              <a:schemeClr val="accent4">
                <a:hueOff val="278742"/>
                <a:satOff val="5916"/>
                <a:lumOff val="196"/>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cap="none" spc="0" dirty="0" smtClean="0">
              <a:ln w="12700">
                <a:prstDash val="solid"/>
              </a:ln>
              <a:effectLst>
                <a:outerShdw blurRad="41275" dist="20320" dir="1800000" algn="tl" rotWithShape="0">
                  <a:srgbClr val="000000">
                    <a:alpha val="40000"/>
                  </a:srgbClr>
                </a:outerShdw>
              </a:effectLst>
            </a:rPr>
            <a:t>Photovoltaic</a:t>
          </a:r>
        </a:p>
        <a:p>
          <a:pPr lvl="0" algn="ctr" defTabSz="1066800">
            <a:lnSpc>
              <a:spcPct val="90000"/>
            </a:lnSpc>
            <a:spcBef>
              <a:spcPct val="0"/>
            </a:spcBef>
            <a:spcAft>
              <a:spcPct val="35000"/>
            </a:spcAft>
          </a:pPr>
          <a:r>
            <a:rPr lang="en-US" sz="2400" b="1" kern="1200" cap="none" spc="0" dirty="0" smtClean="0">
              <a:ln w="12700">
                <a:prstDash val="solid"/>
              </a:ln>
              <a:effectLst>
                <a:outerShdw blurRad="41275" dist="20320" dir="1800000" algn="tl" rotWithShape="0">
                  <a:srgbClr val="000000">
                    <a:alpha val="40000"/>
                  </a:srgbClr>
                </a:outerShdw>
              </a:effectLst>
            </a:rPr>
            <a:t>Solar Energy</a:t>
          </a:r>
          <a:endParaRPr lang="en-GB" sz="2400" b="1" kern="1200" cap="none" spc="0" dirty="0">
            <a:ln w="12700">
              <a:prstDash val="solid"/>
            </a:ln>
            <a:effectLst>
              <a:outerShdw blurRad="41275" dist="20320" dir="1800000" algn="tl" rotWithShape="0">
                <a:srgbClr val="000000">
                  <a:alpha val="40000"/>
                </a:srgbClr>
              </a:outerShdw>
            </a:effectLst>
          </a:endParaRPr>
        </a:p>
      </dsp:txBody>
      <dsp:txXfrm>
        <a:off x="7990217" y="2245144"/>
        <a:ext cx="1972816" cy="1373973"/>
      </dsp:txXfrm>
    </dsp:sp>
    <dsp:sp modelId="{04148799-7D53-4290-B5E4-90732277E493}">
      <dsp:nvSpPr>
        <dsp:cNvPr id="0" name=""/>
        <dsp:cNvSpPr/>
      </dsp:nvSpPr>
      <dsp:spPr>
        <a:xfrm rot="7441130">
          <a:off x="4100151" y="4088580"/>
          <a:ext cx="837698" cy="500867"/>
        </a:xfrm>
        <a:prstGeom prst="rightArrow">
          <a:avLst>
            <a:gd name="adj1" fmla="val 60000"/>
            <a:gd name="adj2" fmla="val 50000"/>
          </a:avLst>
        </a:prstGeom>
        <a:solidFill>
          <a:schemeClr val="accent4">
            <a:hueOff val="557484"/>
            <a:satOff val="11831"/>
            <a:lumOff val="392"/>
            <a:alphaOff val="0"/>
          </a:schemeClr>
        </a:solidFill>
        <a:ln>
          <a:noFill/>
        </a:ln>
        <a:effectLst>
          <a:outerShdw blurRad="38100" dist="25400" dir="5400000" rotWithShape="0">
            <a:srgbClr val="000000">
              <a:alpha val="2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kern="1200"/>
        </a:p>
      </dsp:txBody>
      <dsp:txXfrm rot="10800000">
        <a:off x="4217314" y="4126481"/>
        <a:ext cx="687438" cy="300521"/>
      </dsp:txXfrm>
    </dsp:sp>
    <dsp:sp modelId="{191248B5-A77B-439C-BA1E-0826E6CA4B8D}">
      <dsp:nvSpPr>
        <dsp:cNvPr id="0" name=""/>
        <dsp:cNvSpPr/>
      </dsp:nvSpPr>
      <dsp:spPr>
        <a:xfrm>
          <a:off x="1237233" y="4466841"/>
          <a:ext cx="3309704" cy="1249598"/>
        </a:xfrm>
        <a:prstGeom prst="ellipse">
          <a:avLst/>
        </a:prstGeom>
        <a:gradFill rotWithShape="0">
          <a:gsLst>
            <a:gs pos="0">
              <a:schemeClr val="accent4">
                <a:hueOff val="557484"/>
                <a:satOff val="11831"/>
                <a:lumOff val="392"/>
                <a:alphaOff val="0"/>
                <a:tint val="96000"/>
                <a:lumMod val="104000"/>
              </a:schemeClr>
            </a:gs>
            <a:gs pos="100000">
              <a:schemeClr val="accent4">
                <a:hueOff val="557484"/>
                <a:satOff val="11831"/>
                <a:lumOff val="392"/>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cap="none" spc="0" dirty="0" smtClean="0">
              <a:ln w="12700">
                <a:prstDash val="solid"/>
              </a:ln>
              <a:effectLst>
                <a:outerShdw blurRad="41275" dist="20320" dir="1800000" algn="tl" rotWithShape="0">
                  <a:srgbClr val="000000">
                    <a:alpha val="40000"/>
                  </a:srgbClr>
                </a:outerShdw>
              </a:effectLst>
            </a:rPr>
            <a:t>Biomass / Biogas </a:t>
          </a:r>
          <a:endParaRPr lang="en-GB" sz="2800" b="1" kern="1200" cap="none" spc="0" dirty="0">
            <a:ln w="12700">
              <a:prstDash val="solid"/>
            </a:ln>
            <a:effectLst>
              <a:outerShdw blurRad="41275" dist="20320" dir="1800000" algn="tl" rotWithShape="0">
                <a:srgbClr val="000000">
                  <a:alpha val="40000"/>
                </a:srgbClr>
              </a:outerShdw>
            </a:effectLst>
          </a:endParaRPr>
        </a:p>
      </dsp:txBody>
      <dsp:txXfrm>
        <a:off x="1721928" y="4649840"/>
        <a:ext cx="2340314" cy="883600"/>
      </dsp:txXfrm>
    </dsp:sp>
    <dsp:sp modelId="{8FC86ED6-78B5-4719-BA62-C1B0A97339DE}">
      <dsp:nvSpPr>
        <dsp:cNvPr id="0" name=""/>
        <dsp:cNvSpPr/>
      </dsp:nvSpPr>
      <dsp:spPr>
        <a:xfrm rot="10909655">
          <a:off x="3306047" y="2571661"/>
          <a:ext cx="853036" cy="524453"/>
        </a:xfrm>
        <a:prstGeom prst="rightArrow">
          <a:avLst>
            <a:gd name="adj1" fmla="val 60000"/>
            <a:gd name="adj2" fmla="val 50000"/>
          </a:avLst>
        </a:prstGeom>
        <a:solidFill>
          <a:schemeClr val="accent4">
            <a:hueOff val="836226"/>
            <a:satOff val="17747"/>
            <a:lumOff val="589"/>
            <a:alphaOff val="0"/>
          </a:schemeClr>
        </a:solidFill>
        <a:ln>
          <a:noFill/>
        </a:ln>
        <a:effectLst>
          <a:outerShdw blurRad="38100" dist="25400" dir="5400000" rotWithShape="0">
            <a:srgbClr val="000000">
              <a:alpha val="2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GB" sz="2200" kern="1200"/>
        </a:p>
      </dsp:txBody>
      <dsp:txXfrm rot="10800000">
        <a:off x="3463343" y="2679061"/>
        <a:ext cx="695700" cy="314671"/>
      </dsp:txXfrm>
    </dsp:sp>
    <dsp:sp modelId="{623EF980-1D36-46BA-A59C-D2041C8B1935}">
      <dsp:nvSpPr>
        <dsp:cNvPr id="0" name=""/>
        <dsp:cNvSpPr/>
      </dsp:nvSpPr>
      <dsp:spPr>
        <a:xfrm>
          <a:off x="409430" y="2141963"/>
          <a:ext cx="2862893" cy="1331623"/>
        </a:xfrm>
        <a:prstGeom prst="ellipse">
          <a:avLst/>
        </a:prstGeom>
        <a:gradFill rotWithShape="0">
          <a:gsLst>
            <a:gs pos="0">
              <a:schemeClr val="accent4">
                <a:hueOff val="836226"/>
                <a:satOff val="17747"/>
                <a:lumOff val="589"/>
                <a:alphaOff val="0"/>
                <a:tint val="96000"/>
                <a:lumMod val="104000"/>
              </a:schemeClr>
            </a:gs>
            <a:gs pos="100000">
              <a:schemeClr val="accent4">
                <a:hueOff val="836226"/>
                <a:satOff val="17747"/>
                <a:lumOff val="589"/>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b="1" kern="1200" cap="none" spc="0" dirty="0" smtClean="0">
              <a:ln w="12700">
                <a:prstDash val="solid"/>
              </a:ln>
              <a:effectLst>
                <a:outerShdw blurRad="41275" dist="20320" dir="1800000" algn="tl" rotWithShape="0">
                  <a:srgbClr val="000000">
                    <a:alpha val="40000"/>
                  </a:srgbClr>
                </a:outerShdw>
              </a:effectLst>
            </a:rPr>
            <a:t>Geothermal </a:t>
          </a:r>
        </a:p>
        <a:p>
          <a:pPr lvl="0" algn="ctr" defTabSz="1155700">
            <a:lnSpc>
              <a:spcPct val="90000"/>
            </a:lnSpc>
            <a:spcBef>
              <a:spcPct val="0"/>
            </a:spcBef>
            <a:spcAft>
              <a:spcPct val="35000"/>
            </a:spcAft>
          </a:pPr>
          <a:r>
            <a:rPr lang="en-US" sz="2600" b="1" kern="1200" cap="none" spc="0" dirty="0" smtClean="0">
              <a:ln w="12700">
                <a:prstDash val="solid"/>
              </a:ln>
              <a:effectLst>
                <a:outerShdw blurRad="41275" dist="20320" dir="1800000" algn="tl" rotWithShape="0">
                  <a:srgbClr val="000000">
                    <a:alpha val="40000"/>
                  </a:srgbClr>
                </a:outerShdw>
              </a:effectLst>
            </a:rPr>
            <a:t>Energy </a:t>
          </a:r>
          <a:endParaRPr lang="en-GB" sz="2600" b="1" kern="1200" cap="none" spc="0" dirty="0">
            <a:ln w="12700">
              <a:prstDash val="solid"/>
            </a:ln>
            <a:effectLst>
              <a:outerShdw blurRad="41275" dist="20320" dir="1800000" algn="tl" rotWithShape="0">
                <a:srgbClr val="000000">
                  <a:alpha val="40000"/>
                </a:srgbClr>
              </a:outerShdw>
            </a:effectLst>
          </a:endParaRPr>
        </a:p>
      </dsp:txBody>
      <dsp:txXfrm>
        <a:off x="828691" y="2336975"/>
        <a:ext cx="2024371" cy="941599"/>
      </dsp:txXfrm>
    </dsp:sp>
    <dsp:sp modelId="{03F421C9-C724-4F7A-AF15-FDD4AAB798F2}">
      <dsp:nvSpPr>
        <dsp:cNvPr id="0" name=""/>
        <dsp:cNvSpPr/>
      </dsp:nvSpPr>
      <dsp:spPr>
        <a:xfrm rot="2812059">
          <a:off x="6281360" y="3899720"/>
          <a:ext cx="916013" cy="547049"/>
        </a:xfrm>
        <a:prstGeom prst="rightArrow">
          <a:avLst>
            <a:gd name="adj1" fmla="val 60000"/>
            <a:gd name="adj2" fmla="val 50000"/>
          </a:avLst>
        </a:prstGeom>
        <a:solidFill>
          <a:schemeClr val="accent4">
            <a:hueOff val="1114968"/>
            <a:satOff val="23662"/>
            <a:lumOff val="785"/>
            <a:alphaOff val="0"/>
          </a:schemeClr>
        </a:solidFill>
        <a:ln>
          <a:noFill/>
        </a:ln>
        <a:effectLst>
          <a:outerShdw blurRad="38100" dist="25400" dir="5400000" rotWithShape="0">
            <a:srgbClr val="000000">
              <a:alpha val="2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6307316" y="3949246"/>
        <a:ext cx="751898" cy="328229"/>
      </dsp:txXfrm>
    </dsp:sp>
    <dsp:sp modelId="{BE382783-BC82-4B5B-9ABF-A165725F2031}">
      <dsp:nvSpPr>
        <dsp:cNvPr id="0" name=""/>
        <dsp:cNvSpPr/>
      </dsp:nvSpPr>
      <dsp:spPr>
        <a:xfrm>
          <a:off x="5916693" y="4481261"/>
          <a:ext cx="3797510" cy="1663689"/>
        </a:xfrm>
        <a:prstGeom prst="ellipse">
          <a:avLst/>
        </a:prstGeom>
        <a:gradFill rotWithShape="0">
          <a:gsLst>
            <a:gs pos="0">
              <a:schemeClr val="accent4">
                <a:hueOff val="1114968"/>
                <a:satOff val="23662"/>
                <a:lumOff val="785"/>
                <a:alphaOff val="0"/>
                <a:tint val="96000"/>
                <a:lumMod val="104000"/>
              </a:schemeClr>
            </a:gs>
            <a:gs pos="100000">
              <a:schemeClr val="accent4">
                <a:hueOff val="1114968"/>
                <a:satOff val="23662"/>
                <a:lumOff val="785"/>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Pumped-storage hydroelectricity</a:t>
          </a:r>
          <a:endParaRPr lang="en-US" sz="2400" b="1" kern="1200" dirty="0"/>
        </a:p>
      </dsp:txBody>
      <dsp:txXfrm>
        <a:off x="6472825" y="4724903"/>
        <a:ext cx="2685246" cy="1176405"/>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2871EDA-B13E-4D0F-B74D-D3BA355D89BC}"/>
              </a:ext>
            </a:extLst>
          </p:cNvPr>
          <p:cNvSpPr>
            <a:spLocks noGrp="1"/>
          </p:cNvSpPr>
          <p:nvPr>
            <p:ph type="hdr" sz="quarter"/>
          </p:nvPr>
        </p:nvSpPr>
        <p:spPr>
          <a:xfrm>
            <a:off x="0" y="1"/>
            <a:ext cx="2971800" cy="499093"/>
          </a:xfrm>
          <a:prstGeom prst="rect">
            <a:avLst/>
          </a:prstGeom>
        </p:spPr>
        <p:txBody>
          <a:bodyPr vert="horz" lIns="93497" tIns="46749" rIns="93497" bIns="46749" rtlCol="0"/>
          <a:lstStyle>
            <a:lvl1pPr algn="r">
              <a:defRPr sz="1200"/>
            </a:lvl1pPr>
          </a:lstStyle>
          <a:p>
            <a:endParaRPr lang="ar-EG"/>
          </a:p>
        </p:txBody>
      </p:sp>
      <p:sp>
        <p:nvSpPr>
          <p:cNvPr id="3" name="Date Placeholder 2">
            <a:extLst>
              <a:ext uri="{FF2B5EF4-FFF2-40B4-BE49-F238E27FC236}">
                <a16:creationId xmlns:a16="http://schemas.microsoft.com/office/drawing/2014/main" xmlns="" id="{8EDDC19B-DC6C-4903-AEA9-9BC16469EADF}"/>
              </a:ext>
            </a:extLst>
          </p:cNvPr>
          <p:cNvSpPr>
            <a:spLocks noGrp="1"/>
          </p:cNvSpPr>
          <p:nvPr>
            <p:ph type="dt" sz="quarter" idx="1"/>
          </p:nvPr>
        </p:nvSpPr>
        <p:spPr>
          <a:xfrm>
            <a:off x="3884613" y="1"/>
            <a:ext cx="2971800" cy="499093"/>
          </a:xfrm>
          <a:prstGeom prst="rect">
            <a:avLst/>
          </a:prstGeom>
        </p:spPr>
        <p:txBody>
          <a:bodyPr vert="horz" lIns="93497" tIns="46749" rIns="93497" bIns="46749" rtlCol="0"/>
          <a:lstStyle>
            <a:lvl1pPr algn="l">
              <a:defRPr sz="1200"/>
            </a:lvl1pPr>
          </a:lstStyle>
          <a:p>
            <a:fld id="{B63ADCDC-1D86-410E-A11A-2E4559CABB75}" type="datetimeFigureOut">
              <a:rPr lang="ar-EG" smtClean="0"/>
              <a:pPr/>
              <a:t>09/03/1439</a:t>
            </a:fld>
            <a:endParaRPr lang="ar-EG"/>
          </a:p>
        </p:txBody>
      </p:sp>
      <p:sp>
        <p:nvSpPr>
          <p:cNvPr id="4" name="Footer Placeholder 3">
            <a:extLst>
              <a:ext uri="{FF2B5EF4-FFF2-40B4-BE49-F238E27FC236}">
                <a16:creationId xmlns:a16="http://schemas.microsoft.com/office/drawing/2014/main" xmlns="" id="{2B2388EC-A7DB-438E-9691-C0B502CB1B78}"/>
              </a:ext>
            </a:extLst>
          </p:cNvPr>
          <p:cNvSpPr>
            <a:spLocks noGrp="1"/>
          </p:cNvSpPr>
          <p:nvPr>
            <p:ph type="ftr" sz="quarter" idx="2"/>
          </p:nvPr>
        </p:nvSpPr>
        <p:spPr>
          <a:xfrm>
            <a:off x="0" y="9448188"/>
            <a:ext cx="2971800" cy="499091"/>
          </a:xfrm>
          <a:prstGeom prst="rect">
            <a:avLst/>
          </a:prstGeom>
        </p:spPr>
        <p:txBody>
          <a:bodyPr vert="horz" lIns="93497" tIns="46749" rIns="93497" bIns="46749" rtlCol="0" anchor="b"/>
          <a:lstStyle>
            <a:lvl1pPr algn="r">
              <a:defRPr sz="1200"/>
            </a:lvl1pPr>
          </a:lstStyle>
          <a:p>
            <a:endParaRPr lang="ar-EG"/>
          </a:p>
        </p:txBody>
      </p:sp>
      <p:sp>
        <p:nvSpPr>
          <p:cNvPr id="5" name="Slide Number Placeholder 4">
            <a:extLst>
              <a:ext uri="{FF2B5EF4-FFF2-40B4-BE49-F238E27FC236}">
                <a16:creationId xmlns:a16="http://schemas.microsoft.com/office/drawing/2014/main" xmlns="" id="{16B8938B-C051-4659-BB7B-EC2420F83E45}"/>
              </a:ext>
            </a:extLst>
          </p:cNvPr>
          <p:cNvSpPr>
            <a:spLocks noGrp="1"/>
          </p:cNvSpPr>
          <p:nvPr>
            <p:ph type="sldNum" sz="quarter" idx="3"/>
          </p:nvPr>
        </p:nvSpPr>
        <p:spPr>
          <a:xfrm>
            <a:off x="3884613" y="9448188"/>
            <a:ext cx="2971800" cy="499091"/>
          </a:xfrm>
          <a:prstGeom prst="rect">
            <a:avLst/>
          </a:prstGeom>
        </p:spPr>
        <p:txBody>
          <a:bodyPr vert="horz" lIns="93497" tIns="46749" rIns="93497" bIns="46749" rtlCol="0" anchor="b"/>
          <a:lstStyle>
            <a:lvl1pPr algn="l">
              <a:defRPr sz="1200"/>
            </a:lvl1pPr>
          </a:lstStyle>
          <a:p>
            <a:fld id="{C62898D5-74F1-40CF-A683-6ECFCEAF5A95}" type="slidenum">
              <a:rPr lang="ar-EG" smtClean="0"/>
              <a:pPr/>
              <a:t>‹#›</a:t>
            </a:fld>
            <a:endParaRPr lang="ar-EG"/>
          </a:p>
        </p:txBody>
      </p:sp>
    </p:spTree>
    <p:extLst>
      <p:ext uri="{BB962C8B-B14F-4D97-AF65-F5344CB8AC3E}">
        <p14:creationId xmlns:p14="http://schemas.microsoft.com/office/powerpoint/2010/main" val="397747506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5B5820F-3F84-4A0B-B408-0731205D6861}" type="datetimeFigureOut">
              <a:rPr lang="ar-EG" smtClean="0"/>
              <a:pPr/>
              <a:t>09/03/1439</a:t>
            </a:fld>
            <a:endParaRPr lang="ar-EG"/>
          </a:p>
        </p:txBody>
      </p:sp>
      <p:sp>
        <p:nvSpPr>
          <p:cNvPr id="5" name="Footer Placeholder 4"/>
          <p:cNvSpPr>
            <a:spLocks noGrp="1"/>
          </p:cNvSpPr>
          <p:nvPr>
            <p:ph type="ftr" sz="quarter" idx="11"/>
          </p:nvPr>
        </p:nvSpPr>
        <p:spPr/>
        <p:txBody>
          <a:bodyPr/>
          <a:lstStyle/>
          <a:p>
            <a:endParaRPr lang="ar-EG"/>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C2C2409-6A8A-4B21-AAD4-6F02E39BF4D5}" type="slidenum">
              <a:rPr lang="ar-EG" smtClean="0"/>
              <a:pPr/>
              <a:t>‹#›</a:t>
            </a:fld>
            <a:endParaRPr lang="ar-EG"/>
          </a:p>
        </p:txBody>
      </p:sp>
    </p:spTree>
    <p:extLst>
      <p:ext uri="{BB962C8B-B14F-4D97-AF65-F5344CB8AC3E}">
        <p14:creationId xmlns:p14="http://schemas.microsoft.com/office/powerpoint/2010/main" val="1307164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B5820F-3F84-4A0B-B408-0731205D6861}" type="datetimeFigureOut">
              <a:rPr lang="ar-EG" smtClean="0"/>
              <a:pPr/>
              <a:t>09/03/1439</a:t>
            </a:fld>
            <a:endParaRPr lang="ar-EG"/>
          </a:p>
        </p:txBody>
      </p:sp>
      <p:sp>
        <p:nvSpPr>
          <p:cNvPr id="5" name="Footer Placeholder 4"/>
          <p:cNvSpPr>
            <a:spLocks noGrp="1"/>
          </p:cNvSpPr>
          <p:nvPr>
            <p:ph type="ftr" sz="quarter" idx="11"/>
          </p:nvPr>
        </p:nvSpPr>
        <p:spPr/>
        <p:txBody>
          <a:bodyPr/>
          <a:lstStyle/>
          <a:p>
            <a:endParaRPr lang="ar-EG"/>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C2C2409-6A8A-4B21-AAD4-6F02E39BF4D5}" type="slidenum">
              <a:rPr lang="ar-EG" smtClean="0"/>
              <a:pPr/>
              <a:t>‹#›</a:t>
            </a:fld>
            <a:endParaRPr lang="ar-EG"/>
          </a:p>
        </p:txBody>
      </p:sp>
    </p:spTree>
    <p:extLst>
      <p:ext uri="{BB962C8B-B14F-4D97-AF65-F5344CB8AC3E}">
        <p14:creationId xmlns:p14="http://schemas.microsoft.com/office/powerpoint/2010/main" val="941498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B5820F-3F84-4A0B-B408-0731205D6861}" type="datetimeFigureOut">
              <a:rPr lang="ar-EG" smtClean="0"/>
              <a:pPr/>
              <a:t>09/03/1439</a:t>
            </a:fld>
            <a:endParaRPr lang="ar-EG"/>
          </a:p>
        </p:txBody>
      </p:sp>
      <p:sp>
        <p:nvSpPr>
          <p:cNvPr id="5" name="Footer Placeholder 4"/>
          <p:cNvSpPr>
            <a:spLocks noGrp="1"/>
          </p:cNvSpPr>
          <p:nvPr>
            <p:ph type="ftr" sz="quarter" idx="11"/>
          </p:nvPr>
        </p:nvSpPr>
        <p:spPr/>
        <p:txBody>
          <a:bodyPr/>
          <a:lstStyle/>
          <a:p>
            <a:endParaRPr lang="ar-EG"/>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C2C2409-6A8A-4B21-AAD4-6F02E39BF4D5}" type="slidenum">
              <a:rPr lang="ar-EG" smtClean="0"/>
              <a:pPr/>
              <a:t>‹#›</a:t>
            </a:fld>
            <a:endParaRPr lang="ar-EG"/>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63573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5B5820F-3F84-4A0B-B408-0731205D6861}" type="datetimeFigureOut">
              <a:rPr lang="ar-EG" smtClean="0"/>
              <a:pPr/>
              <a:t>09/03/1439</a:t>
            </a:fld>
            <a:endParaRPr lang="ar-EG"/>
          </a:p>
        </p:txBody>
      </p:sp>
      <p:sp>
        <p:nvSpPr>
          <p:cNvPr id="6" name="Footer Placeholder 5"/>
          <p:cNvSpPr>
            <a:spLocks noGrp="1"/>
          </p:cNvSpPr>
          <p:nvPr>
            <p:ph type="ftr" sz="quarter" idx="11"/>
          </p:nvPr>
        </p:nvSpPr>
        <p:spPr/>
        <p:txBody>
          <a:bodyPr/>
          <a:lstStyle/>
          <a:p>
            <a:endParaRPr lang="ar-EG"/>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C2C2409-6A8A-4B21-AAD4-6F02E39BF4D5}" type="slidenum">
              <a:rPr lang="ar-EG" smtClean="0"/>
              <a:pPr/>
              <a:t>‹#›</a:t>
            </a:fld>
            <a:endParaRPr lang="ar-EG"/>
          </a:p>
        </p:txBody>
      </p:sp>
    </p:spTree>
    <p:extLst>
      <p:ext uri="{BB962C8B-B14F-4D97-AF65-F5344CB8AC3E}">
        <p14:creationId xmlns:p14="http://schemas.microsoft.com/office/powerpoint/2010/main" val="1734698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5B5820F-3F84-4A0B-B408-0731205D6861}" type="datetimeFigureOut">
              <a:rPr lang="ar-EG" smtClean="0"/>
              <a:pPr/>
              <a:t>09/03/1439</a:t>
            </a:fld>
            <a:endParaRPr lang="ar-EG"/>
          </a:p>
        </p:txBody>
      </p:sp>
      <p:sp>
        <p:nvSpPr>
          <p:cNvPr id="6" name="Footer Placeholder 5"/>
          <p:cNvSpPr>
            <a:spLocks noGrp="1"/>
          </p:cNvSpPr>
          <p:nvPr>
            <p:ph type="ftr" sz="quarter" idx="11"/>
          </p:nvPr>
        </p:nvSpPr>
        <p:spPr/>
        <p:txBody>
          <a:bodyPr/>
          <a:lstStyle/>
          <a:p>
            <a:endParaRPr lang="ar-EG"/>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C2C2409-6A8A-4B21-AAD4-6F02E39BF4D5}" type="slidenum">
              <a:rPr lang="ar-EG" smtClean="0"/>
              <a:pPr/>
              <a:t>‹#›</a:t>
            </a:fld>
            <a:endParaRPr lang="ar-EG"/>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42585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5B5820F-3F84-4A0B-B408-0731205D6861}" type="datetimeFigureOut">
              <a:rPr lang="ar-EG" smtClean="0"/>
              <a:pPr/>
              <a:t>09/03/1439</a:t>
            </a:fld>
            <a:endParaRPr lang="ar-EG"/>
          </a:p>
        </p:txBody>
      </p:sp>
      <p:sp>
        <p:nvSpPr>
          <p:cNvPr id="6" name="Footer Placeholder 5"/>
          <p:cNvSpPr>
            <a:spLocks noGrp="1"/>
          </p:cNvSpPr>
          <p:nvPr>
            <p:ph type="ftr" sz="quarter" idx="11"/>
          </p:nvPr>
        </p:nvSpPr>
        <p:spPr/>
        <p:txBody>
          <a:bodyPr/>
          <a:lstStyle/>
          <a:p>
            <a:endParaRPr lang="ar-EG"/>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C2C2409-6A8A-4B21-AAD4-6F02E39BF4D5}" type="slidenum">
              <a:rPr lang="ar-EG" smtClean="0"/>
              <a:pPr/>
              <a:t>‹#›</a:t>
            </a:fld>
            <a:endParaRPr lang="ar-EG"/>
          </a:p>
        </p:txBody>
      </p:sp>
    </p:spTree>
    <p:extLst>
      <p:ext uri="{BB962C8B-B14F-4D97-AF65-F5344CB8AC3E}">
        <p14:creationId xmlns:p14="http://schemas.microsoft.com/office/powerpoint/2010/main" val="2027808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B5820F-3F84-4A0B-B408-0731205D6861}" type="datetimeFigureOut">
              <a:rPr lang="ar-EG" smtClean="0"/>
              <a:pPr/>
              <a:t>09/03/1439</a:t>
            </a:fld>
            <a:endParaRPr lang="ar-EG"/>
          </a:p>
        </p:txBody>
      </p:sp>
      <p:sp>
        <p:nvSpPr>
          <p:cNvPr id="5" name="Footer Placeholder 4"/>
          <p:cNvSpPr>
            <a:spLocks noGrp="1"/>
          </p:cNvSpPr>
          <p:nvPr>
            <p:ph type="ftr" sz="quarter" idx="11"/>
          </p:nvPr>
        </p:nvSpPr>
        <p:spPr/>
        <p:txBody>
          <a:bodyPr/>
          <a:lstStyle/>
          <a:p>
            <a:endParaRPr lang="ar-EG"/>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C2C2409-6A8A-4B21-AAD4-6F02E39BF4D5}" type="slidenum">
              <a:rPr lang="ar-EG" smtClean="0"/>
              <a:pPr/>
              <a:t>‹#›</a:t>
            </a:fld>
            <a:endParaRPr lang="ar-EG"/>
          </a:p>
        </p:txBody>
      </p:sp>
    </p:spTree>
    <p:extLst>
      <p:ext uri="{BB962C8B-B14F-4D97-AF65-F5344CB8AC3E}">
        <p14:creationId xmlns:p14="http://schemas.microsoft.com/office/powerpoint/2010/main" val="4005204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B5820F-3F84-4A0B-B408-0731205D6861}" type="datetimeFigureOut">
              <a:rPr lang="ar-EG" smtClean="0"/>
              <a:pPr/>
              <a:t>09/03/1439</a:t>
            </a:fld>
            <a:endParaRPr lang="ar-EG"/>
          </a:p>
        </p:txBody>
      </p:sp>
      <p:sp>
        <p:nvSpPr>
          <p:cNvPr id="5" name="Footer Placeholder 4"/>
          <p:cNvSpPr>
            <a:spLocks noGrp="1"/>
          </p:cNvSpPr>
          <p:nvPr>
            <p:ph type="ftr" sz="quarter" idx="11"/>
          </p:nvPr>
        </p:nvSpPr>
        <p:spPr/>
        <p:txBody>
          <a:bodyPr/>
          <a:lstStyle/>
          <a:p>
            <a:endParaRPr lang="ar-EG"/>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C2C2409-6A8A-4B21-AAD4-6F02E39BF4D5}" type="slidenum">
              <a:rPr lang="ar-EG" smtClean="0"/>
              <a:pPr/>
              <a:t>‹#›</a:t>
            </a:fld>
            <a:endParaRPr lang="ar-EG"/>
          </a:p>
        </p:txBody>
      </p:sp>
    </p:spTree>
    <p:extLst>
      <p:ext uri="{BB962C8B-B14F-4D97-AF65-F5344CB8AC3E}">
        <p14:creationId xmlns:p14="http://schemas.microsoft.com/office/powerpoint/2010/main" val="3144449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09512" y="457202"/>
            <a:ext cx="10272889" cy="685799"/>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a:xfrm>
            <a:off x="9792440" y="6108174"/>
            <a:ext cx="1143297" cy="365125"/>
          </a:xfrm>
        </p:spPr>
        <p:txBody>
          <a:bodyPr/>
          <a:lstStyle/>
          <a:p>
            <a:fld id="{BD34CA7E-7E11-4A9D-B0D7-5AA7DF410D67}" type="datetime1">
              <a:rPr lang="en-GB" smtClean="0"/>
              <a:pPr/>
              <a:t>27/11/2017</a:t>
            </a:fld>
            <a:endParaRPr lang="en-GB"/>
          </a:p>
        </p:txBody>
      </p:sp>
      <p:sp>
        <p:nvSpPr>
          <p:cNvPr id="5" name="Footer Placeholder 4"/>
          <p:cNvSpPr>
            <a:spLocks noGrp="1"/>
          </p:cNvSpPr>
          <p:nvPr>
            <p:ph type="ftr" sz="quarter" idx="11"/>
          </p:nvPr>
        </p:nvSpPr>
        <p:spPr>
          <a:xfrm>
            <a:off x="2630197" y="6108174"/>
            <a:ext cx="7086023" cy="365125"/>
          </a:xfrm>
        </p:spPr>
        <p:txBody>
          <a:bodyPr/>
          <a:lstStyle/>
          <a:p>
            <a:r>
              <a:rPr lang="en-GB" smtClean="0"/>
              <a:t>HGSTT</a:t>
            </a:r>
            <a:endParaRPr lang="en-GB"/>
          </a:p>
        </p:txBody>
      </p:sp>
      <p:sp>
        <p:nvSpPr>
          <p:cNvPr id="6" name="Slide Number Placeholder 5"/>
          <p:cNvSpPr>
            <a:spLocks noGrp="1"/>
          </p:cNvSpPr>
          <p:nvPr>
            <p:ph type="sldNum" sz="quarter" idx="12"/>
          </p:nvPr>
        </p:nvSpPr>
        <p:spPr>
          <a:xfrm>
            <a:off x="11011957" y="6108174"/>
            <a:ext cx="570444" cy="365125"/>
          </a:xfrm>
        </p:spPr>
        <p:txBody>
          <a:bodyPr/>
          <a:lstStyle/>
          <a:p>
            <a:fld id="{FE3D19A5-C1F2-44BE-B7C7-3D3F80CEBBFE}" type="slidenum">
              <a:rPr lang="en-GB" smtClean="0"/>
              <a:pPr/>
              <a:t>‹#›</a:t>
            </a:fld>
            <a:endParaRPr lang="en-GB"/>
          </a:p>
        </p:txBody>
      </p:sp>
    </p:spTree>
    <p:extLst>
      <p:ext uri="{BB962C8B-B14F-4D97-AF65-F5344CB8AC3E}">
        <p14:creationId xmlns:p14="http://schemas.microsoft.com/office/powerpoint/2010/main" val="2463633199"/>
      </p:ext>
    </p:extLst>
  </p:cSld>
  <p:clrMapOvr>
    <a:masterClrMapping/>
  </p:clrMapOvr>
  <p:transition>
    <p:wipe dir="d"/>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09512" y="457202"/>
            <a:ext cx="10272889" cy="685799"/>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a:xfrm>
            <a:off x="9792440" y="6108174"/>
            <a:ext cx="1143297" cy="365125"/>
          </a:xfrm>
        </p:spPr>
        <p:txBody>
          <a:bodyPr/>
          <a:lstStyle/>
          <a:p>
            <a:fld id="{BD34CA7E-7E11-4A9D-B0D7-5AA7DF410D67}" type="datetime1">
              <a:rPr lang="en-GB" smtClean="0"/>
              <a:pPr/>
              <a:t>27/11/2017</a:t>
            </a:fld>
            <a:endParaRPr lang="en-GB"/>
          </a:p>
        </p:txBody>
      </p:sp>
      <p:sp>
        <p:nvSpPr>
          <p:cNvPr id="5" name="Footer Placeholder 4"/>
          <p:cNvSpPr>
            <a:spLocks noGrp="1"/>
          </p:cNvSpPr>
          <p:nvPr>
            <p:ph type="ftr" sz="quarter" idx="11"/>
          </p:nvPr>
        </p:nvSpPr>
        <p:spPr>
          <a:xfrm>
            <a:off x="2630197" y="6108174"/>
            <a:ext cx="7086023" cy="365125"/>
          </a:xfrm>
        </p:spPr>
        <p:txBody>
          <a:bodyPr/>
          <a:lstStyle/>
          <a:p>
            <a:r>
              <a:rPr lang="en-GB" smtClean="0"/>
              <a:t>HGSTT</a:t>
            </a:r>
            <a:endParaRPr lang="en-GB"/>
          </a:p>
        </p:txBody>
      </p:sp>
      <p:sp>
        <p:nvSpPr>
          <p:cNvPr id="6" name="Slide Number Placeholder 5"/>
          <p:cNvSpPr>
            <a:spLocks noGrp="1"/>
          </p:cNvSpPr>
          <p:nvPr>
            <p:ph type="sldNum" sz="quarter" idx="12"/>
          </p:nvPr>
        </p:nvSpPr>
        <p:spPr>
          <a:xfrm>
            <a:off x="11011957" y="6108174"/>
            <a:ext cx="570444" cy="365125"/>
          </a:xfrm>
        </p:spPr>
        <p:txBody>
          <a:bodyPr/>
          <a:lstStyle/>
          <a:p>
            <a:fld id="{FE3D19A5-C1F2-44BE-B7C7-3D3F80CEBBFE}" type="slidenum">
              <a:rPr lang="en-GB" smtClean="0"/>
              <a:pPr/>
              <a:t>‹#›</a:t>
            </a:fld>
            <a:endParaRPr lang="en-GB"/>
          </a:p>
        </p:txBody>
      </p:sp>
    </p:spTree>
    <p:extLst>
      <p:ext uri="{BB962C8B-B14F-4D97-AF65-F5344CB8AC3E}">
        <p14:creationId xmlns:p14="http://schemas.microsoft.com/office/powerpoint/2010/main" val="381200182"/>
      </p:ext>
    </p:extLst>
  </p:cSld>
  <p:clrMapOvr>
    <a:masterClrMapping/>
  </p:clrMapOvr>
  <p:transition>
    <p:wipe dir="d"/>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09512" y="457202"/>
            <a:ext cx="10272889" cy="685799"/>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a:xfrm>
            <a:off x="9792440" y="6108174"/>
            <a:ext cx="1143297" cy="365125"/>
          </a:xfrm>
        </p:spPr>
        <p:txBody>
          <a:bodyPr/>
          <a:lstStyle/>
          <a:p>
            <a:fld id="{BD34CA7E-7E11-4A9D-B0D7-5AA7DF410D67}" type="datetime1">
              <a:rPr lang="en-GB" smtClean="0"/>
              <a:pPr/>
              <a:t>27/11/2017</a:t>
            </a:fld>
            <a:endParaRPr lang="en-GB"/>
          </a:p>
        </p:txBody>
      </p:sp>
      <p:sp>
        <p:nvSpPr>
          <p:cNvPr id="5" name="Footer Placeholder 4"/>
          <p:cNvSpPr>
            <a:spLocks noGrp="1"/>
          </p:cNvSpPr>
          <p:nvPr>
            <p:ph type="ftr" sz="quarter" idx="11"/>
          </p:nvPr>
        </p:nvSpPr>
        <p:spPr>
          <a:xfrm>
            <a:off x="2630197" y="6108174"/>
            <a:ext cx="7086023" cy="365125"/>
          </a:xfrm>
        </p:spPr>
        <p:txBody>
          <a:bodyPr/>
          <a:lstStyle/>
          <a:p>
            <a:r>
              <a:rPr lang="en-GB" smtClean="0"/>
              <a:t>HGSTT</a:t>
            </a:r>
            <a:endParaRPr lang="en-GB"/>
          </a:p>
        </p:txBody>
      </p:sp>
      <p:sp>
        <p:nvSpPr>
          <p:cNvPr id="6" name="Slide Number Placeholder 5"/>
          <p:cNvSpPr>
            <a:spLocks noGrp="1"/>
          </p:cNvSpPr>
          <p:nvPr>
            <p:ph type="sldNum" sz="quarter" idx="12"/>
          </p:nvPr>
        </p:nvSpPr>
        <p:spPr>
          <a:xfrm>
            <a:off x="11011957" y="6108174"/>
            <a:ext cx="570444" cy="365125"/>
          </a:xfrm>
        </p:spPr>
        <p:txBody>
          <a:bodyPr/>
          <a:lstStyle/>
          <a:p>
            <a:fld id="{FE3D19A5-C1F2-44BE-B7C7-3D3F80CEBBFE}" type="slidenum">
              <a:rPr lang="en-GB" smtClean="0"/>
              <a:pPr/>
              <a:t>‹#›</a:t>
            </a:fld>
            <a:endParaRPr lang="en-GB"/>
          </a:p>
        </p:txBody>
      </p:sp>
    </p:spTree>
    <p:extLst>
      <p:ext uri="{BB962C8B-B14F-4D97-AF65-F5344CB8AC3E}">
        <p14:creationId xmlns:p14="http://schemas.microsoft.com/office/powerpoint/2010/main" val="3403701427"/>
      </p:ext>
    </p:extLst>
  </p:cSld>
  <p:clrMapOvr>
    <a:masterClrMapping/>
  </p:clrMapOvr>
  <p:transition>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B5820F-3F84-4A0B-B408-0731205D6861}" type="datetimeFigureOut">
              <a:rPr lang="ar-EG" smtClean="0"/>
              <a:pPr/>
              <a:t>09/03/1439</a:t>
            </a:fld>
            <a:endParaRPr lang="ar-EG"/>
          </a:p>
        </p:txBody>
      </p:sp>
      <p:sp>
        <p:nvSpPr>
          <p:cNvPr id="5" name="Footer Placeholder 4"/>
          <p:cNvSpPr>
            <a:spLocks noGrp="1"/>
          </p:cNvSpPr>
          <p:nvPr>
            <p:ph type="ftr" sz="quarter" idx="11"/>
          </p:nvPr>
        </p:nvSpPr>
        <p:spPr/>
        <p:txBody>
          <a:bodyPr/>
          <a:lstStyle/>
          <a:p>
            <a:endParaRPr lang="ar-EG"/>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C2C2409-6A8A-4B21-AAD4-6F02E39BF4D5}" type="slidenum">
              <a:rPr lang="ar-EG" smtClean="0"/>
              <a:pPr/>
              <a:t>‹#›</a:t>
            </a:fld>
            <a:endParaRPr lang="ar-EG"/>
          </a:p>
        </p:txBody>
      </p:sp>
    </p:spTree>
    <p:extLst>
      <p:ext uri="{BB962C8B-B14F-4D97-AF65-F5344CB8AC3E}">
        <p14:creationId xmlns:p14="http://schemas.microsoft.com/office/powerpoint/2010/main" val="1214974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8" name="Date Placeholder 7"/>
          <p:cNvSpPr>
            <a:spLocks noGrp="1"/>
          </p:cNvSpPr>
          <p:nvPr>
            <p:ph type="dt" sz="half" idx="10"/>
          </p:nvPr>
        </p:nvSpPr>
        <p:spPr/>
        <p:txBody>
          <a:bodyPr/>
          <a:lstStyle/>
          <a:p>
            <a:fld id="{ADA92FFF-1DE8-4E76-AC18-A0858197734A}" type="datetime1">
              <a:rPr lang="en-GB" smtClean="0"/>
              <a:pPr/>
              <a:t>27/11/2017</a:t>
            </a:fld>
            <a:endParaRPr lang="en-US"/>
          </a:p>
        </p:txBody>
      </p:sp>
      <p:sp>
        <p:nvSpPr>
          <p:cNvPr id="9" name="Slide Number Placeholder 8"/>
          <p:cNvSpPr>
            <a:spLocks noGrp="1"/>
          </p:cNvSpPr>
          <p:nvPr>
            <p:ph type="sldNum" sz="quarter" idx="11"/>
          </p:nvPr>
        </p:nvSpPr>
        <p:spPr/>
        <p:txBody>
          <a:bodyPr/>
          <a:lstStyle/>
          <a:p>
            <a:fld id="{3B6A6B29-D653-425F-A055-2A56B3EEB906}" type="slidenum">
              <a:rPr lang="en-US" smtClean="0"/>
              <a:pPr/>
              <a:t>‹#›</a:t>
            </a:fld>
            <a:endParaRPr lang="en-US"/>
          </a:p>
        </p:txBody>
      </p:sp>
      <p:sp>
        <p:nvSpPr>
          <p:cNvPr id="10" name="Footer Placeholder 9"/>
          <p:cNvSpPr>
            <a:spLocks noGrp="1"/>
          </p:cNvSpPr>
          <p:nvPr>
            <p:ph type="ftr" sz="quarter" idx="12"/>
          </p:nvPr>
        </p:nvSpPr>
        <p:spPr/>
        <p:txBody>
          <a:bodyPr/>
          <a:lstStyle/>
          <a:p>
            <a:r>
              <a:rPr lang="en-US" smtClean="0"/>
              <a:t>HGSTT</a:t>
            </a:r>
            <a:endParaRPr lang="en-US"/>
          </a:p>
        </p:txBody>
      </p:sp>
    </p:spTree>
    <p:extLst>
      <p:ext uri="{BB962C8B-B14F-4D97-AF65-F5344CB8AC3E}">
        <p14:creationId xmlns:p14="http://schemas.microsoft.com/office/powerpoint/2010/main" val="12324956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B5820F-3F84-4A0B-B408-0731205D6861}" type="datetimeFigureOut">
              <a:rPr lang="ar-EG" smtClean="0"/>
              <a:pPr/>
              <a:t>09/03/1439</a:t>
            </a:fld>
            <a:endParaRPr lang="ar-EG"/>
          </a:p>
        </p:txBody>
      </p:sp>
      <p:sp>
        <p:nvSpPr>
          <p:cNvPr id="5" name="Footer Placeholder 4"/>
          <p:cNvSpPr>
            <a:spLocks noGrp="1"/>
          </p:cNvSpPr>
          <p:nvPr>
            <p:ph type="ftr" sz="quarter" idx="11"/>
          </p:nvPr>
        </p:nvSpPr>
        <p:spPr/>
        <p:txBody>
          <a:bodyPr/>
          <a:lstStyle/>
          <a:p>
            <a:endParaRPr lang="ar-EG"/>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C2C2409-6A8A-4B21-AAD4-6F02E39BF4D5}" type="slidenum">
              <a:rPr lang="ar-EG" smtClean="0"/>
              <a:pPr/>
              <a:t>‹#›</a:t>
            </a:fld>
            <a:endParaRPr lang="ar-EG"/>
          </a:p>
        </p:txBody>
      </p:sp>
    </p:spTree>
    <p:extLst>
      <p:ext uri="{BB962C8B-B14F-4D97-AF65-F5344CB8AC3E}">
        <p14:creationId xmlns:p14="http://schemas.microsoft.com/office/powerpoint/2010/main" val="3221677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5B5820F-3F84-4A0B-B408-0731205D6861}" type="datetimeFigureOut">
              <a:rPr lang="ar-EG" smtClean="0"/>
              <a:pPr/>
              <a:t>09/03/1439</a:t>
            </a:fld>
            <a:endParaRPr lang="ar-EG"/>
          </a:p>
        </p:txBody>
      </p:sp>
      <p:sp>
        <p:nvSpPr>
          <p:cNvPr id="6" name="Footer Placeholder 5"/>
          <p:cNvSpPr>
            <a:spLocks noGrp="1"/>
          </p:cNvSpPr>
          <p:nvPr>
            <p:ph type="ftr" sz="quarter" idx="11"/>
          </p:nvPr>
        </p:nvSpPr>
        <p:spPr/>
        <p:txBody>
          <a:bodyPr/>
          <a:lstStyle/>
          <a:p>
            <a:endParaRPr lang="ar-EG"/>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C2C2409-6A8A-4B21-AAD4-6F02E39BF4D5}" type="slidenum">
              <a:rPr lang="ar-EG" smtClean="0"/>
              <a:pPr/>
              <a:t>‹#›</a:t>
            </a:fld>
            <a:endParaRPr lang="ar-EG"/>
          </a:p>
        </p:txBody>
      </p:sp>
    </p:spTree>
    <p:extLst>
      <p:ext uri="{BB962C8B-B14F-4D97-AF65-F5344CB8AC3E}">
        <p14:creationId xmlns:p14="http://schemas.microsoft.com/office/powerpoint/2010/main" val="3173187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5B5820F-3F84-4A0B-B408-0731205D6861}" type="datetimeFigureOut">
              <a:rPr lang="ar-EG" smtClean="0"/>
              <a:pPr/>
              <a:t>09/03/1439</a:t>
            </a:fld>
            <a:endParaRPr lang="ar-EG"/>
          </a:p>
        </p:txBody>
      </p:sp>
      <p:sp>
        <p:nvSpPr>
          <p:cNvPr id="8" name="Footer Placeholder 7"/>
          <p:cNvSpPr>
            <a:spLocks noGrp="1"/>
          </p:cNvSpPr>
          <p:nvPr>
            <p:ph type="ftr" sz="quarter" idx="11"/>
          </p:nvPr>
        </p:nvSpPr>
        <p:spPr/>
        <p:txBody>
          <a:bodyPr/>
          <a:lstStyle/>
          <a:p>
            <a:endParaRPr lang="ar-EG"/>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C2C2409-6A8A-4B21-AAD4-6F02E39BF4D5}" type="slidenum">
              <a:rPr lang="ar-EG" smtClean="0"/>
              <a:pPr/>
              <a:t>‹#›</a:t>
            </a:fld>
            <a:endParaRPr lang="ar-EG"/>
          </a:p>
        </p:txBody>
      </p:sp>
    </p:spTree>
    <p:extLst>
      <p:ext uri="{BB962C8B-B14F-4D97-AF65-F5344CB8AC3E}">
        <p14:creationId xmlns:p14="http://schemas.microsoft.com/office/powerpoint/2010/main" val="3231012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5B5820F-3F84-4A0B-B408-0731205D6861}" type="datetimeFigureOut">
              <a:rPr lang="ar-EG" smtClean="0"/>
              <a:pPr/>
              <a:t>09/03/1439</a:t>
            </a:fld>
            <a:endParaRPr lang="ar-EG"/>
          </a:p>
        </p:txBody>
      </p:sp>
      <p:sp>
        <p:nvSpPr>
          <p:cNvPr id="4" name="Footer Placeholder 3"/>
          <p:cNvSpPr>
            <a:spLocks noGrp="1"/>
          </p:cNvSpPr>
          <p:nvPr>
            <p:ph type="ftr" sz="quarter" idx="11"/>
          </p:nvPr>
        </p:nvSpPr>
        <p:spPr/>
        <p:txBody>
          <a:bodyPr/>
          <a:lstStyle/>
          <a:p>
            <a:endParaRPr lang="ar-EG"/>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C2C2409-6A8A-4B21-AAD4-6F02E39BF4D5}" type="slidenum">
              <a:rPr lang="ar-EG" smtClean="0"/>
              <a:pPr/>
              <a:t>‹#›</a:t>
            </a:fld>
            <a:endParaRPr lang="ar-EG"/>
          </a:p>
        </p:txBody>
      </p:sp>
    </p:spTree>
    <p:extLst>
      <p:ext uri="{BB962C8B-B14F-4D97-AF65-F5344CB8AC3E}">
        <p14:creationId xmlns:p14="http://schemas.microsoft.com/office/powerpoint/2010/main" val="2153481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B5820F-3F84-4A0B-B408-0731205D6861}" type="datetimeFigureOut">
              <a:rPr lang="ar-EG" smtClean="0"/>
              <a:pPr/>
              <a:t>09/03/1439</a:t>
            </a:fld>
            <a:endParaRPr lang="ar-EG"/>
          </a:p>
        </p:txBody>
      </p:sp>
      <p:sp>
        <p:nvSpPr>
          <p:cNvPr id="3" name="Footer Placeholder 2"/>
          <p:cNvSpPr>
            <a:spLocks noGrp="1"/>
          </p:cNvSpPr>
          <p:nvPr>
            <p:ph type="ftr" sz="quarter" idx="11"/>
          </p:nvPr>
        </p:nvSpPr>
        <p:spPr/>
        <p:txBody>
          <a:bodyPr/>
          <a:lstStyle/>
          <a:p>
            <a:endParaRPr lang="ar-EG"/>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C2C2409-6A8A-4B21-AAD4-6F02E39BF4D5}" type="slidenum">
              <a:rPr lang="ar-EG" smtClean="0"/>
              <a:pPr/>
              <a:t>‹#›</a:t>
            </a:fld>
            <a:endParaRPr lang="ar-EG"/>
          </a:p>
        </p:txBody>
      </p:sp>
    </p:spTree>
    <p:extLst>
      <p:ext uri="{BB962C8B-B14F-4D97-AF65-F5344CB8AC3E}">
        <p14:creationId xmlns:p14="http://schemas.microsoft.com/office/powerpoint/2010/main" val="3952509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B5820F-3F84-4A0B-B408-0731205D6861}" type="datetimeFigureOut">
              <a:rPr lang="ar-EG" smtClean="0"/>
              <a:pPr/>
              <a:t>09/03/1439</a:t>
            </a:fld>
            <a:endParaRPr lang="ar-EG"/>
          </a:p>
        </p:txBody>
      </p:sp>
      <p:sp>
        <p:nvSpPr>
          <p:cNvPr id="6" name="Footer Placeholder 5"/>
          <p:cNvSpPr>
            <a:spLocks noGrp="1"/>
          </p:cNvSpPr>
          <p:nvPr>
            <p:ph type="ftr" sz="quarter" idx="11"/>
          </p:nvPr>
        </p:nvSpPr>
        <p:spPr/>
        <p:txBody>
          <a:bodyPr/>
          <a:lstStyle/>
          <a:p>
            <a:endParaRPr lang="ar-EG"/>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C2C2409-6A8A-4B21-AAD4-6F02E39BF4D5}" type="slidenum">
              <a:rPr lang="ar-EG" smtClean="0"/>
              <a:pPr/>
              <a:t>‹#›</a:t>
            </a:fld>
            <a:endParaRPr lang="ar-EG"/>
          </a:p>
        </p:txBody>
      </p:sp>
    </p:spTree>
    <p:extLst>
      <p:ext uri="{BB962C8B-B14F-4D97-AF65-F5344CB8AC3E}">
        <p14:creationId xmlns:p14="http://schemas.microsoft.com/office/powerpoint/2010/main" val="143721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B5820F-3F84-4A0B-B408-0731205D6861}" type="datetimeFigureOut">
              <a:rPr lang="ar-EG" smtClean="0"/>
              <a:pPr/>
              <a:t>09/03/1439</a:t>
            </a:fld>
            <a:endParaRPr lang="ar-EG"/>
          </a:p>
        </p:txBody>
      </p:sp>
      <p:sp>
        <p:nvSpPr>
          <p:cNvPr id="6" name="Footer Placeholder 5"/>
          <p:cNvSpPr>
            <a:spLocks noGrp="1"/>
          </p:cNvSpPr>
          <p:nvPr>
            <p:ph type="ftr" sz="quarter" idx="11"/>
          </p:nvPr>
        </p:nvSpPr>
        <p:spPr/>
        <p:txBody>
          <a:bodyPr/>
          <a:lstStyle/>
          <a:p>
            <a:endParaRPr lang="ar-EG"/>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C2C2409-6A8A-4B21-AAD4-6F02E39BF4D5}" type="slidenum">
              <a:rPr lang="ar-EG" smtClean="0"/>
              <a:pPr/>
              <a:t>‹#›</a:t>
            </a:fld>
            <a:endParaRPr lang="ar-EG"/>
          </a:p>
        </p:txBody>
      </p:sp>
    </p:spTree>
    <p:extLst>
      <p:ext uri="{BB962C8B-B14F-4D97-AF65-F5344CB8AC3E}">
        <p14:creationId xmlns:p14="http://schemas.microsoft.com/office/powerpoint/2010/main" val="1771550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5B5820F-3F84-4A0B-B408-0731205D6861}" type="datetimeFigureOut">
              <a:rPr lang="ar-EG" smtClean="0"/>
              <a:pPr/>
              <a:t>09/03/1439</a:t>
            </a:fld>
            <a:endParaRPr lang="ar-EG"/>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ar-EG"/>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C2C2409-6A8A-4B21-AAD4-6F02E39BF4D5}" type="slidenum">
              <a:rPr lang="ar-EG" smtClean="0"/>
              <a:pPr/>
              <a:t>‹#›</a:t>
            </a:fld>
            <a:endParaRPr lang="ar-EG"/>
          </a:p>
        </p:txBody>
      </p:sp>
    </p:spTree>
    <p:extLst>
      <p:ext uri="{BB962C8B-B14F-4D97-AF65-F5344CB8AC3E}">
        <p14:creationId xmlns:p14="http://schemas.microsoft.com/office/powerpoint/2010/main" val="244890871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81" r:id="rId17"/>
    <p:sldLayoutId id="2147483784" r:id="rId18"/>
    <p:sldLayoutId id="2147483790" r:id="rId19"/>
    <p:sldLayoutId id="2147483792" r:id="rId20"/>
  </p:sldLayoutIdLst>
  <p:txStyles>
    <p:titleStyle>
      <a:lvl1pPr algn="l" defTabSz="457200" rtl="1" eaLnBrk="1" latinLnBrk="0" hangingPunct="1">
        <a:spcBef>
          <a:spcPct val="0"/>
        </a:spcBef>
        <a:buNone/>
        <a:defRPr sz="3600" kern="1200">
          <a:solidFill>
            <a:schemeClr val="accent2">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en.wikipedia.org/wiki/File:Polysilicon_prices_history_since_2004.svg"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2514600"/>
            <a:ext cx="8331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447800" y="5257800"/>
            <a:ext cx="82296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saloar cell.jpg"/>
          <p:cNvPicPr>
            <a:picLocks noChangeAspect="1"/>
          </p:cNvPicPr>
          <p:nvPr/>
        </p:nvPicPr>
        <p:blipFill>
          <a:blip r:embed="rId2" cstate="print"/>
          <a:stretch>
            <a:fillRect/>
          </a:stretch>
        </p:blipFill>
        <p:spPr>
          <a:xfrm>
            <a:off x="0" y="25052"/>
            <a:ext cx="12192000" cy="6858000"/>
          </a:xfrm>
          <a:prstGeom prst="rect">
            <a:avLst/>
          </a:prstGeom>
        </p:spPr>
      </p:pic>
      <p:sp>
        <p:nvSpPr>
          <p:cNvPr id="7" name="Subtitle 11"/>
          <p:cNvSpPr txBox="1">
            <a:spLocks/>
          </p:cNvSpPr>
          <p:nvPr/>
        </p:nvSpPr>
        <p:spPr>
          <a:xfrm>
            <a:off x="304800" y="228600"/>
            <a:ext cx="11074400" cy="1324627"/>
          </a:xfrm>
          <a:prstGeom prst="rect">
            <a:avLst/>
          </a:prstGeom>
        </p:spPr>
        <p:txBody>
          <a:bodyPr vert="horz" lIns="91440" tIns="45720" rIns="91440" bIns="45720" rtlCol="0">
            <a:noAutofit/>
          </a:bodyPr>
          <a:lst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ctr" rtl="0">
              <a:buNone/>
            </a:pPr>
            <a:r>
              <a:rPr lang="en-US" sz="2800" b="1" dirty="0">
                <a:solidFill>
                  <a:srgbClr val="C00000"/>
                </a:solidFill>
                <a:effectLst>
                  <a:outerShdw blurRad="38100" dist="38100" dir="2700000" algn="tl">
                    <a:srgbClr val="000000">
                      <a:alpha val="43137"/>
                    </a:srgbClr>
                  </a:outerShdw>
                </a:effectLst>
              </a:rPr>
              <a:t>National industrial and agricultural projects for Egyptian sustainable development</a:t>
            </a:r>
            <a:endParaRPr lang="en-US" sz="2800" b="1" dirty="0" smtClean="0">
              <a:solidFill>
                <a:srgbClr val="C00000"/>
              </a:solidFill>
              <a:effectLst>
                <a:outerShdw blurRad="38100" dist="38100" dir="2700000" algn="tl">
                  <a:srgbClr val="000000">
                    <a:alpha val="43137"/>
                  </a:srgbClr>
                </a:outerShdw>
              </a:effectLst>
            </a:endParaRPr>
          </a:p>
        </p:txBody>
      </p:sp>
      <p:sp>
        <p:nvSpPr>
          <p:cNvPr id="8" name="Rectangle 7"/>
          <p:cNvSpPr/>
          <p:nvPr/>
        </p:nvSpPr>
        <p:spPr>
          <a:xfrm>
            <a:off x="1143000" y="0"/>
            <a:ext cx="9347200" cy="523220"/>
          </a:xfrm>
          <a:prstGeom prst="rect">
            <a:avLst/>
          </a:prstGeom>
        </p:spPr>
        <p:txBody>
          <a:bodyPr wrap="square">
            <a:spAutoFit/>
          </a:bodyPr>
          <a:lstStyle/>
          <a:p>
            <a:pPr algn="ctr"/>
            <a:endParaRPr lang="ar-EG" sz="2800" b="1" dirty="0">
              <a:solidFill>
                <a:schemeClr val="tx2">
                  <a:lumMod val="10000"/>
                </a:schemeClr>
              </a:solidFill>
            </a:endParaRPr>
          </a:p>
        </p:txBody>
      </p:sp>
      <p:sp>
        <p:nvSpPr>
          <p:cNvPr id="11" name="Rectangle 10"/>
          <p:cNvSpPr/>
          <p:nvPr/>
        </p:nvSpPr>
        <p:spPr>
          <a:xfrm>
            <a:off x="1177444" y="1853851"/>
            <a:ext cx="8636000" cy="1703540"/>
          </a:xfrm>
          <a:prstGeom prst="rect">
            <a:avLst/>
          </a:prstGeom>
          <a:solidFill>
            <a:schemeClr val="accent1">
              <a:lumMod val="40000"/>
              <a:lumOff val="6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smtClean="0">
                <a:solidFill>
                  <a:schemeClr val="tx1"/>
                </a:solidFill>
                <a:effectLst>
                  <a:outerShdw blurRad="38100" dist="38100" dir="2700000" algn="tl">
                    <a:srgbClr val="000000">
                      <a:alpha val="43137"/>
                    </a:srgbClr>
                  </a:outerShdw>
                </a:effectLst>
              </a:rPr>
              <a:t>Gen. </a:t>
            </a:r>
            <a:r>
              <a:rPr lang="en-US" sz="3200" b="1" dirty="0" smtClean="0">
                <a:solidFill>
                  <a:schemeClr val="tx1"/>
                </a:solidFill>
                <a:effectLst>
                  <a:outerShdw blurRad="38100" dist="38100" dir="2700000" algn="tl">
                    <a:srgbClr val="000000">
                      <a:alpha val="43137"/>
                    </a:srgbClr>
                  </a:outerShdw>
                </a:effectLst>
              </a:rPr>
              <a:t>Dr. Eng</a:t>
            </a:r>
            <a:r>
              <a:rPr lang="en-US" sz="3200" b="1" dirty="0">
                <a:solidFill>
                  <a:schemeClr val="tx1"/>
                </a:solidFill>
                <a:effectLst>
                  <a:outerShdw blurRad="38100" dist="38100" dir="2700000" algn="tl">
                    <a:srgbClr val="000000">
                      <a:alpha val="43137"/>
                    </a:srgbClr>
                  </a:outerShdw>
                </a:effectLst>
              </a:rPr>
              <a:t>. </a:t>
            </a:r>
            <a:r>
              <a:rPr lang="en-US" sz="3200" b="1" dirty="0" smtClean="0">
                <a:solidFill>
                  <a:schemeClr val="tx1"/>
                </a:solidFill>
                <a:effectLst>
                  <a:outerShdw blurRad="38100" dist="38100" dir="2700000" algn="tl">
                    <a:srgbClr val="000000">
                      <a:alpha val="43137"/>
                    </a:srgbClr>
                  </a:outerShdw>
                </a:effectLst>
              </a:rPr>
              <a:t>Mustafa </a:t>
            </a:r>
            <a:r>
              <a:rPr lang="en-US" sz="3200" b="1" dirty="0" err="1" smtClean="0">
                <a:solidFill>
                  <a:schemeClr val="tx1"/>
                </a:solidFill>
                <a:effectLst>
                  <a:outerShdw blurRad="38100" dist="38100" dir="2700000" algn="tl">
                    <a:srgbClr val="000000">
                      <a:alpha val="43137"/>
                    </a:srgbClr>
                  </a:outerShdw>
                </a:effectLst>
              </a:rPr>
              <a:t>Hadhoud</a:t>
            </a:r>
            <a:endParaRPr lang="en-US" sz="3200" b="1" dirty="0" smtClean="0">
              <a:solidFill>
                <a:schemeClr val="tx1"/>
              </a:solidFill>
              <a:effectLst>
                <a:outerShdw blurRad="38100" dist="38100" dir="2700000" algn="tl">
                  <a:srgbClr val="000000">
                    <a:alpha val="43137"/>
                  </a:srgbClr>
                </a:outerShdw>
              </a:effectLst>
            </a:endParaRPr>
          </a:p>
          <a:p>
            <a:pPr algn="ctr"/>
            <a:r>
              <a:rPr lang="en-US" sz="2000" b="1" dirty="0" smtClean="0">
                <a:solidFill>
                  <a:srgbClr val="C00000"/>
                </a:solidFill>
                <a:effectLst>
                  <a:outerShdw blurRad="38100" dist="38100" dir="2700000" algn="tl">
                    <a:srgbClr val="000000">
                      <a:alpha val="43137"/>
                    </a:srgbClr>
                  </a:outerShdw>
                </a:effectLst>
              </a:rPr>
              <a:t>Chairman and Managing director of the Egyptian company for agriculture and rural development </a:t>
            </a:r>
            <a:endParaRPr lang="en-US" sz="2000" b="1" dirty="0">
              <a:solidFill>
                <a:srgbClr val="C00000"/>
              </a:solidFill>
            </a:endParaRPr>
          </a:p>
        </p:txBody>
      </p:sp>
      <p:sp>
        <p:nvSpPr>
          <p:cNvPr id="13" name="Rectangle 12"/>
          <p:cNvSpPr/>
          <p:nvPr/>
        </p:nvSpPr>
        <p:spPr>
          <a:xfrm>
            <a:off x="0" y="4627727"/>
            <a:ext cx="12192000" cy="1422344"/>
          </a:xfrm>
          <a:prstGeom prst="rect">
            <a:avLst/>
          </a:prstGeom>
          <a:solidFill>
            <a:schemeClr val="accent1">
              <a:lumMod val="40000"/>
              <a:lumOff val="6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b="1" dirty="0">
                <a:solidFill>
                  <a:schemeClr val="tx1"/>
                </a:solidFill>
              </a:rPr>
              <a:t>Arab Greek </a:t>
            </a:r>
            <a:r>
              <a:rPr lang="en-US" sz="3600" b="1" dirty="0" smtClean="0">
                <a:solidFill>
                  <a:schemeClr val="tx1"/>
                </a:solidFill>
              </a:rPr>
              <a:t>Forum</a:t>
            </a:r>
          </a:p>
          <a:p>
            <a:pPr algn="ctr"/>
            <a:r>
              <a:rPr lang="en-US" sz="3600" b="1" dirty="0" smtClean="0">
                <a:solidFill>
                  <a:schemeClr val="tx1"/>
                </a:solidFill>
              </a:rPr>
              <a:t>Athens</a:t>
            </a:r>
            <a:endParaRPr lang="en-US" sz="3600" b="1" dirty="0">
              <a:solidFill>
                <a:schemeClr val="tx1"/>
              </a:solidFill>
            </a:endParaRPr>
          </a:p>
          <a:p>
            <a:pPr algn="ctr"/>
            <a:r>
              <a:rPr lang="en-US" sz="2000" b="1" dirty="0" smtClean="0">
                <a:solidFill>
                  <a:schemeClr val="tx1"/>
                </a:solidFill>
              </a:rPr>
              <a:t>From </a:t>
            </a:r>
            <a:r>
              <a:rPr lang="en-US" sz="2000" b="1" dirty="0">
                <a:solidFill>
                  <a:schemeClr val="tx1"/>
                </a:solidFill>
              </a:rPr>
              <a:t>29-30 November 2017</a:t>
            </a:r>
            <a:endParaRPr lang="ar-EG" sz="2000" b="1" dirty="0">
              <a:solidFill>
                <a:schemeClr val="tx1"/>
              </a:solidFill>
            </a:endParaRPr>
          </a:p>
        </p:txBody>
      </p:sp>
      <p:sp>
        <p:nvSpPr>
          <p:cNvPr id="2" name="AutoShape 2" descr="6EconomicForum_logo - Cop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159228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372001203"/>
              </p:ext>
            </p:extLst>
          </p:nvPr>
        </p:nvGraphicFramePr>
        <p:xfrm>
          <a:off x="638827" y="1177959"/>
          <a:ext cx="10972800" cy="5498414"/>
        </p:xfrm>
        <a:graphic>
          <a:graphicData uri="http://schemas.openxmlformats.org/drawingml/2006/table">
            <a:tbl>
              <a:tblPr firstRow="1" bandRow="1">
                <a:tableStyleId>{5C22544A-7EE6-4342-B048-85BDC9FD1C3A}</a:tableStyleId>
              </a:tblPr>
              <a:tblGrid>
                <a:gridCol w="2555309"/>
                <a:gridCol w="1177446"/>
                <a:gridCol w="1139870"/>
                <a:gridCol w="908345"/>
                <a:gridCol w="1058240"/>
                <a:gridCol w="1027134"/>
                <a:gridCol w="1002083"/>
                <a:gridCol w="1039660"/>
                <a:gridCol w="1064713"/>
              </a:tblGrid>
              <a:tr h="404255">
                <a:tc rowSpan="2">
                  <a:txBody>
                    <a:bodyPr/>
                    <a:lstStyle/>
                    <a:p>
                      <a:pPr algn="ctr"/>
                      <a:r>
                        <a:rPr lang="en-US" sz="2000" dirty="0" smtClean="0"/>
                        <a:t>Source</a:t>
                      </a:r>
                      <a:r>
                        <a:rPr lang="en-US" sz="2000" baseline="0" dirty="0" smtClean="0"/>
                        <a:t> of Electrical energy</a:t>
                      </a:r>
                      <a:endParaRPr lang="en-US" sz="20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2">
                  <a:txBody>
                    <a:bodyPr/>
                    <a:lstStyle/>
                    <a:p>
                      <a:pPr algn="ctr"/>
                      <a:r>
                        <a:rPr lang="en-US" dirty="0" smtClean="0"/>
                        <a:t>2016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r>
                        <a:rPr lang="en-US" dirty="0" smtClean="0"/>
                        <a:t>2020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r>
                        <a:rPr lang="en-US" dirty="0" smtClean="0"/>
                        <a:t>2022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a:r>
                        <a:rPr lang="en-US" dirty="0" smtClean="0"/>
                        <a:t>2030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a:p>
                  </a:txBody>
                  <a:tcPr/>
                </a:tc>
              </a:tr>
              <a:tr h="629723">
                <a:tc vMerge="1">
                  <a:txBody>
                    <a:bodyPr/>
                    <a:lstStyle/>
                    <a:p>
                      <a:endParaRPr lang="en-US"/>
                    </a:p>
                  </a:txBody>
                  <a:tcPr/>
                </a:tc>
                <a:tc>
                  <a:txBody>
                    <a:bodyPr/>
                    <a:lstStyle/>
                    <a:p>
                      <a:pPr algn="ctr"/>
                      <a:r>
                        <a:rPr lang="en-US" b="1" dirty="0" smtClean="0"/>
                        <a:t>Quant.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b="1" dirty="0" err="1" smtClean="0"/>
                        <a:t>Presen</a:t>
                      </a:r>
                      <a:r>
                        <a:rPr lang="en-US" b="1"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en-US" b="1" dirty="0" smtClean="0"/>
                        <a:t>Quant.</a:t>
                      </a:r>
                    </a:p>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b="1" dirty="0" err="1" smtClean="0"/>
                        <a:t>Presen</a:t>
                      </a:r>
                      <a:r>
                        <a:rPr lang="en-US" b="1"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t>Quant .</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en-US" b="1" dirty="0" err="1" smtClean="0"/>
                        <a:t>Presen</a:t>
                      </a:r>
                      <a:r>
                        <a:rPr lang="en-US" b="1" dirty="0" smtClean="0"/>
                        <a:t>.</a:t>
                      </a:r>
                    </a:p>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1" eaLnBrk="1" fontAlgn="auto" latinLnBrk="0" hangingPunct="1">
                        <a:lnSpc>
                          <a:spcPct val="100000"/>
                        </a:lnSpc>
                        <a:spcBef>
                          <a:spcPts val="0"/>
                        </a:spcBef>
                        <a:spcAft>
                          <a:spcPts val="0"/>
                        </a:spcAft>
                        <a:buClrTx/>
                        <a:buSzTx/>
                        <a:buFontTx/>
                        <a:buNone/>
                        <a:tabLst/>
                        <a:defRPr/>
                      </a:pPr>
                      <a:r>
                        <a:rPr lang="en-US" b="1" dirty="0" smtClean="0"/>
                        <a:t>Quant.</a:t>
                      </a:r>
                    </a:p>
                    <a:p>
                      <a:pPr algn="l"/>
                      <a:r>
                        <a:rPr lang="en-US" b="1" dirty="0" smtClean="0"/>
                        <a:t> </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457200" rtl="1" eaLnBrk="1" fontAlgn="auto" latinLnBrk="0" hangingPunct="1">
                        <a:lnSpc>
                          <a:spcPct val="100000"/>
                        </a:lnSpc>
                        <a:spcBef>
                          <a:spcPts val="0"/>
                        </a:spcBef>
                        <a:spcAft>
                          <a:spcPts val="0"/>
                        </a:spcAft>
                        <a:buClrTx/>
                        <a:buSzTx/>
                        <a:buFontTx/>
                        <a:buNone/>
                        <a:tabLst/>
                        <a:defRPr/>
                      </a:pPr>
                      <a:r>
                        <a:rPr lang="en-US" b="1" dirty="0" err="1" smtClean="0"/>
                        <a:t>Presen</a:t>
                      </a:r>
                      <a:r>
                        <a:rPr lang="en-US" b="1" dirty="0" smtClean="0"/>
                        <a:t>.</a:t>
                      </a:r>
                    </a:p>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t>Thermal energy compounded by gas</a:t>
                      </a:r>
                      <a:endParaRPr lang="en-US"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27.80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88</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45.0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80.36</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47.0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72.20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47.80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56.23</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2000" b="1" baseline="0" dirty="0" smtClean="0"/>
                        <a:t>  High dam</a:t>
                      </a:r>
                      <a:endParaRPr lang="en-US" sz="2000"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2.80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8.86</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2.8</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5.00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2.80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4.30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2.80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3.29</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2000" b="1" dirty="0" smtClean="0"/>
                        <a:t>Wind Energy</a:t>
                      </a:r>
                      <a:endParaRPr lang="en-US" sz="2000"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0.75</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2.37</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3.0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5.60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4.00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6.14</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6.00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7.05</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2639">
                <a:tc>
                  <a:txBody>
                    <a:bodyPr/>
                    <a:lstStyle/>
                    <a:p>
                      <a:pPr algn="ctr"/>
                      <a:r>
                        <a:rPr lang="en-US" sz="2000" b="1" dirty="0" smtClean="0"/>
                        <a:t>Solar Energy</a:t>
                      </a:r>
                      <a:endParaRPr lang="en-US" sz="2000"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0.20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0.63</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5.0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8.83</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6.00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9.22</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11.0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12.94</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3573">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en-US" sz="2000" b="1" dirty="0" smtClean="0"/>
                        <a:t>Biogas and </a:t>
                      </a:r>
                      <a:r>
                        <a:rPr lang="en-US" sz="2000" b="1" dirty="0" err="1" smtClean="0"/>
                        <a:t>Biomas</a:t>
                      </a:r>
                      <a:endParaRPr lang="en-US" sz="2000" b="1" dirty="0" smtClean="0"/>
                    </a:p>
                    <a:p>
                      <a:pPr algn="ctr"/>
                      <a:endParaRPr lang="en-US" sz="2000"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0.05</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0.16</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0.2</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0.35</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0.50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0.77</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0.60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0.71</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2000" b="1" dirty="0" smtClean="0"/>
                        <a:t>Nuclear Energy</a:t>
                      </a:r>
                      <a:endParaRPr lang="en-US" sz="2000"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0.00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0.00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0.00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0.00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0.00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0.00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4.80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5.64</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en-US" sz="2000" b="1" dirty="0" smtClean="0"/>
                        <a:t>Thermal coal</a:t>
                      </a:r>
                    </a:p>
                    <a:p>
                      <a:pPr algn="ctr"/>
                      <a:endParaRPr lang="en-US" sz="2000" b="1" dirty="0" smtClean="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0.00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0.00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0.00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0.00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4.80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7.37</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12.00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14.11</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5747">
                <a:tc>
                  <a:txBody>
                    <a:bodyPr/>
                    <a:lstStyle/>
                    <a:p>
                      <a:pPr algn="ctr"/>
                      <a:r>
                        <a:rPr lang="en-US" sz="2000" b="1" dirty="0" smtClean="0"/>
                        <a:t>Total</a:t>
                      </a:r>
                      <a:endParaRPr lang="en-US" sz="2000"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b="1" dirty="0" smtClean="0"/>
                        <a:t>31.6</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b="1" dirty="0" smtClean="0"/>
                        <a:t>100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b="1" dirty="0" smtClean="0"/>
                        <a:t>56.0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b="1" dirty="0" smtClean="0"/>
                        <a:t>100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b="1" dirty="0" smtClean="0"/>
                        <a:t>70.4</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b="1" dirty="0" smtClean="0"/>
                        <a:t>100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b="1" dirty="0" smtClean="0"/>
                        <a:t>85.0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b="1" dirty="0" smtClean="0"/>
                        <a:t>100</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bl>
          </a:graphicData>
        </a:graphic>
      </p:graphicFrame>
      <p:sp>
        <p:nvSpPr>
          <p:cNvPr id="6" name="Rectangle 5"/>
          <p:cNvSpPr/>
          <p:nvPr/>
        </p:nvSpPr>
        <p:spPr>
          <a:xfrm>
            <a:off x="588725" y="634933"/>
            <a:ext cx="11928952" cy="400110"/>
          </a:xfrm>
          <a:prstGeom prst="rect">
            <a:avLst/>
          </a:prstGeom>
        </p:spPr>
        <p:txBody>
          <a:bodyPr wrap="square">
            <a:spAutoFit/>
          </a:bodyPr>
          <a:lstStyle/>
          <a:p>
            <a:pPr algn="ctr"/>
            <a:r>
              <a:rPr lang="en-US" sz="2000" b="1" dirty="0"/>
              <a:t>Current and future distribution of </a:t>
            </a:r>
            <a:r>
              <a:rPr lang="en-US" sz="2000" b="1" dirty="0" smtClean="0"/>
              <a:t>electrical generation sources </a:t>
            </a:r>
            <a:r>
              <a:rPr lang="en-US" sz="2000" b="1" dirty="0"/>
              <a:t>in Egypt until 2030</a:t>
            </a:r>
          </a:p>
        </p:txBody>
      </p:sp>
    </p:spTree>
    <p:extLst>
      <p:ext uri="{BB962C8B-B14F-4D97-AF65-F5344CB8AC3E}">
        <p14:creationId xmlns:p14="http://schemas.microsoft.com/office/powerpoint/2010/main" val="450399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027276045"/>
              </p:ext>
            </p:extLst>
          </p:nvPr>
        </p:nvGraphicFramePr>
        <p:xfrm>
          <a:off x="1665962" y="957640"/>
          <a:ext cx="9670092" cy="4589357"/>
        </p:xfrm>
        <a:graphic>
          <a:graphicData uri="http://schemas.openxmlformats.org/drawingml/2006/table">
            <a:tbl>
              <a:tblPr rtl="1">
                <a:tableStyleId>{8799B23B-EC83-4686-B30A-512413B5E67A}</a:tableStyleId>
              </a:tblPr>
              <a:tblGrid>
                <a:gridCol w="3294344"/>
                <a:gridCol w="3006248"/>
                <a:gridCol w="3369500"/>
              </a:tblGrid>
              <a:tr h="1078922">
                <a:tc gridSpan="2">
                  <a:txBody>
                    <a:bodyPr/>
                    <a:lstStyle/>
                    <a:p>
                      <a:pPr algn="ctr" rtl="1">
                        <a:lnSpc>
                          <a:spcPct val="115000"/>
                        </a:lnSpc>
                        <a:spcAft>
                          <a:spcPts val="0"/>
                        </a:spcAft>
                      </a:pPr>
                      <a:r>
                        <a:rPr lang="en-US" sz="1800" b="1" dirty="0" smtClean="0"/>
                        <a:t>Investment costs for build up a generating station</a:t>
                      </a:r>
                    </a:p>
                    <a:p>
                      <a:pPr algn="ctr" rtl="1">
                        <a:lnSpc>
                          <a:spcPct val="115000"/>
                        </a:lnSpc>
                        <a:spcAft>
                          <a:spcPts val="0"/>
                        </a:spcAft>
                      </a:pPr>
                      <a:r>
                        <a:rPr lang="en-US" sz="1800" b="1" dirty="0" smtClean="0"/>
                        <a:t>   1000 MW annually</a:t>
                      </a:r>
                    </a:p>
                    <a:p>
                      <a:pPr algn="ctr" rtl="1">
                        <a:lnSpc>
                          <a:spcPct val="115000"/>
                        </a:lnSpc>
                        <a:spcAft>
                          <a:spcPts val="0"/>
                        </a:spcAft>
                      </a:pPr>
                      <a:r>
                        <a:rPr lang="en-US" sz="1800" b="1" dirty="0" smtClean="0"/>
                        <a:t>Without annual operating expenses</a:t>
                      </a:r>
                      <a:endParaRPr lang="en-US" sz="1800" b="1" dirty="0">
                        <a:latin typeface="Calibri"/>
                        <a:ea typeface="Calibri"/>
                        <a:cs typeface="Arial"/>
                      </a:endParaRPr>
                    </a:p>
                  </a:txBody>
                  <a:tcPr marL="51197" marR="51197" marT="0" marB="0"/>
                </a:tc>
                <a:tc hMerge="1">
                  <a:txBody>
                    <a:bodyPr/>
                    <a:lstStyle/>
                    <a:p>
                      <a:pPr rtl="1"/>
                      <a:endParaRPr lang="ar-EG"/>
                    </a:p>
                  </a:txBody>
                  <a:tcPr/>
                </a:tc>
                <a:tc rowSpan="2">
                  <a:txBody>
                    <a:bodyPr/>
                    <a:lstStyle/>
                    <a:p>
                      <a:pPr algn="ctr" rtl="1">
                        <a:lnSpc>
                          <a:spcPct val="115000"/>
                        </a:lnSpc>
                        <a:spcAft>
                          <a:spcPts val="0"/>
                        </a:spcAft>
                      </a:pPr>
                      <a:endParaRPr lang="en-US" sz="2400" b="1" dirty="0" smtClean="0">
                        <a:latin typeface="Calibri"/>
                        <a:ea typeface="Calibri"/>
                        <a:cs typeface="Arial"/>
                      </a:endParaRPr>
                    </a:p>
                    <a:p>
                      <a:pPr algn="ctr" rtl="1">
                        <a:lnSpc>
                          <a:spcPct val="115000"/>
                        </a:lnSpc>
                        <a:spcAft>
                          <a:spcPts val="0"/>
                        </a:spcAft>
                      </a:pPr>
                      <a:r>
                        <a:rPr lang="en-US" sz="2400" b="1" dirty="0" smtClean="0">
                          <a:latin typeface="Calibri"/>
                          <a:ea typeface="Calibri"/>
                          <a:cs typeface="Arial"/>
                        </a:rPr>
                        <a:t>Energy generation technology </a:t>
                      </a:r>
                      <a:endParaRPr lang="en-US" sz="2400" b="1" dirty="0">
                        <a:latin typeface="Calibri"/>
                        <a:ea typeface="Calibri"/>
                        <a:cs typeface="Arial"/>
                      </a:endParaRPr>
                    </a:p>
                  </a:txBody>
                  <a:tcPr marL="51197" marR="51197" marT="0" marB="0"/>
                </a:tc>
              </a:tr>
              <a:tr h="624993">
                <a:tc>
                  <a:txBody>
                    <a:bodyPr/>
                    <a:lstStyle/>
                    <a:p>
                      <a:pPr algn="ctr" rtl="1">
                        <a:lnSpc>
                          <a:spcPct val="115000"/>
                        </a:lnSpc>
                        <a:spcAft>
                          <a:spcPts val="0"/>
                        </a:spcAft>
                      </a:pPr>
                      <a:r>
                        <a:rPr lang="en-US" sz="2400" b="1" dirty="0" smtClean="0">
                          <a:latin typeface="Calibri"/>
                          <a:ea typeface="Calibri"/>
                          <a:cs typeface="Arial"/>
                        </a:rPr>
                        <a:t>Billion Egyptian Pound</a:t>
                      </a:r>
                      <a:endParaRPr lang="en-US" sz="2400" b="1" dirty="0">
                        <a:latin typeface="Calibri"/>
                        <a:ea typeface="Calibri"/>
                        <a:cs typeface="Arial"/>
                      </a:endParaRPr>
                    </a:p>
                  </a:txBody>
                  <a:tcPr marL="51197" marR="51197" marT="0" marB="0"/>
                </a:tc>
                <a:tc>
                  <a:txBody>
                    <a:bodyPr/>
                    <a:lstStyle/>
                    <a:p>
                      <a:pPr algn="ctr" rtl="1">
                        <a:lnSpc>
                          <a:spcPct val="115000"/>
                        </a:lnSpc>
                        <a:spcAft>
                          <a:spcPts val="0"/>
                        </a:spcAft>
                      </a:pPr>
                      <a:r>
                        <a:rPr lang="en-US" sz="2400" b="1" dirty="0" smtClean="0">
                          <a:latin typeface="Calibri"/>
                          <a:ea typeface="Calibri"/>
                          <a:cs typeface="Arial"/>
                        </a:rPr>
                        <a:t>Billion</a:t>
                      </a:r>
                      <a:r>
                        <a:rPr lang="en-US" sz="2400" b="1" baseline="0" dirty="0" smtClean="0">
                          <a:latin typeface="Calibri"/>
                          <a:ea typeface="Calibri"/>
                          <a:cs typeface="Arial"/>
                        </a:rPr>
                        <a:t> Dollar </a:t>
                      </a:r>
                      <a:endParaRPr lang="en-US" sz="2400" b="1" dirty="0">
                        <a:latin typeface="Calibri"/>
                        <a:ea typeface="Calibri"/>
                        <a:cs typeface="Arial"/>
                      </a:endParaRPr>
                    </a:p>
                  </a:txBody>
                  <a:tcPr marL="51197" marR="51197" marT="0" marB="0"/>
                </a:tc>
                <a:tc vMerge="1">
                  <a:txBody>
                    <a:bodyPr/>
                    <a:lstStyle/>
                    <a:p>
                      <a:pPr algn="ctr" rtl="1">
                        <a:lnSpc>
                          <a:spcPct val="115000"/>
                        </a:lnSpc>
                        <a:spcAft>
                          <a:spcPts val="0"/>
                        </a:spcAft>
                      </a:pPr>
                      <a:endParaRPr lang="en-US" sz="2000" dirty="0">
                        <a:latin typeface="Calibri"/>
                        <a:ea typeface="Calibri"/>
                        <a:cs typeface="Arial"/>
                      </a:endParaRPr>
                    </a:p>
                  </a:txBody>
                  <a:tcPr marL="51197" marR="51197" marT="0" marB="0"/>
                </a:tc>
              </a:tr>
              <a:tr h="610232">
                <a:tc>
                  <a:txBody>
                    <a:bodyPr/>
                    <a:lstStyle/>
                    <a:p>
                      <a:pPr algn="ctr" rtl="1">
                        <a:lnSpc>
                          <a:spcPct val="115000"/>
                        </a:lnSpc>
                        <a:spcAft>
                          <a:spcPts val="0"/>
                        </a:spcAft>
                      </a:pPr>
                      <a:r>
                        <a:rPr lang="en-US" sz="2800" b="1" dirty="0" smtClean="0">
                          <a:latin typeface="Calibri"/>
                          <a:ea typeface="Calibri"/>
                          <a:cs typeface="Arial"/>
                        </a:rPr>
                        <a:t>75</a:t>
                      </a:r>
                      <a:endParaRPr lang="en-US" sz="2800" b="1" dirty="0">
                        <a:latin typeface="Calibri"/>
                        <a:ea typeface="Calibri"/>
                        <a:cs typeface="Arial"/>
                      </a:endParaRPr>
                    </a:p>
                  </a:txBody>
                  <a:tcPr marL="51197" marR="51197" marT="0" marB="0"/>
                </a:tc>
                <a:tc>
                  <a:txBody>
                    <a:bodyPr/>
                    <a:lstStyle/>
                    <a:p>
                      <a:pPr algn="ctr" rtl="1">
                        <a:lnSpc>
                          <a:spcPct val="115000"/>
                        </a:lnSpc>
                        <a:spcAft>
                          <a:spcPts val="0"/>
                        </a:spcAft>
                      </a:pPr>
                      <a:r>
                        <a:rPr lang="en-US" sz="2800" b="1" dirty="0" smtClean="0">
                          <a:latin typeface="Calibri"/>
                          <a:ea typeface="Calibri"/>
                          <a:cs typeface="Arial"/>
                        </a:rPr>
                        <a:t>4.17</a:t>
                      </a:r>
                      <a:endParaRPr lang="ar-EG" sz="2800" b="1" dirty="0" smtClean="0">
                        <a:latin typeface="Calibri"/>
                        <a:ea typeface="Calibri"/>
                        <a:cs typeface="Arial"/>
                      </a:endParaRPr>
                    </a:p>
                  </a:txBody>
                  <a:tcPr marL="51197" marR="51197" marT="0" marB="0"/>
                </a:tc>
                <a:tc>
                  <a:txBody>
                    <a:bodyPr/>
                    <a:lstStyle/>
                    <a:p>
                      <a:pPr algn="ctr" rtl="1">
                        <a:lnSpc>
                          <a:spcPct val="115000"/>
                        </a:lnSpc>
                        <a:spcAft>
                          <a:spcPts val="0"/>
                        </a:spcAft>
                      </a:pPr>
                      <a:r>
                        <a:rPr lang="en-US" sz="2400" b="1" dirty="0" smtClean="0">
                          <a:latin typeface="Calibri"/>
                          <a:ea typeface="Calibri"/>
                          <a:cs typeface="Arial"/>
                        </a:rPr>
                        <a:t>Nuclear Energy</a:t>
                      </a:r>
                    </a:p>
                    <a:p>
                      <a:pPr algn="ctr" rtl="1">
                        <a:lnSpc>
                          <a:spcPct val="115000"/>
                        </a:lnSpc>
                        <a:spcAft>
                          <a:spcPts val="0"/>
                        </a:spcAft>
                      </a:pPr>
                      <a:endParaRPr lang="ar-EG" sz="2400" b="1" dirty="0" smtClean="0">
                        <a:latin typeface="Calibri"/>
                        <a:ea typeface="Calibri"/>
                        <a:cs typeface="Arial"/>
                      </a:endParaRPr>
                    </a:p>
                  </a:txBody>
                  <a:tcPr marL="51197" marR="51197" marT="0" marB="0" anchor="ctr"/>
                </a:tc>
              </a:tr>
              <a:tr h="610232">
                <a:tc>
                  <a:txBody>
                    <a:bodyPr/>
                    <a:lstStyle/>
                    <a:p>
                      <a:pPr algn="ctr" rtl="1">
                        <a:lnSpc>
                          <a:spcPct val="115000"/>
                        </a:lnSpc>
                        <a:spcAft>
                          <a:spcPts val="0"/>
                        </a:spcAft>
                      </a:pPr>
                      <a:r>
                        <a:rPr lang="en-US" sz="2800" b="1" dirty="0" smtClean="0">
                          <a:latin typeface="Calibri"/>
                          <a:ea typeface="Calibri"/>
                          <a:cs typeface="Arial"/>
                        </a:rPr>
                        <a:t>30</a:t>
                      </a:r>
                      <a:endParaRPr lang="en-US" sz="2800" b="1" dirty="0">
                        <a:latin typeface="Calibri"/>
                        <a:ea typeface="Calibri"/>
                        <a:cs typeface="Arial"/>
                      </a:endParaRPr>
                    </a:p>
                  </a:txBody>
                  <a:tcPr marL="51197" marR="51197" marT="0" marB="0"/>
                </a:tc>
                <a:tc>
                  <a:txBody>
                    <a:bodyPr/>
                    <a:lstStyle/>
                    <a:p>
                      <a:pPr algn="ctr" rtl="1">
                        <a:lnSpc>
                          <a:spcPct val="115000"/>
                        </a:lnSpc>
                        <a:spcAft>
                          <a:spcPts val="0"/>
                        </a:spcAft>
                      </a:pPr>
                      <a:r>
                        <a:rPr lang="en-US" sz="2800" b="1" dirty="0" smtClean="0">
                          <a:latin typeface="Calibri"/>
                          <a:ea typeface="Calibri"/>
                          <a:cs typeface="Arial"/>
                        </a:rPr>
                        <a:t>1.63</a:t>
                      </a:r>
                      <a:endParaRPr lang="en-US" sz="2800" b="1" dirty="0">
                        <a:latin typeface="Calibri"/>
                        <a:ea typeface="Calibri"/>
                        <a:cs typeface="Arial"/>
                      </a:endParaRPr>
                    </a:p>
                  </a:txBody>
                  <a:tcPr marL="51197" marR="51197" marT="0" marB="0"/>
                </a:tc>
                <a:tc>
                  <a:txBody>
                    <a:bodyPr/>
                    <a:lstStyle/>
                    <a:p>
                      <a:pPr algn="ctr" rtl="1">
                        <a:lnSpc>
                          <a:spcPct val="115000"/>
                        </a:lnSpc>
                        <a:spcAft>
                          <a:spcPts val="0"/>
                        </a:spcAft>
                      </a:pPr>
                      <a:r>
                        <a:rPr lang="en-US" sz="2400" b="1" dirty="0" smtClean="0">
                          <a:latin typeface="Calibri"/>
                          <a:ea typeface="Calibri"/>
                          <a:cs typeface="Arial"/>
                        </a:rPr>
                        <a:t>Solar Energy</a:t>
                      </a:r>
                      <a:endParaRPr lang="en-US" sz="2400" b="1" dirty="0">
                        <a:latin typeface="Calibri"/>
                        <a:ea typeface="Calibri"/>
                        <a:cs typeface="Arial"/>
                      </a:endParaRPr>
                    </a:p>
                  </a:txBody>
                  <a:tcPr marL="51197" marR="51197" marT="0" marB="0" anchor="ctr"/>
                </a:tc>
              </a:tr>
              <a:tr h="596047">
                <a:tc>
                  <a:txBody>
                    <a:bodyPr/>
                    <a:lstStyle/>
                    <a:p>
                      <a:pPr algn="ctr" rtl="1">
                        <a:lnSpc>
                          <a:spcPct val="115000"/>
                        </a:lnSpc>
                        <a:spcAft>
                          <a:spcPts val="0"/>
                        </a:spcAft>
                      </a:pPr>
                      <a:r>
                        <a:rPr lang="en-US" sz="2800" b="1" dirty="0" smtClean="0">
                          <a:latin typeface="Calibri"/>
                          <a:ea typeface="Calibri"/>
                          <a:cs typeface="Arial"/>
                        </a:rPr>
                        <a:t>21</a:t>
                      </a:r>
                      <a:endParaRPr lang="en-US" sz="2800" b="1" dirty="0">
                        <a:latin typeface="Calibri"/>
                        <a:ea typeface="Calibri"/>
                        <a:cs typeface="Arial"/>
                      </a:endParaRPr>
                    </a:p>
                  </a:txBody>
                  <a:tcPr marL="51197" marR="51197" marT="0" marB="0"/>
                </a:tc>
                <a:tc>
                  <a:txBody>
                    <a:bodyPr/>
                    <a:lstStyle/>
                    <a:p>
                      <a:pPr algn="ctr" rtl="1">
                        <a:lnSpc>
                          <a:spcPct val="115000"/>
                        </a:lnSpc>
                        <a:spcAft>
                          <a:spcPts val="0"/>
                        </a:spcAft>
                      </a:pPr>
                      <a:r>
                        <a:rPr lang="en-US" sz="2800" b="1" dirty="0" smtClean="0">
                          <a:latin typeface="Calibri"/>
                          <a:ea typeface="Calibri"/>
                          <a:cs typeface="Arial"/>
                        </a:rPr>
                        <a:t>1.15</a:t>
                      </a:r>
                      <a:endParaRPr lang="ar-EG" sz="2800" b="1" dirty="0">
                        <a:latin typeface="Calibri"/>
                        <a:ea typeface="Calibri"/>
                        <a:cs typeface="Arial"/>
                      </a:endParaRPr>
                    </a:p>
                  </a:txBody>
                  <a:tcPr marL="51197" marR="51197" marT="0" marB="0"/>
                </a:tc>
                <a:tc>
                  <a:txBody>
                    <a:bodyPr/>
                    <a:lstStyle/>
                    <a:p>
                      <a:pPr algn="ctr" rtl="1">
                        <a:lnSpc>
                          <a:spcPct val="115000"/>
                        </a:lnSpc>
                        <a:spcAft>
                          <a:spcPts val="0"/>
                        </a:spcAft>
                      </a:pPr>
                      <a:r>
                        <a:rPr lang="en-US" sz="2400" b="1" dirty="0" smtClean="0">
                          <a:latin typeface="Calibri"/>
                          <a:ea typeface="Calibri"/>
                          <a:cs typeface="Arial"/>
                        </a:rPr>
                        <a:t>Thermal energy</a:t>
                      </a:r>
                      <a:endParaRPr lang="ar-EG" sz="2400" b="1" dirty="0">
                        <a:latin typeface="Calibri"/>
                        <a:ea typeface="Calibri"/>
                        <a:cs typeface="Arial"/>
                      </a:endParaRPr>
                    </a:p>
                  </a:txBody>
                  <a:tcPr marL="51197" marR="51197" marT="0" marB="0" anchor="ctr"/>
                </a:tc>
              </a:tr>
              <a:tr h="837915">
                <a:tc>
                  <a:txBody>
                    <a:bodyPr/>
                    <a:lstStyle/>
                    <a:p>
                      <a:pPr algn="ctr" rtl="1">
                        <a:lnSpc>
                          <a:spcPct val="115000"/>
                        </a:lnSpc>
                        <a:spcAft>
                          <a:spcPts val="0"/>
                        </a:spcAft>
                      </a:pPr>
                      <a:r>
                        <a:rPr lang="en-US" sz="2800" b="1" dirty="0" smtClean="0">
                          <a:latin typeface="Calibri"/>
                          <a:ea typeface="Calibri"/>
                          <a:cs typeface="Arial"/>
                        </a:rPr>
                        <a:t>31</a:t>
                      </a:r>
                      <a:endParaRPr lang="en-US" sz="2800" b="1" dirty="0">
                        <a:latin typeface="Calibri"/>
                        <a:ea typeface="Calibri"/>
                        <a:cs typeface="Arial"/>
                      </a:endParaRPr>
                    </a:p>
                  </a:txBody>
                  <a:tcPr marL="51197" marR="51197" marT="0" marB="0"/>
                </a:tc>
                <a:tc>
                  <a:txBody>
                    <a:bodyPr/>
                    <a:lstStyle/>
                    <a:p>
                      <a:pPr algn="ctr" rtl="1">
                        <a:lnSpc>
                          <a:spcPct val="115000"/>
                        </a:lnSpc>
                        <a:spcAft>
                          <a:spcPts val="0"/>
                        </a:spcAft>
                      </a:pPr>
                      <a:r>
                        <a:rPr lang="en-US" sz="2800" b="1" dirty="0" smtClean="0">
                          <a:latin typeface="Calibri"/>
                          <a:ea typeface="Calibri"/>
                          <a:cs typeface="Arial"/>
                        </a:rPr>
                        <a:t>1.70</a:t>
                      </a:r>
                      <a:endParaRPr lang="en-US" sz="2800" b="1" dirty="0">
                        <a:latin typeface="Calibri"/>
                        <a:ea typeface="Calibri"/>
                        <a:cs typeface="Arial"/>
                      </a:endParaRPr>
                    </a:p>
                  </a:txBody>
                  <a:tcPr marL="51197" marR="51197" marT="0" marB="0"/>
                </a:tc>
                <a:tc>
                  <a:txBody>
                    <a:bodyPr/>
                    <a:lstStyle/>
                    <a:p>
                      <a:pPr algn="ctr" rtl="1">
                        <a:lnSpc>
                          <a:spcPct val="115000"/>
                        </a:lnSpc>
                        <a:spcAft>
                          <a:spcPts val="0"/>
                        </a:spcAft>
                      </a:pPr>
                      <a:r>
                        <a:rPr lang="en-US" sz="2400" b="1" dirty="0" smtClean="0">
                          <a:latin typeface="Calibri"/>
                          <a:ea typeface="Calibri"/>
                          <a:cs typeface="Arial"/>
                        </a:rPr>
                        <a:t>Wind</a:t>
                      </a:r>
                      <a:r>
                        <a:rPr lang="en-US" sz="2400" b="1" baseline="0" dirty="0" smtClean="0">
                          <a:latin typeface="Calibri"/>
                          <a:ea typeface="Calibri"/>
                          <a:cs typeface="Arial"/>
                        </a:rPr>
                        <a:t> Energy</a:t>
                      </a:r>
                      <a:endParaRPr lang="en-US" sz="2400" b="1" dirty="0">
                        <a:latin typeface="Calibri"/>
                        <a:ea typeface="Calibri"/>
                        <a:cs typeface="Arial"/>
                      </a:endParaRPr>
                    </a:p>
                  </a:txBody>
                  <a:tcPr marL="51197" marR="51197" marT="0" marB="0" anchor="ctr"/>
                </a:tc>
              </a:tr>
            </a:tbl>
          </a:graphicData>
        </a:graphic>
      </p:graphicFrame>
    </p:spTree>
    <p:extLst>
      <p:ext uri="{BB962C8B-B14F-4D97-AF65-F5344CB8AC3E}">
        <p14:creationId xmlns:p14="http://schemas.microsoft.com/office/powerpoint/2010/main" val="3468905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62128902"/>
              </p:ext>
            </p:extLst>
          </p:nvPr>
        </p:nvGraphicFramePr>
        <p:xfrm>
          <a:off x="1979112" y="3138311"/>
          <a:ext cx="8484609" cy="3019510"/>
        </p:xfrm>
        <a:graphic>
          <a:graphicData uri="http://schemas.openxmlformats.org/drawingml/2006/table">
            <a:tbl>
              <a:tblPr rtl="1">
                <a:tableStyleId>{ED083AE6-46FA-4A59-8FB0-9F97EB10719F}</a:tableStyleId>
              </a:tblPr>
              <a:tblGrid>
                <a:gridCol w="4688511"/>
                <a:gridCol w="3796098"/>
              </a:tblGrid>
              <a:tr h="767218">
                <a:tc>
                  <a:txBody>
                    <a:bodyPr/>
                    <a:lstStyle/>
                    <a:p>
                      <a:pPr algn="ctr" rtl="0">
                        <a:lnSpc>
                          <a:spcPct val="115000"/>
                        </a:lnSpc>
                        <a:spcAft>
                          <a:spcPts val="0"/>
                        </a:spcAft>
                      </a:pPr>
                      <a:r>
                        <a:rPr lang="en-US" sz="2400" b="1" dirty="0" smtClean="0">
                          <a:solidFill>
                            <a:srgbClr val="002060"/>
                          </a:solidFill>
                          <a:latin typeface="Calibri"/>
                          <a:ea typeface="Calibri"/>
                          <a:cs typeface="Arial"/>
                        </a:rPr>
                        <a:t>2.80 thousand megawatts </a:t>
                      </a:r>
                      <a:endParaRPr lang="en-US" sz="2400" b="1" dirty="0">
                        <a:solidFill>
                          <a:srgbClr val="002060"/>
                        </a:solidFill>
                        <a:latin typeface="Calibri"/>
                        <a:ea typeface="Calibri"/>
                        <a:cs typeface="Arial"/>
                      </a:endParaRPr>
                    </a:p>
                  </a:txBody>
                  <a:tcPr marL="68580" marR="68580" marT="0" marB="0" anchor="ctr"/>
                </a:tc>
                <a:tc>
                  <a:txBody>
                    <a:bodyPr/>
                    <a:lstStyle/>
                    <a:p>
                      <a:pPr algn="ctr" rtl="0">
                        <a:lnSpc>
                          <a:spcPct val="115000"/>
                        </a:lnSpc>
                        <a:spcAft>
                          <a:spcPts val="0"/>
                        </a:spcAft>
                      </a:pPr>
                      <a:r>
                        <a:rPr lang="en-US" sz="2400" b="1" kern="1200" dirty="0" smtClean="0">
                          <a:solidFill>
                            <a:schemeClr val="tx1"/>
                          </a:solidFill>
                          <a:latin typeface="Calibri"/>
                          <a:ea typeface="Calibri"/>
                          <a:cs typeface="Arial"/>
                        </a:rPr>
                        <a:t>Water energy from high dam</a:t>
                      </a:r>
                      <a:endParaRPr lang="en-US" sz="2400" b="1" kern="1200" dirty="0">
                        <a:solidFill>
                          <a:schemeClr val="tx1"/>
                        </a:solidFill>
                        <a:latin typeface="Calibri"/>
                        <a:ea typeface="Calibri"/>
                        <a:cs typeface="Arial"/>
                      </a:endParaRPr>
                    </a:p>
                  </a:txBody>
                  <a:tcPr marL="68580" marR="68580" marT="0" marB="0" anchor="ctr"/>
                </a:tc>
              </a:tr>
              <a:tr h="430988">
                <a:tc>
                  <a:txBody>
                    <a:bodyPr/>
                    <a:lstStyle/>
                    <a:p>
                      <a:pPr algn="ctr" rtl="1">
                        <a:lnSpc>
                          <a:spcPct val="115000"/>
                        </a:lnSpc>
                        <a:spcAft>
                          <a:spcPts val="0"/>
                        </a:spcAft>
                      </a:pPr>
                      <a:r>
                        <a:rPr lang="en-US" sz="2400" b="1" dirty="0" smtClean="0">
                          <a:solidFill>
                            <a:srgbClr val="002060"/>
                          </a:solidFill>
                          <a:latin typeface="Calibri"/>
                          <a:ea typeface="Calibri"/>
                          <a:cs typeface="Arial"/>
                        </a:rPr>
                        <a:t>0.20 thousand megawatts </a:t>
                      </a:r>
                      <a:endParaRPr lang="en-US" sz="2400" b="1" dirty="0">
                        <a:solidFill>
                          <a:srgbClr val="002060"/>
                        </a:solidFill>
                        <a:latin typeface="Calibri"/>
                        <a:ea typeface="Calibri"/>
                        <a:cs typeface="Arial"/>
                      </a:endParaRPr>
                    </a:p>
                  </a:txBody>
                  <a:tcPr marL="68580" marR="68580" marT="0" marB="0"/>
                </a:tc>
                <a:tc>
                  <a:txBody>
                    <a:bodyPr/>
                    <a:lstStyle/>
                    <a:p>
                      <a:pPr marL="0" algn="ctr" defTabSz="457200" rtl="1" eaLnBrk="1" latinLnBrk="0" hangingPunct="1">
                        <a:lnSpc>
                          <a:spcPct val="115000"/>
                        </a:lnSpc>
                        <a:spcAft>
                          <a:spcPts val="0"/>
                        </a:spcAft>
                      </a:pPr>
                      <a:r>
                        <a:rPr lang="en-US" sz="2400" b="1" kern="1200" dirty="0" smtClean="0">
                          <a:solidFill>
                            <a:schemeClr val="tx1"/>
                          </a:solidFill>
                          <a:latin typeface="Calibri"/>
                          <a:ea typeface="Calibri"/>
                          <a:cs typeface="Arial"/>
                        </a:rPr>
                        <a:t>Solar energy</a:t>
                      </a:r>
                      <a:endParaRPr lang="en-US" sz="2400" b="1" kern="1200" dirty="0">
                        <a:solidFill>
                          <a:schemeClr val="tx1"/>
                        </a:solidFill>
                        <a:latin typeface="Calibri"/>
                        <a:ea typeface="Calibri"/>
                        <a:cs typeface="Arial"/>
                      </a:endParaRPr>
                    </a:p>
                  </a:txBody>
                  <a:tcPr marL="68580" marR="68580" marT="0" marB="0"/>
                </a:tc>
              </a:tr>
              <a:tr h="430988">
                <a:tc>
                  <a:txBody>
                    <a:bodyPr/>
                    <a:lstStyle/>
                    <a:p>
                      <a:pPr algn="ctr" rtl="1">
                        <a:lnSpc>
                          <a:spcPct val="115000"/>
                        </a:lnSpc>
                        <a:spcAft>
                          <a:spcPts val="0"/>
                        </a:spcAft>
                      </a:pPr>
                      <a:r>
                        <a:rPr lang="en-US" sz="2400" b="1" dirty="0" smtClean="0">
                          <a:solidFill>
                            <a:srgbClr val="002060"/>
                          </a:solidFill>
                          <a:latin typeface="Calibri"/>
                          <a:ea typeface="Calibri"/>
                          <a:cs typeface="Arial"/>
                        </a:rPr>
                        <a:t>0.75 thousand megawatts </a:t>
                      </a:r>
                      <a:endParaRPr lang="en-US" sz="2400" b="1" dirty="0">
                        <a:solidFill>
                          <a:srgbClr val="002060"/>
                        </a:solidFill>
                        <a:latin typeface="Calibri"/>
                        <a:ea typeface="Calibri"/>
                        <a:cs typeface="Arial"/>
                      </a:endParaRPr>
                    </a:p>
                  </a:txBody>
                  <a:tcPr marL="68580" marR="68580" marT="0" marB="0"/>
                </a:tc>
                <a:tc>
                  <a:txBody>
                    <a:bodyPr/>
                    <a:lstStyle/>
                    <a:p>
                      <a:pPr algn="ctr" rtl="1">
                        <a:lnSpc>
                          <a:spcPct val="115000"/>
                        </a:lnSpc>
                        <a:spcAft>
                          <a:spcPts val="0"/>
                        </a:spcAft>
                      </a:pPr>
                      <a:r>
                        <a:rPr lang="en-US" sz="2400" b="1" dirty="0" smtClean="0">
                          <a:solidFill>
                            <a:schemeClr val="tx1"/>
                          </a:solidFill>
                          <a:latin typeface="Calibri"/>
                          <a:ea typeface="Calibri"/>
                          <a:cs typeface="Arial"/>
                        </a:rPr>
                        <a:t>Wind Energy</a:t>
                      </a:r>
                      <a:endParaRPr lang="en-US" sz="2400" b="1" dirty="0">
                        <a:solidFill>
                          <a:schemeClr val="tx1"/>
                        </a:solidFill>
                        <a:latin typeface="Calibri"/>
                        <a:ea typeface="Calibri"/>
                        <a:cs typeface="Arial"/>
                      </a:endParaRPr>
                    </a:p>
                  </a:txBody>
                  <a:tcPr marL="68580" marR="68580" marT="0" marB="0"/>
                </a:tc>
              </a:tr>
              <a:tr h="517327">
                <a:tc>
                  <a:txBody>
                    <a:bodyPr/>
                    <a:lstStyle/>
                    <a:p>
                      <a:pPr algn="ctr" rtl="1">
                        <a:lnSpc>
                          <a:spcPct val="115000"/>
                        </a:lnSpc>
                        <a:spcAft>
                          <a:spcPts val="0"/>
                        </a:spcAft>
                      </a:pPr>
                      <a:r>
                        <a:rPr lang="en-US" sz="2400" b="1" dirty="0" smtClean="0">
                          <a:solidFill>
                            <a:srgbClr val="002060"/>
                          </a:solidFill>
                          <a:latin typeface="Calibri"/>
                          <a:ea typeface="Calibri"/>
                          <a:cs typeface="Arial"/>
                        </a:rPr>
                        <a:t>27.80 thousand megawatts </a:t>
                      </a:r>
                      <a:endParaRPr lang="en-US" sz="2400" b="1" dirty="0">
                        <a:solidFill>
                          <a:srgbClr val="002060"/>
                        </a:solidFill>
                        <a:latin typeface="Calibri"/>
                        <a:ea typeface="Calibri"/>
                        <a:cs typeface="Arial"/>
                      </a:endParaRPr>
                    </a:p>
                  </a:txBody>
                  <a:tcPr marL="68580" marR="68580" marT="0" marB="0"/>
                </a:tc>
                <a:tc>
                  <a:txBody>
                    <a:bodyPr/>
                    <a:lstStyle/>
                    <a:p>
                      <a:pPr marL="0" algn="ctr" defTabSz="457200" rtl="1" eaLnBrk="1" latinLnBrk="0" hangingPunct="1">
                        <a:lnSpc>
                          <a:spcPct val="115000"/>
                        </a:lnSpc>
                        <a:spcAft>
                          <a:spcPts val="0"/>
                        </a:spcAft>
                      </a:pPr>
                      <a:r>
                        <a:rPr lang="en-US" sz="2400" b="1" kern="1200" dirty="0" smtClean="0">
                          <a:solidFill>
                            <a:schemeClr val="tx1"/>
                          </a:solidFill>
                          <a:latin typeface="Calibri"/>
                          <a:ea typeface="Calibri"/>
                          <a:cs typeface="Arial"/>
                        </a:rPr>
                        <a:t>Thermal energy</a:t>
                      </a:r>
                      <a:endParaRPr lang="en-US" sz="2400" b="1" kern="1200" dirty="0">
                        <a:solidFill>
                          <a:schemeClr val="tx1"/>
                        </a:solidFill>
                        <a:latin typeface="Calibri"/>
                        <a:ea typeface="Calibri"/>
                        <a:cs typeface="Arial"/>
                      </a:endParaRPr>
                    </a:p>
                  </a:txBody>
                  <a:tcPr marL="68580" marR="68580" marT="0" marB="0"/>
                </a:tc>
              </a:tr>
              <a:tr h="872989">
                <a:tc>
                  <a:txBody>
                    <a:bodyPr/>
                    <a:lstStyle/>
                    <a:p>
                      <a:pPr algn="ctr" rtl="1">
                        <a:lnSpc>
                          <a:spcPct val="115000"/>
                        </a:lnSpc>
                        <a:spcAft>
                          <a:spcPts val="0"/>
                        </a:spcAft>
                      </a:pPr>
                      <a:r>
                        <a:rPr lang="en-US" sz="2400" b="1" kern="1200" dirty="0" smtClean="0">
                          <a:solidFill>
                            <a:srgbClr val="002060"/>
                          </a:solidFill>
                          <a:latin typeface="Calibri"/>
                          <a:ea typeface="Calibri"/>
                          <a:cs typeface="Arial"/>
                        </a:rPr>
                        <a:t>31.60</a:t>
                      </a:r>
                      <a:r>
                        <a:rPr lang="en-US" sz="2400" b="1" dirty="0" smtClean="0">
                          <a:solidFill>
                            <a:srgbClr val="C00000"/>
                          </a:solidFill>
                          <a:latin typeface="Calibri"/>
                          <a:ea typeface="Calibri"/>
                          <a:cs typeface="Arial"/>
                        </a:rPr>
                        <a:t> </a:t>
                      </a:r>
                      <a:r>
                        <a:rPr lang="en-US" sz="2400" b="1" dirty="0" smtClean="0">
                          <a:solidFill>
                            <a:srgbClr val="002060"/>
                          </a:solidFill>
                          <a:latin typeface="Calibri"/>
                          <a:ea typeface="Calibri"/>
                          <a:cs typeface="Arial"/>
                        </a:rPr>
                        <a:t>thousand megawatts </a:t>
                      </a:r>
                      <a:endParaRPr lang="en-US" sz="2400" b="1" dirty="0">
                        <a:solidFill>
                          <a:srgbClr val="C00000"/>
                        </a:solidFill>
                        <a:latin typeface="Calibri"/>
                        <a:ea typeface="Calibri"/>
                        <a:cs typeface="Arial"/>
                      </a:endParaRPr>
                    </a:p>
                  </a:txBody>
                  <a:tcPr marL="68580" marR="68580" marT="0" marB="0"/>
                </a:tc>
                <a:tc>
                  <a:txBody>
                    <a:bodyPr/>
                    <a:lstStyle/>
                    <a:p>
                      <a:pPr algn="ctr" rtl="1">
                        <a:lnSpc>
                          <a:spcPct val="115000"/>
                        </a:lnSpc>
                        <a:spcAft>
                          <a:spcPts val="0"/>
                        </a:spcAft>
                      </a:pPr>
                      <a:r>
                        <a:rPr lang="en-US" sz="2400" b="1" kern="1200" dirty="0" smtClean="0">
                          <a:solidFill>
                            <a:schemeClr val="tx1"/>
                          </a:solidFill>
                          <a:latin typeface="Calibri"/>
                          <a:ea typeface="Calibri"/>
                          <a:cs typeface="Arial"/>
                        </a:rPr>
                        <a:t>Total electrical energy produced during 2016</a:t>
                      </a:r>
                      <a:endParaRPr lang="ar-EG" sz="2400" b="1" kern="1200" dirty="0" smtClean="0">
                        <a:solidFill>
                          <a:schemeClr val="tx1"/>
                        </a:solidFill>
                        <a:latin typeface="Calibri"/>
                        <a:ea typeface="Calibri"/>
                        <a:cs typeface="Arial"/>
                      </a:endParaRPr>
                    </a:p>
                  </a:txBody>
                  <a:tcPr marL="68580" marR="68580" marT="0" marB="0"/>
                </a:tc>
              </a:tr>
            </a:tbl>
          </a:graphicData>
        </a:graphic>
      </p:graphicFrame>
      <p:sp>
        <p:nvSpPr>
          <p:cNvPr id="4" name="Rectangle 3"/>
          <p:cNvSpPr/>
          <p:nvPr/>
        </p:nvSpPr>
        <p:spPr>
          <a:xfrm>
            <a:off x="2054268" y="614151"/>
            <a:ext cx="8345327" cy="1200329"/>
          </a:xfrm>
          <a:prstGeom prst="rect">
            <a:avLst/>
          </a:prstGeom>
        </p:spPr>
        <p:txBody>
          <a:bodyPr wrap="square">
            <a:spAutoFit/>
          </a:bodyPr>
          <a:lstStyle/>
          <a:p>
            <a:pPr algn="ctr" rtl="1"/>
            <a:r>
              <a:rPr lang="en-US" sz="24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j-lt"/>
              </a:rPr>
              <a:t>The role of solar energy in supporting the implementation of the Egyptian plan to increase the capacity of electricity generation until 2030</a:t>
            </a:r>
            <a:endParaRPr lang="ar-EG" sz="1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j-lt"/>
            </a:endParaRPr>
          </a:p>
        </p:txBody>
      </p:sp>
      <p:sp>
        <p:nvSpPr>
          <p:cNvPr id="2" name="TextBox 1"/>
          <p:cNvSpPr txBox="1"/>
          <p:nvPr/>
        </p:nvSpPr>
        <p:spPr>
          <a:xfrm>
            <a:off x="1187355" y="1937982"/>
            <a:ext cx="10112991" cy="1200329"/>
          </a:xfrm>
          <a:prstGeom prst="rect">
            <a:avLst/>
          </a:prstGeom>
          <a:noFill/>
        </p:spPr>
        <p:txBody>
          <a:bodyPr wrap="square" rtlCol="1">
            <a:spAutoFit/>
          </a:bodyPr>
          <a:lstStyle/>
          <a:p>
            <a:pPr marL="285750" indent="-285750" algn="l">
              <a:buFont typeface="Arial" panose="020B0604020202020204" pitchFamily="34" charset="0"/>
              <a:buChar char="•"/>
            </a:pPr>
            <a:r>
              <a:rPr lang="en-US" b="1" cap="all" dirty="0">
                <a:ln w="9000" cmpd="sng">
                  <a:solidFill>
                    <a:schemeClr val="accent4">
                      <a:shade val="50000"/>
                      <a:satMod val="120000"/>
                    </a:schemeClr>
                  </a:solidFill>
                  <a:prstDash val="solid"/>
                </a:ln>
                <a:effectLst>
                  <a:reflection blurRad="12700" stA="28000" endPos="45000" dist="1000" dir="5400000" sy="-100000" algn="bl" rotWithShape="0"/>
                </a:effectLst>
              </a:rPr>
              <a:t>Egypt plans to increase the electricity produced in Egypt during the period from 2016 to 2030 by about 55-60 thousand megawatts.</a:t>
            </a:r>
            <a:endParaRPr lang="ar-EG" b="1" cap="all" dirty="0">
              <a:ln w="9000" cmpd="sng">
                <a:solidFill>
                  <a:schemeClr val="accent4">
                    <a:shade val="50000"/>
                    <a:satMod val="120000"/>
                  </a:schemeClr>
                </a:solidFill>
                <a:prstDash val="solid"/>
              </a:ln>
              <a:effectLst>
                <a:reflection blurRad="12700" stA="28000" endPos="45000" dist="1000" dir="5400000" sy="-100000" algn="bl" rotWithShape="0"/>
              </a:effectLst>
            </a:endParaRPr>
          </a:p>
          <a:p>
            <a:pPr marL="285750" indent="-285750" algn="l">
              <a:buFont typeface="Arial" panose="020B0604020202020204" pitchFamily="34" charset="0"/>
              <a:buChar char="•"/>
            </a:pPr>
            <a:r>
              <a:rPr lang="en-US" b="1" cap="all" dirty="0">
                <a:ln w="9000" cmpd="sng">
                  <a:solidFill>
                    <a:schemeClr val="accent4">
                      <a:shade val="50000"/>
                      <a:satMod val="120000"/>
                    </a:schemeClr>
                  </a:solidFill>
                  <a:prstDash val="solid"/>
                </a:ln>
                <a:effectLst>
                  <a:reflection blurRad="12700" stA="28000" endPos="45000" dist="1000" dir="5400000" sy="-100000" algn="bl" rotWithShape="0"/>
                </a:effectLst>
              </a:rPr>
              <a:t>By the end of 2016, Egypt </a:t>
            </a:r>
            <a:r>
              <a:rPr 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produced </a:t>
            </a:r>
            <a:r>
              <a:rPr lang="en-US" b="1" cap="all" dirty="0">
                <a:ln w="9000" cmpd="sng">
                  <a:solidFill>
                    <a:schemeClr val="accent4">
                      <a:shade val="50000"/>
                      <a:satMod val="120000"/>
                    </a:schemeClr>
                  </a:solidFill>
                  <a:prstDash val="solid"/>
                </a:ln>
                <a:effectLst>
                  <a:reflection blurRad="12700" stA="28000" endPos="45000" dist="1000" dir="5400000" sy="-100000" algn="bl" rotWithShape="0"/>
                </a:effectLst>
              </a:rPr>
              <a:t>about 31.6 thousand megawatts of </a:t>
            </a:r>
            <a:r>
              <a:rPr 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electric  </a:t>
            </a:r>
            <a:r>
              <a:rPr lang="en-US" b="1" cap="all" dirty="0">
                <a:ln w="9000" cmpd="sng">
                  <a:solidFill>
                    <a:schemeClr val="accent4">
                      <a:shade val="50000"/>
                      <a:satMod val="120000"/>
                    </a:schemeClr>
                  </a:solidFill>
                  <a:prstDash val="solid"/>
                </a:ln>
                <a:effectLst>
                  <a:reflection blurRad="12700" stA="28000" endPos="45000" dist="1000" dir="5400000" sy="-100000" algn="bl" rotWithShape="0"/>
                </a:effectLst>
              </a:rPr>
              <a:t>power, as follows:</a:t>
            </a:r>
            <a:endParaRPr lang="ar-EG" dirty="0"/>
          </a:p>
        </p:txBody>
      </p:sp>
    </p:spTree>
    <p:extLst>
      <p:ext uri="{BB962C8B-B14F-4D97-AF65-F5344CB8AC3E}">
        <p14:creationId xmlns:p14="http://schemas.microsoft.com/office/powerpoint/2010/main" val="249466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9175" y="533400"/>
            <a:ext cx="9664504" cy="5755422"/>
          </a:xfrm>
          <a:prstGeom prst="rect">
            <a:avLst/>
          </a:prstGeom>
        </p:spPr>
        <p:txBody>
          <a:bodyPr wrap="square">
            <a:spAutoFit/>
          </a:bodyPr>
          <a:lstStyle/>
          <a:p>
            <a:pPr marL="285750" indent="-285750" algn="just">
              <a:buFont typeface="Wingdings" pitchFamily="2" charset="2"/>
              <a:buChar char="Ø"/>
            </a:pPr>
            <a:r>
              <a:rPr lang="en-US" sz="2400" b="1" spc="150" dirty="0">
                <a:ln w="11430"/>
                <a:solidFill>
                  <a:schemeClr val="accent5">
                    <a:lumMod val="50000"/>
                  </a:schemeClr>
                </a:solidFill>
                <a:effectLst>
                  <a:outerShdw blurRad="25400" algn="tl" rotWithShape="0">
                    <a:srgbClr val="000000">
                      <a:alpha val="43000"/>
                    </a:srgbClr>
                  </a:outerShdw>
                </a:effectLst>
                <a:latin typeface="+mj-lt"/>
                <a:cs typeface="Arial" panose="020B0604020202020204" pitchFamily="34" charset="0"/>
              </a:rPr>
              <a:t>It is planned to build solar power plants on the ground and roofs of buildings with capacity of 1000 megawatts annually until 2030. It is planned to reach its share in the total energy generated by renewable energy (wind + solar + water) by about 19% in 2020 and about 20% in 2022 and about 30% In 2030</a:t>
            </a:r>
            <a:r>
              <a:rPr lang="en-US" sz="2800" b="1" spc="150" dirty="0" smtClean="0">
                <a:ln w="11430"/>
                <a:solidFill>
                  <a:schemeClr val="accent5">
                    <a:lumMod val="50000"/>
                  </a:schemeClr>
                </a:solidFill>
                <a:effectLst>
                  <a:outerShdw blurRad="25400" algn="tl" rotWithShape="0">
                    <a:srgbClr val="000000">
                      <a:alpha val="43000"/>
                    </a:srgbClr>
                  </a:outerShdw>
                </a:effectLst>
                <a:latin typeface="+mj-lt"/>
                <a:cs typeface="Arial" panose="020B0604020202020204" pitchFamily="34" charset="0"/>
              </a:rPr>
              <a:t>.</a:t>
            </a:r>
          </a:p>
          <a:p>
            <a:pPr marL="285750" indent="-285750" algn="just"/>
            <a:endParaRPr lang="ar-EG" sz="2800" b="1" spc="150" dirty="0">
              <a:ln w="11430"/>
              <a:solidFill>
                <a:schemeClr val="accent5">
                  <a:lumMod val="50000"/>
                </a:schemeClr>
              </a:solidFill>
              <a:effectLst>
                <a:outerShdw blurRad="25400" algn="tl" rotWithShape="0">
                  <a:srgbClr val="000000">
                    <a:alpha val="43000"/>
                  </a:srgbClr>
                </a:outerShdw>
              </a:effectLst>
              <a:latin typeface="Arial" panose="020B0604020202020204" pitchFamily="34" charset="0"/>
              <a:cs typeface="Arial" panose="020B0604020202020204" pitchFamily="34" charset="0"/>
            </a:endParaRPr>
          </a:p>
          <a:p>
            <a:pPr marL="285750" indent="-285750" algn="just">
              <a:buFont typeface="Wingdings" pitchFamily="2" charset="2"/>
              <a:buChar char="Ø"/>
            </a:pPr>
            <a:r>
              <a:rPr lang="en-US" sz="2400" b="1" spc="150" dirty="0" smtClean="0">
                <a:ln w="11430"/>
                <a:solidFill>
                  <a:schemeClr val="accent5">
                    <a:lumMod val="50000"/>
                  </a:schemeClr>
                </a:solidFill>
                <a:effectLst>
                  <a:outerShdw blurRad="25400" algn="tl" rotWithShape="0">
                    <a:srgbClr val="000000">
                      <a:alpha val="43000"/>
                    </a:srgbClr>
                  </a:outerShdw>
                </a:effectLst>
                <a:latin typeface="Arial" panose="020B0604020202020204" pitchFamily="34" charset="0"/>
                <a:cs typeface="Arial" panose="020B0604020202020204" pitchFamily="34" charset="0"/>
              </a:rPr>
              <a:t> </a:t>
            </a:r>
            <a:r>
              <a:rPr lang="en-US" sz="2400" b="1" spc="150" dirty="0">
                <a:ln w="11430"/>
                <a:effectLst>
                  <a:outerShdw blurRad="25400" algn="tl" rotWithShape="0">
                    <a:srgbClr val="000000">
                      <a:alpha val="43000"/>
                    </a:srgbClr>
                  </a:outerShdw>
                </a:effectLst>
                <a:latin typeface="+mj-lt"/>
                <a:cs typeface="Arial" panose="020B0604020202020204" pitchFamily="34" charset="0"/>
              </a:rPr>
              <a:t>The Egyptian and foreign companies that will build solar power plants inside Egypt will import solar panels from countries and foreign companies because the capacity of companies producing solar panels locally does not exceed 120 megawatts per year during 2016 and will reach about 190 megawatts annually in 2018 and thus will be imported solar panels capacity 800 Megawatts annually</a:t>
            </a:r>
            <a:endParaRPr lang="ar-EG" sz="2400" b="1" spc="150" dirty="0">
              <a:ln w="11430"/>
              <a:effectLst>
                <a:outerShdw blurRad="25400" algn="tl" rotWithShape="0">
                  <a:srgbClr val="000000">
                    <a:alpha val="43000"/>
                  </a:srgbClr>
                </a:outerShdw>
              </a:effectLst>
              <a:latin typeface="+mj-lt"/>
              <a:cs typeface="Arial" panose="020B0604020202020204" pitchFamily="34" charset="0"/>
            </a:endParaRPr>
          </a:p>
        </p:txBody>
      </p:sp>
    </p:spTree>
    <p:extLst>
      <p:ext uri="{BB962C8B-B14F-4D97-AF65-F5344CB8AC3E}">
        <p14:creationId xmlns:p14="http://schemas.microsoft.com/office/powerpoint/2010/main" val="1169058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516945" y="638908"/>
            <a:ext cx="7848600" cy="388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2" name="Rectangle 1"/>
          <p:cNvSpPr/>
          <p:nvPr/>
        </p:nvSpPr>
        <p:spPr>
          <a:xfrm>
            <a:off x="2133601" y="910880"/>
            <a:ext cx="8347559" cy="3785652"/>
          </a:xfrm>
          <a:prstGeom prst="rect">
            <a:avLst/>
          </a:prstGeom>
          <a:noFill/>
        </p:spPr>
        <p:txBody>
          <a:bodyPr wrap="square" lIns="91440" tIns="45720" rIns="91440" bIns="45720">
            <a:spAutoFit/>
          </a:bodyPr>
          <a:lstStyle/>
          <a:p>
            <a:pPr algn="ctr"/>
            <a:r>
              <a:rPr lang="en-US" sz="4000" b="1" dirty="0">
                <a:ln w="0"/>
                <a:solidFill>
                  <a:schemeClr val="bg1"/>
                </a:solidFill>
                <a:effectLst>
                  <a:outerShdw blurRad="38100" dist="25400" dir="5400000" algn="ctr" rotWithShape="0">
                    <a:srgbClr val="6E747A">
                      <a:alpha val="43000"/>
                    </a:srgbClr>
                  </a:outerShdw>
                </a:effectLst>
              </a:rPr>
              <a:t>The five Industrial Steps</a:t>
            </a:r>
          </a:p>
          <a:p>
            <a:pPr algn="ctr"/>
            <a:r>
              <a:rPr lang="en-US" sz="4000" b="1" dirty="0">
                <a:ln w="0"/>
                <a:solidFill>
                  <a:schemeClr val="bg1"/>
                </a:solidFill>
                <a:effectLst>
                  <a:outerShdw blurRad="38100" dist="25400" dir="5400000" algn="ctr" rotWithShape="0">
                    <a:srgbClr val="6E747A">
                      <a:alpha val="43000"/>
                    </a:srgbClr>
                  </a:outerShdw>
                </a:effectLst>
              </a:rPr>
              <a:t>for</a:t>
            </a:r>
          </a:p>
          <a:p>
            <a:pPr algn="ctr"/>
            <a:r>
              <a:rPr lang="en-US" sz="4000" b="1" dirty="0">
                <a:ln w="0"/>
                <a:solidFill>
                  <a:schemeClr val="bg1"/>
                </a:solidFill>
                <a:effectLst>
                  <a:outerShdw blurRad="38100" dist="25400" dir="5400000" algn="ctr" rotWithShape="0">
                    <a:srgbClr val="6E747A">
                      <a:alpha val="43000"/>
                    </a:srgbClr>
                  </a:outerShdw>
                </a:effectLst>
              </a:rPr>
              <a:t>Photovoltaic Solar Modules</a:t>
            </a:r>
          </a:p>
          <a:p>
            <a:pPr algn="ctr"/>
            <a:r>
              <a:rPr lang="en-US" sz="4000" b="1" dirty="0">
                <a:ln w="0"/>
                <a:solidFill>
                  <a:schemeClr val="bg1"/>
                </a:solidFill>
                <a:effectLst>
                  <a:outerShdw blurRad="38100" dist="25400" dir="5400000" algn="ctr" rotWithShape="0">
                    <a:srgbClr val="6E747A">
                      <a:alpha val="43000"/>
                    </a:srgbClr>
                  </a:outerShdw>
                </a:effectLst>
              </a:rPr>
              <a:t>Production starting from the Egyptian Quartz </a:t>
            </a:r>
          </a:p>
          <a:p>
            <a:pPr algn="ctr"/>
            <a:r>
              <a:rPr lang="en-US" sz="4000" b="1" dirty="0">
                <a:ln w="0"/>
                <a:solidFill>
                  <a:schemeClr val="bg1"/>
                </a:solidFill>
                <a:effectLst>
                  <a:outerShdw blurRad="38100" dist="25400" dir="5400000" algn="ctr" rotWithShape="0">
                    <a:srgbClr val="6E747A">
                      <a:alpha val="43000"/>
                    </a:srgbClr>
                  </a:outerShdw>
                </a:effectLst>
              </a:rPr>
              <a:t> </a:t>
            </a:r>
          </a:p>
        </p:txBody>
      </p:sp>
    </p:spTree>
    <p:extLst>
      <p:ext uri="{BB962C8B-B14F-4D97-AF65-F5344CB8AC3E}">
        <p14:creationId xmlns:p14="http://schemas.microsoft.com/office/powerpoint/2010/main" val="43831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a:off x="2305928" y="679941"/>
            <a:ext cx="9003432"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Rectangle 3"/>
          <p:cNvSpPr/>
          <p:nvPr/>
        </p:nvSpPr>
        <p:spPr>
          <a:xfrm>
            <a:off x="2534528" y="984742"/>
            <a:ext cx="8550812" cy="461665"/>
          </a:xfrm>
          <a:prstGeom prst="rect">
            <a:avLst/>
          </a:prstGeom>
        </p:spPr>
        <p:txBody>
          <a:bodyPr wrap="square">
            <a:spAutoFit/>
          </a:bodyPr>
          <a:lstStyle/>
          <a:p>
            <a:r>
              <a:rPr lang="en-US" sz="2400" b="1" dirty="0">
                <a:solidFill>
                  <a:schemeClr val="bg1"/>
                </a:solidFill>
              </a:rPr>
              <a:t>Potential Solutions along the value chain Photovoltaics</a:t>
            </a:r>
            <a:endParaRPr lang="ar-EG" sz="2400" dirty="0">
              <a:solidFill>
                <a:schemeClr val="bg1"/>
              </a:solidFill>
            </a:endParaRPr>
          </a:p>
        </p:txBody>
      </p:sp>
      <p:pic>
        <p:nvPicPr>
          <p:cNvPr id="1027" name="Picture 3"/>
          <p:cNvPicPr>
            <a:picLocks noChangeAspect="1" noChangeArrowheads="1"/>
          </p:cNvPicPr>
          <p:nvPr/>
        </p:nvPicPr>
        <p:blipFill>
          <a:blip r:embed="rId2" cstate="print"/>
          <a:srcRect/>
          <a:stretch>
            <a:fillRect/>
          </a:stretch>
        </p:blipFill>
        <p:spPr bwMode="auto">
          <a:xfrm>
            <a:off x="2153528" y="3012836"/>
            <a:ext cx="1676400" cy="1219200"/>
          </a:xfrm>
          <a:prstGeom prst="rect">
            <a:avLst/>
          </a:prstGeom>
          <a:noFill/>
          <a:ln w="9525">
            <a:noFill/>
            <a:miter lim="800000"/>
            <a:headEnd/>
            <a:tailEnd/>
          </a:ln>
        </p:spPr>
      </p:pic>
      <p:sp>
        <p:nvSpPr>
          <p:cNvPr id="7" name="Rectangle 6"/>
          <p:cNvSpPr/>
          <p:nvPr/>
        </p:nvSpPr>
        <p:spPr>
          <a:xfrm>
            <a:off x="2307098" y="1835838"/>
            <a:ext cx="1424354" cy="400110"/>
          </a:xfrm>
          <a:prstGeom prst="rect">
            <a:avLst/>
          </a:prstGeom>
        </p:spPr>
        <p:txBody>
          <a:bodyPr wrap="square">
            <a:spAutoFit/>
          </a:bodyPr>
          <a:lstStyle/>
          <a:p>
            <a:r>
              <a:rPr lang="en-US" sz="2000" b="1" dirty="0" err="1"/>
              <a:t>MgSilicon</a:t>
            </a:r>
            <a:endParaRPr lang="ar-EG" sz="2000" dirty="0"/>
          </a:p>
        </p:txBody>
      </p:sp>
      <p:sp>
        <p:nvSpPr>
          <p:cNvPr id="8" name="Rectangle 7"/>
          <p:cNvSpPr/>
          <p:nvPr/>
        </p:nvSpPr>
        <p:spPr>
          <a:xfrm>
            <a:off x="3982328" y="1701025"/>
            <a:ext cx="1478290" cy="400110"/>
          </a:xfrm>
          <a:prstGeom prst="rect">
            <a:avLst/>
          </a:prstGeom>
        </p:spPr>
        <p:txBody>
          <a:bodyPr wrap="none">
            <a:spAutoFit/>
          </a:bodyPr>
          <a:lstStyle/>
          <a:p>
            <a:r>
              <a:rPr lang="en-US" sz="2000" b="1" dirty="0"/>
              <a:t>Polysilicon</a:t>
            </a:r>
            <a:endParaRPr lang="ar-EG" sz="2000" dirty="0"/>
          </a:p>
        </p:txBody>
      </p:sp>
      <p:pic>
        <p:nvPicPr>
          <p:cNvPr id="1028" name="Picture 4"/>
          <p:cNvPicPr>
            <a:picLocks noChangeAspect="1" noChangeArrowheads="1"/>
          </p:cNvPicPr>
          <p:nvPr/>
        </p:nvPicPr>
        <p:blipFill>
          <a:blip r:embed="rId3" cstate="print"/>
          <a:srcRect/>
          <a:stretch>
            <a:fillRect/>
          </a:stretch>
        </p:blipFill>
        <p:spPr bwMode="auto">
          <a:xfrm>
            <a:off x="3752558" y="4486428"/>
            <a:ext cx="1981200" cy="1371599"/>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a:off x="5916635" y="2852231"/>
            <a:ext cx="1447800" cy="1295400"/>
          </a:xfrm>
          <a:prstGeom prst="rect">
            <a:avLst/>
          </a:prstGeom>
          <a:noFill/>
          <a:ln w="9525">
            <a:noFill/>
            <a:miter lim="800000"/>
            <a:headEnd/>
            <a:tailEnd/>
          </a:ln>
        </p:spPr>
      </p:pic>
      <p:sp>
        <p:nvSpPr>
          <p:cNvPr id="12" name="Rectangle 11"/>
          <p:cNvSpPr/>
          <p:nvPr/>
        </p:nvSpPr>
        <p:spPr>
          <a:xfrm>
            <a:off x="5801750" y="1813567"/>
            <a:ext cx="2117186" cy="400110"/>
          </a:xfrm>
          <a:prstGeom prst="rect">
            <a:avLst/>
          </a:prstGeom>
        </p:spPr>
        <p:txBody>
          <a:bodyPr wrap="square">
            <a:spAutoFit/>
          </a:bodyPr>
          <a:lstStyle/>
          <a:p>
            <a:r>
              <a:rPr lang="en-US" sz="2000" b="1" dirty="0"/>
              <a:t>Ingot &amp; Wafer</a:t>
            </a:r>
            <a:endParaRPr lang="ar-EG" sz="2000" dirty="0"/>
          </a:p>
        </p:txBody>
      </p:sp>
      <p:pic>
        <p:nvPicPr>
          <p:cNvPr id="1031" name="Picture 7"/>
          <p:cNvPicPr>
            <a:picLocks noChangeAspect="1" noChangeArrowheads="1"/>
          </p:cNvPicPr>
          <p:nvPr/>
        </p:nvPicPr>
        <p:blipFill>
          <a:blip r:embed="rId5" cstate="print"/>
          <a:srcRect/>
          <a:stretch>
            <a:fillRect/>
          </a:stretch>
        </p:blipFill>
        <p:spPr bwMode="auto">
          <a:xfrm>
            <a:off x="7603585" y="4464155"/>
            <a:ext cx="2122224" cy="1295400"/>
          </a:xfrm>
          <a:prstGeom prst="rect">
            <a:avLst/>
          </a:prstGeom>
          <a:noFill/>
          <a:ln w="9525">
            <a:noFill/>
            <a:miter lim="800000"/>
            <a:headEnd/>
            <a:tailEnd/>
          </a:ln>
        </p:spPr>
      </p:pic>
      <p:sp>
        <p:nvSpPr>
          <p:cNvPr id="14" name="Rectangle 13"/>
          <p:cNvSpPr/>
          <p:nvPr/>
        </p:nvSpPr>
        <p:spPr>
          <a:xfrm>
            <a:off x="8136985" y="1546279"/>
            <a:ext cx="1443112" cy="400110"/>
          </a:xfrm>
          <a:prstGeom prst="rect">
            <a:avLst/>
          </a:prstGeom>
        </p:spPr>
        <p:txBody>
          <a:bodyPr wrap="square">
            <a:spAutoFit/>
          </a:bodyPr>
          <a:lstStyle/>
          <a:p>
            <a:r>
              <a:rPr lang="en-US" sz="2000" b="1" dirty="0"/>
              <a:t>Solar cell</a:t>
            </a:r>
            <a:endParaRPr lang="ar-EG" sz="2000" dirty="0"/>
          </a:p>
        </p:txBody>
      </p:sp>
      <p:pic>
        <p:nvPicPr>
          <p:cNvPr id="1032" name="Picture 8"/>
          <p:cNvPicPr>
            <a:picLocks noChangeAspect="1" noChangeArrowheads="1"/>
          </p:cNvPicPr>
          <p:nvPr/>
        </p:nvPicPr>
        <p:blipFill>
          <a:blip r:embed="rId6" cstate="print"/>
          <a:srcRect/>
          <a:stretch>
            <a:fillRect/>
          </a:stretch>
        </p:blipFill>
        <p:spPr bwMode="auto">
          <a:xfrm>
            <a:off x="9963440" y="3508720"/>
            <a:ext cx="1676400" cy="990600"/>
          </a:xfrm>
          <a:prstGeom prst="rect">
            <a:avLst/>
          </a:prstGeom>
          <a:noFill/>
          <a:ln w="9525">
            <a:noFill/>
            <a:miter lim="800000"/>
            <a:headEnd/>
            <a:tailEnd/>
          </a:ln>
        </p:spPr>
      </p:pic>
      <p:sp>
        <p:nvSpPr>
          <p:cNvPr id="16" name="Rectangle 15"/>
          <p:cNvSpPr/>
          <p:nvPr/>
        </p:nvSpPr>
        <p:spPr>
          <a:xfrm>
            <a:off x="10147491" y="2052713"/>
            <a:ext cx="1161869" cy="400110"/>
          </a:xfrm>
          <a:prstGeom prst="rect">
            <a:avLst/>
          </a:prstGeom>
        </p:spPr>
        <p:txBody>
          <a:bodyPr wrap="square">
            <a:spAutoFit/>
          </a:bodyPr>
          <a:lstStyle/>
          <a:p>
            <a:r>
              <a:rPr lang="en-US" sz="2000" b="1" dirty="0"/>
              <a:t>Module</a:t>
            </a:r>
            <a:endParaRPr lang="ar-EG" sz="2000" dirty="0"/>
          </a:p>
        </p:txBody>
      </p:sp>
      <p:sp>
        <p:nvSpPr>
          <p:cNvPr id="24" name="Down Arrow 23"/>
          <p:cNvSpPr/>
          <p:nvPr/>
        </p:nvSpPr>
        <p:spPr>
          <a:xfrm>
            <a:off x="4666958" y="2124227"/>
            <a:ext cx="304800" cy="2362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25" name="Down Arrow 24"/>
          <p:cNvSpPr/>
          <p:nvPr/>
        </p:nvSpPr>
        <p:spPr>
          <a:xfrm>
            <a:off x="6678635" y="2242631"/>
            <a:ext cx="1524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29" name="Down Arrow 28"/>
          <p:cNvSpPr/>
          <p:nvPr/>
        </p:nvSpPr>
        <p:spPr>
          <a:xfrm>
            <a:off x="2915528" y="2250836"/>
            <a:ext cx="2286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30" name="Down Arrow 29"/>
          <p:cNvSpPr/>
          <p:nvPr/>
        </p:nvSpPr>
        <p:spPr>
          <a:xfrm>
            <a:off x="8498056" y="1963619"/>
            <a:ext cx="254667" cy="2438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32" name="Down Arrow 31"/>
          <p:cNvSpPr/>
          <p:nvPr/>
        </p:nvSpPr>
        <p:spPr>
          <a:xfrm>
            <a:off x="10649240" y="2441920"/>
            <a:ext cx="1524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2248547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200400" y="1447800"/>
            <a:ext cx="6019800" cy="3048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800" b="1" dirty="0" smtClean="0">
                <a:solidFill>
                  <a:schemeClr val="bg1"/>
                </a:solidFill>
              </a:rPr>
              <a:t>First Phase</a:t>
            </a:r>
            <a:endParaRPr lang="ar-EG" sz="4800" b="1" dirty="0" smtClean="0">
              <a:solidFill>
                <a:schemeClr val="bg1"/>
              </a:solidFill>
            </a:endParaRPr>
          </a:p>
          <a:p>
            <a:pPr algn="ctr"/>
            <a:endParaRPr lang="ar-EG" dirty="0" smtClean="0"/>
          </a:p>
          <a:p>
            <a:pPr algn="ctr"/>
            <a:r>
              <a:rPr lang="en-US" sz="4000" b="1" dirty="0" smtClean="0"/>
              <a:t>Manufacturing process to produce Metallurgical Silicon</a:t>
            </a:r>
            <a:endParaRPr lang="ar-EG" sz="4000" b="1" dirty="0"/>
          </a:p>
        </p:txBody>
      </p:sp>
      <p:sp>
        <p:nvSpPr>
          <p:cNvPr id="4" name="TextBox 3"/>
          <p:cNvSpPr txBox="1"/>
          <p:nvPr/>
        </p:nvSpPr>
        <p:spPr>
          <a:xfrm>
            <a:off x="1223889" y="4779498"/>
            <a:ext cx="10592971" cy="461665"/>
          </a:xfrm>
          <a:prstGeom prst="rect">
            <a:avLst/>
          </a:prstGeom>
          <a:noFill/>
        </p:spPr>
        <p:txBody>
          <a:bodyPr wrap="square" rtlCol="1">
            <a:spAutoFit/>
          </a:bodyPr>
          <a:lstStyle/>
          <a:p>
            <a:pPr algn="ctr"/>
            <a:r>
              <a:rPr lang="en-US" sz="2400" b="1" dirty="0">
                <a:solidFill>
                  <a:srgbClr val="C00000"/>
                </a:solidFill>
              </a:rPr>
              <a:t>This step can be done </a:t>
            </a:r>
            <a:r>
              <a:rPr lang="en-US" sz="2400" b="1" dirty="0" smtClean="0">
                <a:solidFill>
                  <a:srgbClr val="C00000"/>
                </a:solidFill>
              </a:rPr>
              <a:t>using existing </a:t>
            </a:r>
            <a:r>
              <a:rPr lang="en-US" sz="2400" b="1" dirty="0">
                <a:solidFill>
                  <a:srgbClr val="C00000"/>
                </a:solidFill>
              </a:rPr>
              <a:t>local industrial facilities in Egypt</a:t>
            </a:r>
            <a:endParaRPr lang="ar-EG" sz="2400" b="1" dirty="0">
              <a:solidFill>
                <a:srgbClr val="C00000"/>
              </a:solidFill>
            </a:endParaRPr>
          </a:p>
        </p:txBody>
      </p:sp>
    </p:spTree>
    <p:extLst>
      <p:ext uri="{BB962C8B-B14F-4D97-AF65-F5344CB8AC3E}">
        <p14:creationId xmlns:p14="http://schemas.microsoft.com/office/powerpoint/2010/main" val="482693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photos1.blogger.com/x/blogger/1849/2986/1600/145774/SolarvalueMethod.jpg"/>
          <p:cNvPicPr/>
          <p:nvPr/>
        </p:nvPicPr>
        <p:blipFill>
          <a:blip r:embed="rId2" cstate="print"/>
          <a:srcRect/>
          <a:stretch>
            <a:fillRect/>
          </a:stretch>
        </p:blipFill>
        <p:spPr bwMode="auto">
          <a:xfrm>
            <a:off x="2743200" y="685801"/>
            <a:ext cx="7391400" cy="5410199"/>
          </a:xfrm>
          <a:prstGeom prst="rect">
            <a:avLst/>
          </a:prstGeom>
          <a:noFill/>
          <a:ln w="9525">
            <a:noFill/>
            <a:miter lim="800000"/>
            <a:headEnd/>
            <a:tailEnd/>
          </a:ln>
        </p:spPr>
      </p:pic>
    </p:spTree>
    <p:extLst>
      <p:ext uri="{BB962C8B-B14F-4D97-AF65-F5344CB8AC3E}">
        <p14:creationId xmlns:p14="http://schemas.microsoft.com/office/powerpoint/2010/main" val="2748327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819400" y="914400"/>
            <a:ext cx="6400800" cy="3962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800" b="1" dirty="0" smtClean="0">
                <a:solidFill>
                  <a:schemeClr val="bg1"/>
                </a:solidFill>
              </a:rPr>
              <a:t>Second phase</a:t>
            </a:r>
          </a:p>
          <a:p>
            <a:pPr algn="ctr"/>
            <a:endParaRPr lang="ar-EG" sz="4800" b="1" dirty="0">
              <a:solidFill>
                <a:srgbClr val="FF0000"/>
              </a:solidFill>
            </a:endParaRPr>
          </a:p>
          <a:p>
            <a:pPr algn="ctr"/>
            <a:r>
              <a:rPr lang="en-US" sz="3600" b="1" dirty="0">
                <a:solidFill>
                  <a:schemeClr val="bg1"/>
                </a:solidFill>
              </a:rPr>
              <a:t>Manufacturing process</a:t>
            </a:r>
          </a:p>
          <a:p>
            <a:pPr algn="ctr"/>
            <a:r>
              <a:rPr lang="en-US" sz="3600" b="1" dirty="0">
                <a:solidFill>
                  <a:schemeClr val="bg1"/>
                </a:solidFill>
              </a:rPr>
              <a:t>  </a:t>
            </a:r>
            <a:r>
              <a:rPr lang="en-US" sz="3600" b="1" dirty="0" smtClean="0">
                <a:solidFill>
                  <a:schemeClr val="bg1"/>
                </a:solidFill>
              </a:rPr>
              <a:t>to produce of </a:t>
            </a:r>
            <a:r>
              <a:rPr lang="en-US" sz="3600" b="1" dirty="0" err="1">
                <a:solidFill>
                  <a:schemeClr val="bg1"/>
                </a:solidFill>
              </a:rPr>
              <a:t>polysilicon</a:t>
            </a:r>
            <a:endParaRPr lang="ar-EG" sz="3600" b="1" dirty="0">
              <a:solidFill>
                <a:schemeClr val="bg1"/>
              </a:solidFill>
            </a:endParaRPr>
          </a:p>
        </p:txBody>
      </p:sp>
    </p:spTree>
    <p:extLst>
      <p:ext uri="{BB962C8B-B14F-4D97-AF65-F5344CB8AC3E}">
        <p14:creationId xmlns:p14="http://schemas.microsoft.com/office/powerpoint/2010/main" val="564388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ilicon Production Process"/>
          <p:cNvPicPr/>
          <p:nvPr/>
        </p:nvPicPr>
        <p:blipFill>
          <a:blip r:embed="rId2" cstate="print"/>
          <a:srcRect/>
          <a:stretch>
            <a:fillRect/>
          </a:stretch>
        </p:blipFill>
        <p:spPr bwMode="auto">
          <a:xfrm>
            <a:off x="1519311" y="533399"/>
            <a:ext cx="10311618" cy="6078415"/>
          </a:xfrm>
          <a:prstGeom prst="rect">
            <a:avLst/>
          </a:prstGeom>
          <a:noFill/>
          <a:ln w="9525">
            <a:noFill/>
            <a:miter lim="800000"/>
            <a:headEnd/>
            <a:tailEnd/>
          </a:ln>
        </p:spPr>
      </p:pic>
    </p:spTree>
    <p:extLst>
      <p:ext uri="{BB962C8B-B14F-4D97-AF65-F5344CB8AC3E}">
        <p14:creationId xmlns:p14="http://schemas.microsoft.com/office/powerpoint/2010/main" val="3560152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2695" y="777921"/>
            <a:ext cx="8857397" cy="1471683"/>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en-US" sz="3600" b="1" dirty="0"/>
              <a:t>National projects for Egyptian sustainable development</a:t>
            </a:r>
            <a:endParaRPr lang="ar-EG" sz="3600" b="1" dirty="0"/>
          </a:p>
        </p:txBody>
      </p:sp>
      <p:sp>
        <p:nvSpPr>
          <p:cNvPr id="6" name="Rectangle 5"/>
          <p:cNvSpPr/>
          <p:nvPr/>
        </p:nvSpPr>
        <p:spPr>
          <a:xfrm>
            <a:off x="1322115" y="3430136"/>
            <a:ext cx="2763646" cy="2031243"/>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en-US" sz="2800" b="1" dirty="0"/>
              <a:t>National </a:t>
            </a:r>
            <a:r>
              <a:rPr lang="en-US" sz="2800" b="1" dirty="0" smtClean="0"/>
              <a:t>Project of</a:t>
            </a:r>
            <a:endParaRPr lang="ar-EG" sz="2800" b="1" dirty="0"/>
          </a:p>
          <a:p>
            <a:pPr algn="ctr"/>
            <a:r>
              <a:rPr lang="en-US" sz="2800" b="1" dirty="0" smtClean="0"/>
              <a:t>Solar energy</a:t>
            </a:r>
            <a:endParaRPr lang="ar-EG" sz="2800" b="1" dirty="0"/>
          </a:p>
        </p:txBody>
      </p:sp>
      <p:sp>
        <p:nvSpPr>
          <p:cNvPr id="7" name="Rectangle 6"/>
          <p:cNvSpPr/>
          <p:nvPr/>
        </p:nvSpPr>
        <p:spPr>
          <a:xfrm>
            <a:off x="5183885" y="3430136"/>
            <a:ext cx="2763646" cy="2031243"/>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en-US" sz="2800" b="1" dirty="0"/>
              <a:t>National Petrochemical Project</a:t>
            </a:r>
            <a:endParaRPr lang="ar-EG" sz="2800" b="1" dirty="0"/>
          </a:p>
        </p:txBody>
      </p:sp>
      <p:sp>
        <p:nvSpPr>
          <p:cNvPr id="8" name="Rectangle 7"/>
          <p:cNvSpPr/>
          <p:nvPr/>
        </p:nvSpPr>
        <p:spPr>
          <a:xfrm>
            <a:off x="8711660" y="3430135"/>
            <a:ext cx="2763646" cy="2031243"/>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en-US" sz="2800" b="1" dirty="0" smtClean="0"/>
              <a:t> National project For </a:t>
            </a:r>
            <a:r>
              <a:rPr lang="en-US" sz="2800" b="1" dirty="0"/>
              <a:t>contractual crops</a:t>
            </a:r>
            <a:endParaRPr lang="ar-EG" sz="2800" b="1" dirty="0"/>
          </a:p>
        </p:txBody>
      </p:sp>
      <p:cxnSp>
        <p:nvCxnSpPr>
          <p:cNvPr id="10" name="Straight Connector 9"/>
          <p:cNvCxnSpPr>
            <a:stCxn id="5" idx="2"/>
            <a:endCxn id="8" idx="0"/>
          </p:cNvCxnSpPr>
          <p:nvPr/>
        </p:nvCxnSpPr>
        <p:spPr>
          <a:xfrm>
            <a:off x="6571394" y="2249604"/>
            <a:ext cx="3522089" cy="1180531"/>
          </a:xfrm>
          <a:prstGeom prst="line">
            <a:avLst/>
          </a:prstGeom>
        </p:spPr>
        <p:style>
          <a:lnRef idx="3">
            <a:schemeClr val="accent3"/>
          </a:lnRef>
          <a:fillRef idx="0">
            <a:schemeClr val="accent3"/>
          </a:fillRef>
          <a:effectRef idx="2">
            <a:schemeClr val="accent3"/>
          </a:effectRef>
          <a:fontRef idx="minor">
            <a:schemeClr val="tx1"/>
          </a:fontRef>
        </p:style>
      </p:cxnSp>
      <p:cxnSp>
        <p:nvCxnSpPr>
          <p:cNvPr id="12" name="Straight Connector 11"/>
          <p:cNvCxnSpPr>
            <a:stCxn id="5" idx="2"/>
            <a:endCxn id="7" idx="0"/>
          </p:cNvCxnSpPr>
          <p:nvPr/>
        </p:nvCxnSpPr>
        <p:spPr>
          <a:xfrm flipH="1">
            <a:off x="6565708" y="2249604"/>
            <a:ext cx="5686" cy="1180532"/>
          </a:xfrm>
          <a:prstGeom prst="line">
            <a:avLst/>
          </a:prstGeom>
        </p:spPr>
        <p:style>
          <a:lnRef idx="3">
            <a:schemeClr val="accent3"/>
          </a:lnRef>
          <a:fillRef idx="0">
            <a:schemeClr val="accent3"/>
          </a:fillRef>
          <a:effectRef idx="2">
            <a:schemeClr val="accent3"/>
          </a:effectRef>
          <a:fontRef idx="minor">
            <a:schemeClr val="tx1"/>
          </a:fontRef>
        </p:style>
      </p:cxnSp>
      <p:cxnSp>
        <p:nvCxnSpPr>
          <p:cNvPr id="14" name="Straight Connector 13"/>
          <p:cNvCxnSpPr>
            <a:stCxn id="5" idx="2"/>
            <a:endCxn id="6" idx="0"/>
          </p:cNvCxnSpPr>
          <p:nvPr/>
        </p:nvCxnSpPr>
        <p:spPr>
          <a:xfrm flipH="1">
            <a:off x="2703938" y="2249604"/>
            <a:ext cx="3867456" cy="1180532"/>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3603688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ly si plant.png"/>
          <p:cNvPicPr>
            <a:picLocks noChangeAspect="1"/>
          </p:cNvPicPr>
          <p:nvPr/>
        </p:nvPicPr>
        <p:blipFill>
          <a:blip r:embed="rId2" cstate="print"/>
          <a:stretch>
            <a:fillRect/>
          </a:stretch>
        </p:blipFill>
        <p:spPr>
          <a:xfrm>
            <a:off x="2294083" y="350520"/>
            <a:ext cx="8356332" cy="6106550"/>
          </a:xfrm>
          <a:prstGeom prst="rect">
            <a:avLst/>
          </a:prstGeom>
        </p:spPr>
      </p:pic>
    </p:spTree>
    <p:extLst>
      <p:ext uri="{BB962C8B-B14F-4D97-AF65-F5344CB8AC3E}">
        <p14:creationId xmlns:p14="http://schemas.microsoft.com/office/powerpoint/2010/main" val="2023388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upload.wikimedia.org/wikipedia/commons/thumb/f/fa/Polysilicon_prices_history_since_2004.svg/220px-Polysilicon_prices_history_since_2004.svg.png">
            <a:hlinkClick r:id="rId2"/>
          </p:cNvPr>
          <p:cNvPicPr/>
          <p:nvPr/>
        </p:nvPicPr>
        <p:blipFill>
          <a:blip r:embed="rId3" cstate="print"/>
          <a:srcRect/>
          <a:stretch>
            <a:fillRect/>
          </a:stretch>
        </p:blipFill>
        <p:spPr bwMode="auto">
          <a:xfrm>
            <a:off x="3362178" y="801858"/>
            <a:ext cx="7311684" cy="5535638"/>
          </a:xfrm>
          <a:prstGeom prst="rect">
            <a:avLst/>
          </a:prstGeom>
          <a:noFill/>
          <a:ln w="9525">
            <a:noFill/>
            <a:miter lim="800000"/>
            <a:headEnd/>
            <a:tailEnd/>
          </a:ln>
        </p:spPr>
      </p:pic>
    </p:spTree>
    <p:extLst>
      <p:ext uri="{BB962C8B-B14F-4D97-AF65-F5344CB8AC3E}">
        <p14:creationId xmlns:p14="http://schemas.microsoft.com/office/powerpoint/2010/main" val="614079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971800" y="838200"/>
            <a:ext cx="6324600" cy="297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400" b="1" dirty="0" smtClean="0">
                <a:solidFill>
                  <a:schemeClr val="bg1"/>
                </a:solidFill>
              </a:rPr>
              <a:t>Third phase </a:t>
            </a:r>
            <a:endParaRPr lang="ar-EG" sz="4400" b="1" dirty="0">
              <a:solidFill>
                <a:schemeClr val="bg1"/>
              </a:solidFill>
            </a:endParaRPr>
          </a:p>
          <a:p>
            <a:pPr algn="ctr"/>
            <a:endParaRPr lang="ar-EG" sz="3200" dirty="0">
              <a:solidFill>
                <a:srgbClr val="FFFF00"/>
              </a:solidFill>
            </a:endParaRPr>
          </a:p>
          <a:p>
            <a:pPr algn="ctr"/>
            <a:r>
              <a:rPr lang="en-US" sz="2400" b="1" dirty="0">
                <a:solidFill>
                  <a:schemeClr val="bg1"/>
                </a:solidFill>
              </a:rPr>
              <a:t>Manufacturing </a:t>
            </a:r>
            <a:r>
              <a:rPr lang="en-US" sz="2400" b="1" dirty="0" smtClean="0">
                <a:solidFill>
                  <a:schemeClr val="bg1"/>
                </a:solidFill>
              </a:rPr>
              <a:t>process to produce</a:t>
            </a:r>
            <a:endParaRPr lang="en-US" sz="2400" b="1" dirty="0">
              <a:solidFill>
                <a:schemeClr val="bg1"/>
              </a:solidFill>
            </a:endParaRPr>
          </a:p>
          <a:p>
            <a:pPr algn="ctr"/>
            <a:r>
              <a:rPr lang="en-US" sz="4400" b="1" dirty="0" smtClean="0">
                <a:solidFill>
                  <a:schemeClr val="bg1"/>
                </a:solidFill>
              </a:rPr>
              <a:t>Ingots </a:t>
            </a:r>
            <a:r>
              <a:rPr lang="en-US" sz="4400" b="1" dirty="0">
                <a:solidFill>
                  <a:schemeClr val="bg1"/>
                </a:solidFill>
              </a:rPr>
              <a:t>and Wafers</a:t>
            </a:r>
            <a:endParaRPr lang="ar-EG" sz="4400" b="1" dirty="0">
              <a:solidFill>
                <a:schemeClr val="bg1"/>
              </a:solidFill>
            </a:endParaRPr>
          </a:p>
        </p:txBody>
      </p:sp>
    </p:spTree>
    <p:extLst>
      <p:ext uri="{BB962C8B-B14F-4D97-AF65-F5344CB8AC3E}">
        <p14:creationId xmlns:p14="http://schemas.microsoft.com/office/powerpoint/2010/main" val="3759723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microchemicals.com/uploads/pics/silicon_czochralski_growth_ingot.jpg"/>
          <p:cNvPicPr/>
          <p:nvPr/>
        </p:nvPicPr>
        <p:blipFill>
          <a:blip r:embed="rId2" cstate="print"/>
          <a:srcRect/>
          <a:stretch>
            <a:fillRect/>
          </a:stretch>
        </p:blipFill>
        <p:spPr bwMode="auto">
          <a:xfrm>
            <a:off x="2819400" y="1295400"/>
            <a:ext cx="6477000" cy="4829175"/>
          </a:xfrm>
          <a:prstGeom prst="rect">
            <a:avLst/>
          </a:prstGeom>
          <a:noFill/>
          <a:ln w="9525">
            <a:noFill/>
            <a:miter lim="800000"/>
            <a:headEnd/>
            <a:tailEnd/>
          </a:ln>
        </p:spPr>
      </p:pic>
      <p:sp>
        <p:nvSpPr>
          <p:cNvPr id="4" name="TextBox 3"/>
          <p:cNvSpPr txBox="1"/>
          <p:nvPr/>
        </p:nvSpPr>
        <p:spPr>
          <a:xfrm>
            <a:off x="2743200" y="457202"/>
            <a:ext cx="7620000" cy="830997"/>
          </a:xfrm>
          <a:prstGeom prst="rect">
            <a:avLst/>
          </a:prstGeom>
          <a:noFill/>
        </p:spPr>
        <p:txBody>
          <a:bodyPr wrap="square" rtlCol="1">
            <a:spAutoFit/>
          </a:bodyPr>
          <a:lstStyle/>
          <a:p>
            <a:r>
              <a:rPr lang="en-US" sz="2400" b="1" dirty="0"/>
              <a:t>Silicon Ingot Production: </a:t>
            </a:r>
          </a:p>
          <a:p>
            <a:r>
              <a:rPr lang="en-US" sz="2400" b="1" dirty="0"/>
              <a:t>Czochralski and Float-Zone Technique </a:t>
            </a:r>
          </a:p>
        </p:txBody>
      </p:sp>
    </p:spTree>
    <p:extLst>
      <p:ext uri="{BB962C8B-B14F-4D97-AF65-F5344CB8AC3E}">
        <p14:creationId xmlns:p14="http://schemas.microsoft.com/office/powerpoint/2010/main" val="1422866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fer Manufacturing"/>
          <p:cNvPicPr/>
          <p:nvPr/>
        </p:nvPicPr>
        <p:blipFill>
          <a:blip r:embed="rId2" cstate="print"/>
          <a:srcRect/>
          <a:stretch>
            <a:fillRect/>
          </a:stretch>
        </p:blipFill>
        <p:spPr bwMode="auto">
          <a:xfrm>
            <a:off x="2590800" y="228600"/>
            <a:ext cx="7539038" cy="5715000"/>
          </a:xfrm>
          <a:prstGeom prst="rect">
            <a:avLst/>
          </a:prstGeom>
          <a:noFill/>
          <a:ln w="9525">
            <a:noFill/>
            <a:miter lim="800000"/>
            <a:headEnd/>
            <a:tailEnd/>
          </a:ln>
        </p:spPr>
      </p:pic>
    </p:spTree>
    <p:extLst>
      <p:ext uri="{BB962C8B-B14F-4D97-AF65-F5344CB8AC3E}">
        <p14:creationId xmlns:p14="http://schemas.microsoft.com/office/powerpoint/2010/main" val="738938031"/>
      </p:ext>
    </p:extLst>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got factory.png"/>
          <p:cNvPicPr>
            <a:picLocks noChangeAspect="1"/>
          </p:cNvPicPr>
          <p:nvPr/>
        </p:nvPicPr>
        <p:blipFill>
          <a:blip r:embed="rId2" cstate="print"/>
          <a:stretch>
            <a:fillRect/>
          </a:stretch>
        </p:blipFill>
        <p:spPr>
          <a:xfrm>
            <a:off x="1758462" y="304799"/>
            <a:ext cx="8695770" cy="6466861"/>
          </a:xfrm>
          <a:prstGeom prst="rect">
            <a:avLst/>
          </a:prstGeom>
        </p:spPr>
      </p:pic>
    </p:spTree>
    <p:extLst>
      <p:ext uri="{BB962C8B-B14F-4D97-AF65-F5344CB8AC3E}">
        <p14:creationId xmlns:p14="http://schemas.microsoft.com/office/powerpoint/2010/main" val="461801453"/>
      </p:ext>
    </p:extLst>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362200" y="1600200"/>
            <a:ext cx="739140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2400" dirty="0">
              <a:solidFill>
                <a:srgbClr val="FFFF00"/>
              </a:solidFill>
            </a:endParaRPr>
          </a:p>
          <a:p>
            <a:pPr algn="ctr"/>
            <a:r>
              <a:rPr lang="en-US" sz="4000" b="1" dirty="0" smtClean="0">
                <a:solidFill>
                  <a:schemeClr val="bg1"/>
                </a:solidFill>
              </a:rPr>
              <a:t>Fourth phase</a:t>
            </a:r>
            <a:endParaRPr lang="ar-EG" sz="4000" b="1" dirty="0">
              <a:solidFill>
                <a:schemeClr val="bg1"/>
              </a:solidFill>
            </a:endParaRPr>
          </a:p>
          <a:p>
            <a:pPr algn="ctr"/>
            <a:endParaRPr lang="ar-EG" sz="2400" dirty="0">
              <a:solidFill>
                <a:srgbClr val="FFFF00"/>
              </a:solidFill>
            </a:endParaRPr>
          </a:p>
          <a:p>
            <a:pPr algn="ctr"/>
            <a:r>
              <a:rPr lang="en-US" sz="2400" b="1" dirty="0">
                <a:solidFill>
                  <a:schemeClr val="bg1"/>
                </a:solidFill>
              </a:rPr>
              <a:t>Manufacturing process</a:t>
            </a:r>
          </a:p>
          <a:p>
            <a:pPr algn="ctr"/>
            <a:r>
              <a:rPr lang="ar-EG" dirty="0" smtClean="0">
                <a:solidFill>
                  <a:schemeClr val="bg1"/>
                </a:solidFill>
              </a:rPr>
              <a:t> </a:t>
            </a:r>
            <a:r>
              <a:rPr lang="en-US" sz="3600" b="1" dirty="0">
                <a:solidFill>
                  <a:schemeClr val="bg1"/>
                </a:solidFill>
              </a:rPr>
              <a:t>Photovoltaic solar </a:t>
            </a:r>
            <a:r>
              <a:rPr lang="en-US" sz="3600" b="1" dirty="0" smtClean="0">
                <a:solidFill>
                  <a:schemeClr val="bg1"/>
                </a:solidFill>
              </a:rPr>
              <a:t>cells</a:t>
            </a:r>
          </a:p>
          <a:p>
            <a:pPr algn="ctr"/>
            <a:r>
              <a:rPr lang="en-US" sz="3600" b="1" dirty="0" smtClean="0">
                <a:solidFill>
                  <a:schemeClr val="bg1"/>
                </a:solidFill>
              </a:rPr>
              <a:t>PV solar Cells</a:t>
            </a:r>
            <a:endParaRPr lang="ar-EG" sz="3600" b="1" dirty="0">
              <a:solidFill>
                <a:schemeClr val="bg1"/>
              </a:solidFill>
            </a:endParaRPr>
          </a:p>
        </p:txBody>
      </p:sp>
    </p:spTree>
    <p:extLst>
      <p:ext uri="{BB962C8B-B14F-4D97-AF65-F5344CB8AC3E}">
        <p14:creationId xmlns:p14="http://schemas.microsoft.com/office/powerpoint/2010/main" val="621586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ell production.png"/>
          <p:cNvPicPr>
            <a:picLocks noChangeAspect="1"/>
          </p:cNvPicPr>
          <p:nvPr/>
        </p:nvPicPr>
        <p:blipFill>
          <a:blip r:embed="rId2" cstate="print"/>
          <a:stretch>
            <a:fillRect/>
          </a:stretch>
        </p:blipFill>
        <p:spPr>
          <a:xfrm>
            <a:off x="463463" y="202833"/>
            <a:ext cx="10872592" cy="6655167"/>
          </a:xfrm>
          <a:prstGeom prst="rect">
            <a:avLst/>
          </a:prstGeom>
        </p:spPr>
      </p:pic>
    </p:spTree>
    <p:extLst>
      <p:ext uri="{BB962C8B-B14F-4D97-AF65-F5344CB8AC3E}">
        <p14:creationId xmlns:p14="http://schemas.microsoft.com/office/powerpoint/2010/main" val="4267456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amp;D center.png"/>
          <p:cNvPicPr>
            <a:picLocks noChangeAspect="1"/>
          </p:cNvPicPr>
          <p:nvPr/>
        </p:nvPicPr>
        <p:blipFill>
          <a:blip r:embed="rId2" cstate="print"/>
          <a:stretch>
            <a:fillRect/>
          </a:stretch>
        </p:blipFill>
        <p:spPr>
          <a:xfrm>
            <a:off x="2137154" y="650638"/>
            <a:ext cx="8559060" cy="5792364"/>
          </a:xfrm>
          <a:prstGeom prst="rect">
            <a:avLst/>
          </a:prstGeom>
        </p:spPr>
      </p:pic>
    </p:spTree>
    <p:extLst>
      <p:ext uri="{BB962C8B-B14F-4D97-AF65-F5344CB8AC3E}">
        <p14:creationId xmlns:p14="http://schemas.microsoft.com/office/powerpoint/2010/main" val="3531895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14600" y="914400"/>
            <a:ext cx="7086600" cy="3962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2" name="Rectangle 1"/>
          <p:cNvSpPr/>
          <p:nvPr/>
        </p:nvSpPr>
        <p:spPr>
          <a:xfrm>
            <a:off x="2514600" y="1091148"/>
            <a:ext cx="6942551" cy="3785652"/>
          </a:xfrm>
          <a:prstGeom prst="rect">
            <a:avLst/>
          </a:prstGeom>
          <a:noFill/>
        </p:spPr>
        <p:txBody>
          <a:bodyPr wrap="square" lIns="91440" tIns="45720" rIns="91440" bIns="45720">
            <a:spAutoFit/>
          </a:bodyPr>
          <a:lstStyle/>
          <a:p>
            <a:pPr algn="ctr"/>
            <a:r>
              <a:rPr lang="en-US" sz="40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Fifth phase</a:t>
            </a:r>
            <a:endParaRPr lang="ar-EG" sz="40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a:p>
            <a:pPr algn="ctr"/>
            <a:endParaRPr lang="en-US" sz="40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a:p>
            <a:pPr algn="ctr"/>
            <a:r>
              <a:rPr lang="en-US" sz="4000" b="1" dirty="0">
                <a:solidFill>
                  <a:schemeClr val="bg1"/>
                </a:solidFill>
              </a:rPr>
              <a:t>Manufacturing process to produce</a:t>
            </a:r>
          </a:p>
          <a:p>
            <a:pPr algn="ctr"/>
            <a:r>
              <a:rPr lang="ar-EG" sz="40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 </a:t>
            </a:r>
          </a:p>
          <a:p>
            <a:pPr algn="ctr"/>
            <a:r>
              <a:rPr lang="en-US" sz="40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PV </a:t>
            </a:r>
            <a:r>
              <a:rPr lang="en-US" sz="40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solar modules</a:t>
            </a:r>
          </a:p>
        </p:txBody>
      </p:sp>
    </p:spTree>
    <p:extLst>
      <p:ext uri="{BB962C8B-B14F-4D97-AF65-F5344CB8AC3E}">
        <p14:creationId xmlns:p14="http://schemas.microsoft.com/office/powerpoint/2010/main" val="3390339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2514600"/>
            <a:ext cx="8331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447800" y="5257800"/>
            <a:ext cx="82296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saloar cell.jpg"/>
          <p:cNvPicPr>
            <a:picLocks noChangeAspect="1"/>
          </p:cNvPicPr>
          <p:nvPr/>
        </p:nvPicPr>
        <p:blipFill>
          <a:blip r:embed="rId2" cstate="print"/>
          <a:stretch>
            <a:fillRect/>
          </a:stretch>
        </p:blipFill>
        <p:spPr>
          <a:xfrm>
            <a:off x="0" y="25052"/>
            <a:ext cx="12192000" cy="6858000"/>
          </a:xfrm>
          <a:prstGeom prst="rect">
            <a:avLst/>
          </a:prstGeom>
        </p:spPr>
      </p:pic>
      <p:sp>
        <p:nvSpPr>
          <p:cNvPr id="8" name="Rectangle 7"/>
          <p:cNvSpPr/>
          <p:nvPr/>
        </p:nvSpPr>
        <p:spPr>
          <a:xfrm>
            <a:off x="1143000" y="0"/>
            <a:ext cx="9347200" cy="523220"/>
          </a:xfrm>
          <a:prstGeom prst="rect">
            <a:avLst/>
          </a:prstGeom>
        </p:spPr>
        <p:txBody>
          <a:bodyPr wrap="square">
            <a:spAutoFit/>
          </a:bodyPr>
          <a:lstStyle/>
          <a:p>
            <a:pPr algn="ctr"/>
            <a:endParaRPr lang="ar-EG" sz="2800" b="1" dirty="0">
              <a:solidFill>
                <a:schemeClr val="tx2">
                  <a:lumMod val="10000"/>
                </a:schemeClr>
              </a:solidFill>
            </a:endParaRPr>
          </a:p>
        </p:txBody>
      </p:sp>
      <p:sp>
        <p:nvSpPr>
          <p:cNvPr id="11" name="Rectangle 10"/>
          <p:cNvSpPr/>
          <p:nvPr/>
        </p:nvSpPr>
        <p:spPr>
          <a:xfrm>
            <a:off x="0" y="1676400"/>
            <a:ext cx="8636000" cy="685800"/>
          </a:xfrm>
          <a:prstGeom prst="rect">
            <a:avLst/>
          </a:prstGeom>
          <a:solidFill>
            <a:schemeClr val="accent1">
              <a:lumMod val="40000"/>
              <a:lumOff val="6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smtClean="0">
                <a:solidFill>
                  <a:schemeClr val="tx1"/>
                </a:solidFill>
              </a:rPr>
              <a:t>National Project of Solar Energy</a:t>
            </a:r>
            <a:endParaRPr lang="ar-EG" sz="2800" b="1" dirty="0">
              <a:solidFill>
                <a:schemeClr val="tx1"/>
              </a:solidFill>
            </a:endParaRPr>
          </a:p>
        </p:txBody>
      </p:sp>
      <p:sp>
        <p:nvSpPr>
          <p:cNvPr id="12" name="Rectangle 11"/>
          <p:cNvSpPr/>
          <p:nvPr/>
        </p:nvSpPr>
        <p:spPr>
          <a:xfrm>
            <a:off x="0" y="4810780"/>
            <a:ext cx="12192000" cy="1260146"/>
          </a:xfrm>
          <a:prstGeom prst="rect">
            <a:avLst/>
          </a:prstGeom>
          <a:solidFill>
            <a:schemeClr val="accent1">
              <a:lumMod val="40000"/>
              <a:lumOff val="6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rPr>
              <a:t>Arab Greek Forum</a:t>
            </a:r>
          </a:p>
          <a:p>
            <a:pPr algn="ctr"/>
            <a:r>
              <a:rPr lang="en-US" sz="2800" b="1" dirty="0">
                <a:solidFill>
                  <a:schemeClr val="tx1"/>
                </a:solidFill>
              </a:rPr>
              <a:t>Athens</a:t>
            </a:r>
          </a:p>
          <a:p>
            <a:pPr algn="ctr"/>
            <a:r>
              <a:rPr lang="en-US" sz="2800" b="1" dirty="0">
                <a:solidFill>
                  <a:schemeClr val="tx1"/>
                </a:solidFill>
              </a:rPr>
              <a:t>From 29-30 November 2017</a:t>
            </a:r>
            <a:endParaRPr lang="ar-EG" sz="2800" b="1" dirty="0">
              <a:solidFill>
                <a:schemeClr val="tx1"/>
              </a:solidFill>
            </a:endParaRPr>
          </a:p>
        </p:txBody>
      </p:sp>
      <p:sp>
        <p:nvSpPr>
          <p:cNvPr id="13" name="Subtitle 11"/>
          <p:cNvSpPr txBox="1">
            <a:spLocks/>
          </p:cNvSpPr>
          <p:nvPr/>
        </p:nvSpPr>
        <p:spPr>
          <a:xfrm>
            <a:off x="304800" y="228600"/>
            <a:ext cx="11074400" cy="1324627"/>
          </a:xfrm>
          <a:prstGeom prst="rect">
            <a:avLst/>
          </a:prstGeom>
        </p:spPr>
        <p:txBody>
          <a:bodyPr vert="horz" lIns="91440" tIns="45720" rIns="91440" bIns="45720" rtlCol="0">
            <a:noAutofit/>
          </a:bodyPr>
          <a:lst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ctr" rtl="0">
              <a:buNone/>
            </a:pPr>
            <a:r>
              <a:rPr lang="en-US" sz="2800" b="1" dirty="0">
                <a:solidFill>
                  <a:srgbClr val="C00000"/>
                </a:solidFill>
                <a:effectLst>
                  <a:outerShdw blurRad="38100" dist="38100" dir="2700000" algn="tl">
                    <a:srgbClr val="000000">
                      <a:alpha val="43137"/>
                    </a:srgbClr>
                  </a:outerShdw>
                </a:effectLst>
              </a:rPr>
              <a:t>National industrial and agricultural projects for Egyptian sustainable development</a:t>
            </a:r>
            <a:endParaRPr lang="en-US" sz="2800" b="1" dirty="0" smtClean="0">
              <a:solidFill>
                <a:srgbClr val="C00000"/>
              </a:solidFill>
              <a:effectLst>
                <a:outerShdw blurRad="38100" dist="38100" dir="2700000" algn="tl">
                  <a:srgbClr val="000000">
                    <a:alpha val="43137"/>
                  </a:srgbClr>
                </a:outerShdw>
              </a:effectLst>
            </a:endParaRPr>
          </a:p>
        </p:txBody>
      </p:sp>
      <p:sp>
        <p:nvSpPr>
          <p:cNvPr id="10" name="Rectangle 9"/>
          <p:cNvSpPr/>
          <p:nvPr/>
        </p:nvSpPr>
        <p:spPr>
          <a:xfrm>
            <a:off x="1244600" y="2737874"/>
            <a:ext cx="8636000" cy="1703540"/>
          </a:xfrm>
          <a:prstGeom prst="rect">
            <a:avLst/>
          </a:prstGeom>
          <a:solidFill>
            <a:schemeClr val="accent1">
              <a:lumMod val="40000"/>
              <a:lumOff val="6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smtClean="0">
                <a:solidFill>
                  <a:schemeClr val="tx1"/>
                </a:solidFill>
                <a:effectLst>
                  <a:outerShdw blurRad="38100" dist="38100" dir="2700000" algn="tl">
                    <a:srgbClr val="000000">
                      <a:alpha val="43137"/>
                    </a:srgbClr>
                  </a:outerShdw>
                </a:effectLst>
              </a:rPr>
              <a:t>Gen</a:t>
            </a:r>
            <a:r>
              <a:rPr lang="en-US" sz="3200" b="1" dirty="0" smtClean="0">
                <a:solidFill>
                  <a:schemeClr val="tx1"/>
                </a:solidFill>
                <a:effectLst>
                  <a:outerShdw blurRad="38100" dist="38100" dir="2700000" algn="tl">
                    <a:srgbClr val="000000">
                      <a:alpha val="43137"/>
                    </a:srgbClr>
                  </a:outerShdw>
                </a:effectLst>
              </a:rPr>
              <a:t>. </a:t>
            </a:r>
            <a:r>
              <a:rPr lang="en-US" sz="3200" b="1" dirty="0" smtClean="0">
                <a:solidFill>
                  <a:schemeClr val="tx1"/>
                </a:solidFill>
                <a:effectLst>
                  <a:outerShdw blurRad="38100" dist="38100" dir="2700000" algn="tl">
                    <a:srgbClr val="000000">
                      <a:alpha val="43137"/>
                    </a:srgbClr>
                  </a:outerShdw>
                </a:effectLst>
              </a:rPr>
              <a:t>Dr. Eng</a:t>
            </a:r>
            <a:r>
              <a:rPr lang="en-US" sz="3200" b="1" dirty="0">
                <a:solidFill>
                  <a:schemeClr val="tx1"/>
                </a:solidFill>
                <a:effectLst>
                  <a:outerShdw blurRad="38100" dist="38100" dir="2700000" algn="tl">
                    <a:srgbClr val="000000">
                      <a:alpha val="43137"/>
                    </a:srgbClr>
                  </a:outerShdw>
                </a:effectLst>
              </a:rPr>
              <a:t>. </a:t>
            </a:r>
            <a:r>
              <a:rPr lang="en-US" sz="3200" b="1" dirty="0" smtClean="0">
                <a:solidFill>
                  <a:schemeClr val="tx1"/>
                </a:solidFill>
                <a:effectLst>
                  <a:outerShdw blurRad="38100" dist="38100" dir="2700000" algn="tl">
                    <a:srgbClr val="000000">
                      <a:alpha val="43137"/>
                    </a:srgbClr>
                  </a:outerShdw>
                </a:effectLst>
              </a:rPr>
              <a:t>Mustafa </a:t>
            </a:r>
            <a:r>
              <a:rPr lang="en-US" sz="3200" b="1" dirty="0" err="1" smtClean="0">
                <a:solidFill>
                  <a:schemeClr val="tx1"/>
                </a:solidFill>
                <a:effectLst>
                  <a:outerShdw blurRad="38100" dist="38100" dir="2700000" algn="tl">
                    <a:srgbClr val="000000">
                      <a:alpha val="43137"/>
                    </a:srgbClr>
                  </a:outerShdw>
                </a:effectLst>
              </a:rPr>
              <a:t>Hadhoud</a:t>
            </a:r>
            <a:endParaRPr lang="en-US" sz="3200" b="1" dirty="0" smtClean="0">
              <a:solidFill>
                <a:schemeClr val="tx1"/>
              </a:solidFill>
              <a:effectLst>
                <a:outerShdw blurRad="38100" dist="38100" dir="2700000" algn="tl">
                  <a:srgbClr val="000000">
                    <a:alpha val="43137"/>
                  </a:srgbClr>
                </a:outerShdw>
              </a:effectLst>
            </a:endParaRPr>
          </a:p>
          <a:p>
            <a:pPr algn="ctr"/>
            <a:r>
              <a:rPr lang="en-US" sz="2000" b="1" dirty="0" smtClean="0">
                <a:solidFill>
                  <a:srgbClr val="C00000"/>
                </a:solidFill>
                <a:effectLst>
                  <a:outerShdw blurRad="38100" dist="38100" dir="2700000" algn="tl">
                    <a:srgbClr val="000000">
                      <a:alpha val="43137"/>
                    </a:srgbClr>
                  </a:outerShdw>
                </a:effectLst>
              </a:rPr>
              <a:t>Chairman and Managing director of the Egyptian company for agriculture and rural development </a:t>
            </a:r>
            <a:endParaRPr lang="en-US" sz="2000" b="1" dirty="0">
              <a:solidFill>
                <a:srgbClr val="C00000"/>
              </a:solidFill>
            </a:endParaRPr>
          </a:p>
        </p:txBody>
      </p:sp>
    </p:spTree>
    <p:extLst>
      <p:ext uri="{BB962C8B-B14F-4D97-AF65-F5344CB8AC3E}">
        <p14:creationId xmlns:p14="http://schemas.microsoft.com/office/powerpoint/2010/main" val="25231701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جمعية الهندسة الكيماوية\PICS\Module production.png"/>
          <p:cNvPicPr>
            <a:picLocks noChangeAspect="1" noChangeArrowheads="1"/>
          </p:cNvPicPr>
          <p:nvPr/>
        </p:nvPicPr>
        <p:blipFill>
          <a:blip r:embed="rId2" cstate="print"/>
          <a:srcRect/>
          <a:stretch>
            <a:fillRect/>
          </a:stretch>
        </p:blipFill>
        <p:spPr bwMode="auto">
          <a:xfrm>
            <a:off x="2250831" y="381000"/>
            <a:ext cx="7912345" cy="57675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74538744"/>
      </p:ext>
    </p:extLst>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3" name="Rectangle 15"/>
          <p:cNvSpPr>
            <a:spLocks noChangeArrowheads="1"/>
          </p:cNvSpPr>
          <p:nvPr/>
        </p:nvSpPr>
        <p:spPr bwMode="auto">
          <a:xfrm>
            <a:off x="3429000" y="358888"/>
            <a:ext cx="5334000" cy="555512"/>
          </a:xfrm>
          <a:prstGeom prst="rect">
            <a:avLst/>
          </a:prstGeom>
          <a:gradFill>
            <a:gsLst>
              <a:gs pos="0">
                <a:schemeClr val="accent6">
                  <a:tint val="96000"/>
                  <a:lumMod val="102000"/>
                </a:schemeClr>
              </a:gs>
              <a:gs pos="17000">
                <a:schemeClr val="accent6">
                  <a:lumMod val="60000"/>
                  <a:lumOff val="40000"/>
                </a:schemeClr>
              </a:gs>
            </a:gsLst>
          </a:gradFill>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p>
            <a:pPr algn="ctr" defTabSz="914400" fontAlgn="base">
              <a:spcBef>
                <a:spcPct val="0"/>
              </a:spcBef>
              <a:spcAft>
                <a:spcPct val="0"/>
              </a:spcAft>
            </a:pPr>
            <a:r>
              <a:rPr lang="en-US" sz="2400" b="1" dirty="0">
                <a:solidFill>
                  <a:schemeClr val="tx1"/>
                </a:solidFill>
                <a:latin typeface="Calibri" pitchFamily="34" charset="0"/>
                <a:ea typeface="Calibri" pitchFamily="34" charset="0"/>
                <a:cs typeface="Arial" pitchFamily="34" charset="0"/>
              </a:rPr>
              <a:t>Distribution of PV Solar Farms Cost</a:t>
            </a:r>
            <a:endParaRPr lang="en-US" sz="2400" b="1" dirty="0">
              <a:solidFill>
                <a:schemeClr val="tx1"/>
              </a:solidFill>
              <a:latin typeface="Arial" pitchFamily="34" charset="0"/>
              <a:cs typeface="Arial" pitchFamily="34" charset="0"/>
            </a:endParaRPr>
          </a:p>
        </p:txBody>
      </p:sp>
      <p:sp>
        <p:nvSpPr>
          <p:cNvPr id="12300" name="Rectangle 12"/>
          <p:cNvSpPr>
            <a:spLocks noChangeArrowheads="1"/>
          </p:cNvSpPr>
          <p:nvPr/>
        </p:nvSpPr>
        <p:spPr bwMode="auto">
          <a:xfrm>
            <a:off x="2971800" y="1600200"/>
            <a:ext cx="2667008" cy="13716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algn="ctr" defTabSz="914400" fontAlgn="base">
              <a:spcBef>
                <a:spcPct val="0"/>
              </a:spcBef>
              <a:spcAft>
                <a:spcPct val="0"/>
              </a:spcAft>
            </a:pPr>
            <a:endParaRPr lang="en-US" sz="1600" dirty="0">
              <a:solidFill>
                <a:schemeClr val="tx1"/>
              </a:solidFill>
              <a:latin typeface="Calibri" pitchFamily="34" charset="0"/>
              <a:ea typeface="Calibri" pitchFamily="34" charset="0"/>
              <a:cs typeface="Arial" pitchFamily="34" charset="0"/>
            </a:endParaRPr>
          </a:p>
          <a:p>
            <a:pPr algn="ctr" defTabSz="914400" fontAlgn="base">
              <a:spcBef>
                <a:spcPct val="0"/>
              </a:spcBef>
              <a:spcAft>
                <a:spcPct val="0"/>
              </a:spcAft>
            </a:pPr>
            <a:r>
              <a:rPr lang="en-US" b="1" dirty="0">
                <a:solidFill>
                  <a:schemeClr val="tx1"/>
                </a:solidFill>
                <a:latin typeface="Calibri" pitchFamily="34" charset="0"/>
                <a:ea typeface="Calibri" pitchFamily="34" charset="0"/>
                <a:cs typeface="Arial" pitchFamily="34" charset="0"/>
              </a:rPr>
              <a:t>Solar  Module </a:t>
            </a:r>
            <a:br>
              <a:rPr lang="en-US" b="1" dirty="0">
                <a:solidFill>
                  <a:schemeClr val="tx1"/>
                </a:solidFill>
                <a:latin typeface="Calibri" pitchFamily="34" charset="0"/>
                <a:ea typeface="Calibri" pitchFamily="34" charset="0"/>
                <a:cs typeface="Arial" pitchFamily="34" charset="0"/>
              </a:rPr>
            </a:br>
            <a:r>
              <a:rPr lang="en-US" b="1" dirty="0">
                <a:solidFill>
                  <a:schemeClr val="tx1"/>
                </a:solidFill>
                <a:latin typeface="Calibri" pitchFamily="34" charset="0"/>
                <a:ea typeface="Calibri" pitchFamily="34" charset="0"/>
                <a:cs typeface="Arial" pitchFamily="34" charset="0"/>
              </a:rPr>
              <a:t> 50 %</a:t>
            </a:r>
            <a:endParaRPr lang="en-US" b="1" dirty="0">
              <a:solidFill>
                <a:schemeClr val="tx1"/>
              </a:solidFill>
              <a:latin typeface="Arial" pitchFamily="34" charset="0"/>
              <a:cs typeface="Arial" pitchFamily="34" charset="0"/>
            </a:endParaRPr>
          </a:p>
        </p:txBody>
      </p:sp>
      <p:sp>
        <p:nvSpPr>
          <p:cNvPr id="12298" name="Rectangle 10"/>
          <p:cNvSpPr>
            <a:spLocks noChangeArrowheads="1"/>
          </p:cNvSpPr>
          <p:nvPr/>
        </p:nvSpPr>
        <p:spPr bwMode="auto">
          <a:xfrm>
            <a:off x="6400800" y="1600200"/>
            <a:ext cx="3276600" cy="1371600"/>
          </a:xfrm>
          <a:prstGeom prst="rect">
            <a:avLst/>
          </a:prstGeom>
          <a:gradFill>
            <a:gsLst>
              <a:gs pos="0">
                <a:srgbClr val="8488C4"/>
              </a:gs>
              <a:gs pos="53000">
                <a:srgbClr val="D4DEFF"/>
              </a:gs>
              <a:gs pos="83000">
                <a:srgbClr val="D4DEFF"/>
              </a:gs>
              <a:gs pos="100000">
                <a:srgbClr val="96AB94"/>
              </a:gs>
            </a:gsLst>
            <a:lin ang="5400000" scaled="0"/>
          </a:gradFill>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algn="ctr" defTabSz="914400" fontAlgn="base">
              <a:spcBef>
                <a:spcPct val="0"/>
              </a:spcBef>
              <a:spcAft>
                <a:spcPct val="0"/>
              </a:spcAft>
            </a:pPr>
            <a:endParaRPr lang="en-US" b="1" dirty="0">
              <a:solidFill>
                <a:schemeClr val="tx1"/>
              </a:solidFill>
              <a:latin typeface="Calibri" pitchFamily="34" charset="0"/>
              <a:ea typeface="Calibri" pitchFamily="34" charset="0"/>
              <a:cs typeface="Arial" pitchFamily="34" charset="0"/>
            </a:endParaRPr>
          </a:p>
          <a:p>
            <a:pPr algn="ctr" defTabSz="914400" fontAlgn="base">
              <a:spcBef>
                <a:spcPct val="0"/>
              </a:spcBef>
              <a:spcAft>
                <a:spcPct val="0"/>
              </a:spcAft>
            </a:pPr>
            <a:r>
              <a:rPr lang="en-US" b="1" dirty="0">
                <a:solidFill>
                  <a:schemeClr val="tx1"/>
                </a:solidFill>
                <a:latin typeface="Calibri" pitchFamily="34" charset="0"/>
                <a:ea typeface="Calibri" pitchFamily="34" charset="0"/>
                <a:cs typeface="Arial" pitchFamily="34" charset="0"/>
              </a:rPr>
              <a:t>Inverter + cables + installation</a:t>
            </a:r>
          </a:p>
          <a:p>
            <a:pPr algn="ctr" defTabSz="914400" fontAlgn="base">
              <a:spcBef>
                <a:spcPct val="0"/>
              </a:spcBef>
              <a:spcAft>
                <a:spcPct val="0"/>
              </a:spcAft>
            </a:pPr>
            <a:r>
              <a:rPr lang="en-US" b="1" dirty="0">
                <a:solidFill>
                  <a:schemeClr val="tx1"/>
                </a:solidFill>
                <a:latin typeface="Calibri" pitchFamily="34" charset="0"/>
                <a:ea typeface="Calibri" pitchFamily="34" charset="0"/>
                <a:cs typeface="Arial" pitchFamily="34" charset="0"/>
              </a:rPr>
              <a:t>50%</a:t>
            </a:r>
          </a:p>
          <a:p>
            <a:pPr defTabSz="914400" eaLnBrk="0" fontAlgn="base" hangingPunct="0">
              <a:spcBef>
                <a:spcPct val="0"/>
              </a:spcBef>
              <a:spcAft>
                <a:spcPct val="0"/>
              </a:spcAft>
            </a:pPr>
            <a:r>
              <a:rPr lang="en-US" sz="1600" dirty="0">
                <a:solidFill>
                  <a:schemeClr val="tx1"/>
                </a:solidFill>
                <a:latin typeface="Calibri" pitchFamily="34" charset="0"/>
                <a:ea typeface="Calibri" pitchFamily="34" charset="0"/>
                <a:cs typeface="Arial" pitchFamily="34" charset="0"/>
              </a:rPr>
              <a:t/>
            </a:r>
            <a:br>
              <a:rPr lang="en-US" sz="1600" dirty="0">
                <a:solidFill>
                  <a:schemeClr val="tx1"/>
                </a:solidFill>
                <a:latin typeface="Calibri" pitchFamily="34" charset="0"/>
                <a:ea typeface="Calibri" pitchFamily="34" charset="0"/>
                <a:cs typeface="Arial" pitchFamily="34" charset="0"/>
              </a:rPr>
            </a:br>
            <a:r>
              <a:rPr lang="en-US" sz="1100" dirty="0">
                <a:solidFill>
                  <a:schemeClr val="tx1"/>
                </a:solidFill>
                <a:latin typeface="Calibri" pitchFamily="34" charset="0"/>
                <a:ea typeface="Calibri" pitchFamily="34" charset="0"/>
                <a:cs typeface="Arial" pitchFamily="34" charset="0"/>
              </a:rPr>
              <a:t/>
            </a:r>
            <a:br>
              <a:rPr lang="en-US" sz="1100" dirty="0">
                <a:solidFill>
                  <a:schemeClr val="tx1"/>
                </a:solidFill>
                <a:latin typeface="Calibri" pitchFamily="34" charset="0"/>
                <a:ea typeface="Calibri" pitchFamily="34" charset="0"/>
                <a:cs typeface="Arial" pitchFamily="34" charset="0"/>
              </a:rPr>
            </a:br>
            <a:endParaRPr lang="en-US" dirty="0">
              <a:solidFill>
                <a:schemeClr val="tx1"/>
              </a:solidFill>
              <a:latin typeface="Arial" pitchFamily="34" charset="0"/>
              <a:cs typeface="Arial" pitchFamily="34" charset="0"/>
            </a:endParaRPr>
          </a:p>
        </p:txBody>
      </p:sp>
      <p:sp>
        <p:nvSpPr>
          <p:cNvPr id="12296" name="Rectangle 8"/>
          <p:cNvSpPr>
            <a:spLocks noChangeArrowheads="1"/>
          </p:cNvSpPr>
          <p:nvPr/>
        </p:nvSpPr>
        <p:spPr bwMode="auto">
          <a:xfrm>
            <a:off x="4114800" y="3429000"/>
            <a:ext cx="2286016" cy="57150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algn="ctr" defTabSz="914400" fontAlgn="base">
              <a:spcBef>
                <a:spcPct val="0"/>
              </a:spcBef>
              <a:spcAft>
                <a:spcPct val="0"/>
              </a:spcAft>
            </a:pPr>
            <a:r>
              <a:rPr lang="en-US" b="1" dirty="0">
                <a:solidFill>
                  <a:schemeClr val="tx1"/>
                </a:solidFill>
                <a:latin typeface="Calibri" pitchFamily="34" charset="0"/>
                <a:ea typeface="Calibri" pitchFamily="34" charset="0"/>
                <a:cs typeface="Arial" pitchFamily="34" charset="0"/>
              </a:rPr>
              <a:t>Silicon substrate</a:t>
            </a:r>
            <a:br>
              <a:rPr lang="en-US" b="1" dirty="0">
                <a:solidFill>
                  <a:schemeClr val="tx1"/>
                </a:solidFill>
                <a:latin typeface="Calibri" pitchFamily="34" charset="0"/>
                <a:ea typeface="Calibri" pitchFamily="34" charset="0"/>
                <a:cs typeface="Arial" pitchFamily="34" charset="0"/>
              </a:rPr>
            </a:br>
            <a:r>
              <a:rPr lang="en-US" b="1" dirty="0">
                <a:solidFill>
                  <a:schemeClr val="tx1"/>
                </a:solidFill>
                <a:latin typeface="Calibri" pitchFamily="34" charset="0"/>
                <a:ea typeface="Calibri" pitchFamily="34" charset="0"/>
                <a:cs typeface="Arial" pitchFamily="34" charset="0"/>
              </a:rPr>
              <a:t>50 %</a:t>
            </a:r>
            <a:endParaRPr lang="en-US" b="1" dirty="0">
              <a:solidFill>
                <a:schemeClr val="tx1"/>
              </a:solidFill>
              <a:latin typeface="Arial" pitchFamily="34" charset="0"/>
              <a:cs typeface="Arial" pitchFamily="34" charset="0"/>
            </a:endParaRPr>
          </a:p>
        </p:txBody>
      </p:sp>
      <p:sp>
        <p:nvSpPr>
          <p:cNvPr id="12295" name="Rectangle 7"/>
          <p:cNvSpPr>
            <a:spLocks noChangeArrowheads="1"/>
          </p:cNvSpPr>
          <p:nvPr/>
        </p:nvSpPr>
        <p:spPr bwMode="auto">
          <a:xfrm>
            <a:off x="4114800" y="4191000"/>
            <a:ext cx="2292840" cy="61628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algn="ctr" defTabSz="914400" fontAlgn="base">
              <a:spcBef>
                <a:spcPct val="0"/>
              </a:spcBef>
              <a:spcAft>
                <a:spcPct val="0"/>
              </a:spcAft>
            </a:pPr>
            <a:r>
              <a:rPr lang="en-US" b="1" dirty="0">
                <a:solidFill>
                  <a:schemeClr val="tx1"/>
                </a:solidFill>
                <a:latin typeface="Calibri" pitchFamily="34" charset="0"/>
                <a:ea typeface="Calibri" pitchFamily="34" charset="0"/>
                <a:cs typeface="Arial" pitchFamily="34" charset="0"/>
              </a:rPr>
              <a:t>Cell processing</a:t>
            </a:r>
            <a:br>
              <a:rPr lang="en-US" b="1" dirty="0">
                <a:solidFill>
                  <a:schemeClr val="tx1"/>
                </a:solidFill>
                <a:latin typeface="Calibri" pitchFamily="34" charset="0"/>
                <a:ea typeface="Calibri" pitchFamily="34" charset="0"/>
                <a:cs typeface="Arial" pitchFamily="34" charset="0"/>
              </a:rPr>
            </a:br>
            <a:r>
              <a:rPr lang="en-US" b="1" dirty="0">
                <a:solidFill>
                  <a:schemeClr val="tx1"/>
                </a:solidFill>
                <a:latin typeface="Calibri" pitchFamily="34" charset="0"/>
                <a:ea typeface="Calibri" pitchFamily="34" charset="0"/>
                <a:cs typeface="Arial" pitchFamily="34" charset="0"/>
              </a:rPr>
              <a:t>20 %</a:t>
            </a:r>
            <a:endParaRPr lang="en-US" b="1" dirty="0">
              <a:solidFill>
                <a:schemeClr val="tx1"/>
              </a:solidFill>
              <a:latin typeface="Arial" pitchFamily="34" charset="0"/>
              <a:cs typeface="Arial" pitchFamily="34" charset="0"/>
            </a:endParaRPr>
          </a:p>
        </p:txBody>
      </p:sp>
      <p:sp>
        <p:nvSpPr>
          <p:cNvPr id="12294" name="Rectangle 6"/>
          <p:cNvSpPr>
            <a:spLocks noChangeArrowheads="1"/>
          </p:cNvSpPr>
          <p:nvPr/>
        </p:nvSpPr>
        <p:spPr bwMode="auto">
          <a:xfrm>
            <a:off x="4114801" y="5029200"/>
            <a:ext cx="2291703" cy="57609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algn="ctr" defTabSz="914400" fontAlgn="base">
              <a:spcBef>
                <a:spcPct val="0"/>
              </a:spcBef>
              <a:spcAft>
                <a:spcPct val="0"/>
              </a:spcAft>
            </a:pPr>
            <a:r>
              <a:rPr lang="en-US" b="1" dirty="0">
                <a:solidFill>
                  <a:schemeClr val="tx1"/>
                </a:solidFill>
                <a:latin typeface="Calibri" pitchFamily="34" charset="0"/>
                <a:ea typeface="Calibri" pitchFamily="34" charset="0"/>
                <a:cs typeface="Arial" pitchFamily="34" charset="0"/>
              </a:rPr>
              <a:t>Module processing</a:t>
            </a:r>
            <a:br>
              <a:rPr lang="en-US" b="1" dirty="0">
                <a:solidFill>
                  <a:schemeClr val="tx1"/>
                </a:solidFill>
                <a:latin typeface="Calibri" pitchFamily="34" charset="0"/>
                <a:ea typeface="Calibri" pitchFamily="34" charset="0"/>
                <a:cs typeface="Arial" pitchFamily="34" charset="0"/>
              </a:rPr>
            </a:br>
            <a:r>
              <a:rPr lang="en-US" b="1" dirty="0">
                <a:solidFill>
                  <a:schemeClr val="tx1"/>
                </a:solidFill>
                <a:latin typeface="Calibri" pitchFamily="34" charset="0"/>
                <a:ea typeface="Calibri" pitchFamily="34" charset="0"/>
                <a:cs typeface="Arial" pitchFamily="34" charset="0"/>
              </a:rPr>
              <a:t>30 %</a:t>
            </a:r>
            <a:endParaRPr lang="en-US" b="1" dirty="0">
              <a:solidFill>
                <a:schemeClr val="tx1"/>
              </a:solidFill>
              <a:latin typeface="Arial" pitchFamily="34" charset="0"/>
              <a:cs typeface="Arial" pitchFamily="34" charset="0"/>
            </a:endParaRPr>
          </a:p>
        </p:txBody>
      </p:sp>
      <p:sp>
        <p:nvSpPr>
          <p:cNvPr id="12304" name="Rectangle 16"/>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tabLst>
                <a:tab pos="4572000" algn="l"/>
              </a:tabLst>
            </a:pPr>
            <a:endParaRPr lang="en-US">
              <a:latin typeface="Arial" pitchFamily="34" charset="0"/>
              <a:cs typeface="Arial" pitchFamily="34" charset="0"/>
            </a:endParaRPr>
          </a:p>
        </p:txBody>
      </p:sp>
      <p:cxnSp>
        <p:nvCxnSpPr>
          <p:cNvPr id="41" name="AutoShape 2"/>
          <p:cNvCxnSpPr>
            <a:cxnSpLocks noChangeShapeType="1"/>
          </p:cNvCxnSpPr>
          <p:nvPr/>
        </p:nvCxnSpPr>
        <p:spPr bwMode="auto">
          <a:xfrm>
            <a:off x="4495800" y="1260074"/>
            <a:ext cx="3429024" cy="1588"/>
          </a:xfrm>
          <a:prstGeom prst="straightConnector1">
            <a:avLst/>
          </a:prstGeom>
          <a:ln>
            <a:headEnd/>
            <a:tailEnd/>
          </a:ln>
        </p:spPr>
        <p:style>
          <a:lnRef idx="3">
            <a:schemeClr val="accent2"/>
          </a:lnRef>
          <a:fillRef idx="0">
            <a:schemeClr val="accent2"/>
          </a:fillRef>
          <a:effectRef idx="2">
            <a:schemeClr val="accent2"/>
          </a:effectRef>
          <a:fontRef idx="minor">
            <a:schemeClr val="tx1"/>
          </a:fontRef>
        </p:style>
      </p:cxnSp>
      <p:cxnSp>
        <p:nvCxnSpPr>
          <p:cNvPr id="43" name="AutoShape 7"/>
          <p:cNvCxnSpPr>
            <a:cxnSpLocks noChangeShapeType="1"/>
          </p:cNvCxnSpPr>
          <p:nvPr/>
        </p:nvCxnSpPr>
        <p:spPr bwMode="auto">
          <a:xfrm flipH="1">
            <a:off x="4495800" y="1260074"/>
            <a:ext cx="794" cy="263926"/>
          </a:xfrm>
          <a:prstGeom prst="straightConnector1">
            <a:avLst/>
          </a:prstGeom>
          <a:ln>
            <a:headEnd/>
            <a:tailEnd type="triangle" w="med" len="med"/>
          </a:ln>
        </p:spPr>
        <p:style>
          <a:lnRef idx="3">
            <a:schemeClr val="accent2"/>
          </a:lnRef>
          <a:fillRef idx="0">
            <a:schemeClr val="accent2"/>
          </a:fillRef>
          <a:effectRef idx="2">
            <a:schemeClr val="accent2"/>
          </a:effectRef>
          <a:fontRef idx="minor">
            <a:schemeClr val="tx1"/>
          </a:fontRef>
        </p:style>
      </p:cxnSp>
      <p:cxnSp>
        <p:nvCxnSpPr>
          <p:cNvPr id="44" name="AutoShape 7"/>
          <p:cNvCxnSpPr>
            <a:cxnSpLocks noChangeShapeType="1"/>
          </p:cNvCxnSpPr>
          <p:nvPr/>
        </p:nvCxnSpPr>
        <p:spPr bwMode="auto">
          <a:xfrm flipH="1">
            <a:off x="7924800" y="1295400"/>
            <a:ext cx="818" cy="340126"/>
          </a:xfrm>
          <a:prstGeom prst="straightConnector1">
            <a:avLst/>
          </a:prstGeom>
          <a:ln>
            <a:headEnd/>
            <a:tailEnd type="triangle" w="med" len="med"/>
          </a:ln>
        </p:spPr>
        <p:style>
          <a:lnRef idx="3">
            <a:schemeClr val="accent2"/>
          </a:lnRef>
          <a:fillRef idx="0">
            <a:schemeClr val="accent2"/>
          </a:fillRef>
          <a:effectRef idx="2">
            <a:schemeClr val="accent2"/>
          </a:effectRef>
          <a:fontRef idx="minor">
            <a:schemeClr val="tx1"/>
          </a:fontRef>
        </p:style>
      </p:cxnSp>
      <p:cxnSp>
        <p:nvCxnSpPr>
          <p:cNvPr id="53" name="AutoShape 7"/>
          <p:cNvCxnSpPr>
            <a:cxnSpLocks noChangeShapeType="1"/>
          </p:cNvCxnSpPr>
          <p:nvPr/>
        </p:nvCxnSpPr>
        <p:spPr bwMode="auto">
          <a:xfrm rot="5400000">
            <a:off x="5853519" y="1045363"/>
            <a:ext cx="428628" cy="794"/>
          </a:xfrm>
          <a:prstGeom prst="straightConnector1">
            <a:avLst/>
          </a:prstGeom>
          <a:ln>
            <a:headEnd/>
            <a:tailEnd type="triangle" w="med" len="med"/>
          </a:ln>
        </p:spPr>
        <p:style>
          <a:lnRef idx="3">
            <a:schemeClr val="accent2"/>
          </a:lnRef>
          <a:fillRef idx="0">
            <a:schemeClr val="accent2"/>
          </a:fillRef>
          <a:effectRef idx="2">
            <a:schemeClr val="accent2"/>
          </a:effectRef>
          <a:fontRef idx="minor">
            <a:schemeClr val="tx1"/>
          </a:fontRef>
        </p:style>
      </p:cxnSp>
      <p:sp>
        <p:nvSpPr>
          <p:cNvPr id="2" name="Rectangle 1"/>
          <p:cNvSpPr/>
          <p:nvPr/>
        </p:nvSpPr>
        <p:spPr>
          <a:xfrm>
            <a:off x="6744306" y="4132385"/>
            <a:ext cx="5037405" cy="1015663"/>
          </a:xfrm>
          <a:prstGeom prst="rect">
            <a:avLst/>
          </a:prstGeom>
        </p:spPr>
        <p:txBody>
          <a:bodyPr wrap="square">
            <a:spAutoFit/>
          </a:bodyPr>
          <a:lstStyle/>
          <a:p>
            <a:pPr algn="ctr"/>
            <a:r>
              <a:rPr lang="en-US" sz="2000" b="1" dirty="0">
                <a:solidFill>
                  <a:srgbClr val="C00000"/>
                </a:solidFill>
                <a:latin typeface="Arial" panose="020B0604020202020204" pitchFamily="34" charset="0"/>
                <a:cs typeface="Arial" panose="020B0604020202020204" pitchFamily="34" charset="0"/>
              </a:rPr>
              <a:t>Reducing cost of silicon substrate is </a:t>
            </a:r>
            <a:r>
              <a:rPr lang="en-US" sz="2000" b="1" dirty="0" smtClean="0">
                <a:solidFill>
                  <a:srgbClr val="C00000"/>
                </a:solidFill>
                <a:latin typeface="Arial" panose="020B0604020202020204" pitchFamily="34" charset="0"/>
                <a:cs typeface="Arial" panose="020B0604020202020204" pitchFamily="34" charset="0"/>
              </a:rPr>
              <a:t>one of </a:t>
            </a:r>
            <a:r>
              <a:rPr lang="en-US" sz="2000" b="1" dirty="0">
                <a:solidFill>
                  <a:srgbClr val="C00000"/>
                </a:solidFill>
                <a:latin typeface="Arial" panose="020B0604020202020204" pitchFamily="34" charset="0"/>
                <a:cs typeface="Arial" panose="020B0604020202020204" pitchFamily="34" charset="0"/>
              </a:rPr>
              <a:t>the most important issues in PV industry.</a:t>
            </a:r>
          </a:p>
        </p:txBody>
      </p:sp>
      <p:cxnSp>
        <p:nvCxnSpPr>
          <p:cNvPr id="21" name="Straight Arrow Connector 20"/>
          <p:cNvCxnSpPr/>
          <p:nvPr/>
        </p:nvCxnSpPr>
        <p:spPr>
          <a:xfrm>
            <a:off x="3429000" y="2971800"/>
            <a:ext cx="0" cy="2438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429000" y="5410200"/>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2295" idx="1"/>
          </p:cNvCxnSpPr>
          <p:nvPr/>
        </p:nvCxnSpPr>
        <p:spPr>
          <a:xfrm>
            <a:off x="3429000" y="4495800"/>
            <a:ext cx="685800" cy="33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429000" y="3810000"/>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21802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052"/>
            <a:ext cx="12192000" cy="7038976"/>
          </a:xfrm>
          <a:prstGeom prst="rect">
            <a:avLst/>
          </a:prstGeom>
        </p:spPr>
      </p:pic>
      <p:sp>
        <p:nvSpPr>
          <p:cNvPr id="3" name="Rectangle 2"/>
          <p:cNvSpPr/>
          <p:nvPr/>
        </p:nvSpPr>
        <p:spPr>
          <a:xfrm>
            <a:off x="1143000" y="2718148"/>
            <a:ext cx="9616858" cy="1803748"/>
          </a:xfrm>
          <a:prstGeom prst="rect">
            <a:avLst/>
          </a:prstGeom>
          <a:solidFill>
            <a:schemeClr val="bg1">
              <a:lumMod val="65000"/>
              <a:alpha val="84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Rectangle 3"/>
          <p:cNvSpPr/>
          <p:nvPr/>
        </p:nvSpPr>
        <p:spPr>
          <a:xfrm>
            <a:off x="1524000" y="2514600"/>
            <a:ext cx="8331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447800" y="5257800"/>
            <a:ext cx="82296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143000" y="0"/>
            <a:ext cx="9347200" cy="523220"/>
          </a:xfrm>
          <a:prstGeom prst="rect">
            <a:avLst/>
          </a:prstGeom>
        </p:spPr>
        <p:txBody>
          <a:bodyPr wrap="square">
            <a:spAutoFit/>
          </a:bodyPr>
          <a:lstStyle/>
          <a:p>
            <a:pPr algn="ctr"/>
            <a:endParaRPr lang="ar-EG" sz="2800" b="1" dirty="0">
              <a:solidFill>
                <a:schemeClr val="tx2">
                  <a:lumMod val="10000"/>
                </a:schemeClr>
              </a:solidFill>
            </a:endParaRPr>
          </a:p>
        </p:txBody>
      </p:sp>
      <p:sp>
        <p:nvSpPr>
          <p:cNvPr id="9" name="TextBox 8"/>
          <p:cNvSpPr txBox="1"/>
          <p:nvPr/>
        </p:nvSpPr>
        <p:spPr>
          <a:xfrm>
            <a:off x="1558968" y="2883745"/>
            <a:ext cx="8784921" cy="2369880"/>
          </a:xfrm>
          <a:prstGeom prst="rect">
            <a:avLst/>
          </a:prstGeom>
          <a:noFill/>
        </p:spPr>
        <p:txBody>
          <a:bodyPr wrap="square" rtlCol="0">
            <a:spAutoFit/>
          </a:bodyPr>
          <a:lstStyle/>
          <a:p>
            <a:pPr algn="ctr"/>
            <a:r>
              <a:rPr lang="en-US" sz="3600" b="1" dirty="0" smtClean="0">
                <a:solidFill>
                  <a:schemeClr val="tx1">
                    <a:lumMod val="75000"/>
                    <a:lumOff val="25000"/>
                  </a:schemeClr>
                </a:solidFill>
                <a:effectLst>
                  <a:outerShdw blurRad="38100" dist="38100" dir="2700000" algn="tl">
                    <a:srgbClr val="000000">
                      <a:alpha val="43137"/>
                    </a:srgbClr>
                  </a:outerShdw>
                </a:effectLst>
              </a:rPr>
              <a:t>Gen. </a:t>
            </a:r>
            <a:r>
              <a:rPr lang="en-US" sz="3600" b="1" dirty="0">
                <a:solidFill>
                  <a:schemeClr val="tx1">
                    <a:lumMod val="75000"/>
                    <a:lumOff val="25000"/>
                  </a:schemeClr>
                </a:solidFill>
                <a:effectLst>
                  <a:outerShdw blurRad="38100" dist="38100" dir="2700000" algn="tl">
                    <a:srgbClr val="000000">
                      <a:alpha val="43137"/>
                    </a:srgbClr>
                  </a:outerShdw>
                </a:effectLst>
              </a:rPr>
              <a:t>Dr. Eng. </a:t>
            </a:r>
            <a:r>
              <a:rPr lang="en-US" sz="3600" b="1" dirty="0" smtClean="0">
                <a:solidFill>
                  <a:schemeClr val="tx1">
                    <a:lumMod val="75000"/>
                    <a:lumOff val="25000"/>
                  </a:schemeClr>
                </a:solidFill>
                <a:effectLst>
                  <a:outerShdw blurRad="38100" dist="38100" dir="2700000" algn="tl">
                    <a:srgbClr val="000000">
                      <a:alpha val="43137"/>
                    </a:srgbClr>
                  </a:outerShdw>
                </a:effectLst>
              </a:rPr>
              <a:t>Mustafa </a:t>
            </a:r>
            <a:r>
              <a:rPr lang="en-US" sz="3600" b="1" dirty="0" err="1" smtClean="0">
                <a:solidFill>
                  <a:schemeClr val="tx1">
                    <a:lumMod val="75000"/>
                    <a:lumOff val="25000"/>
                  </a:schemeClr>
                </a:solidFill>
                <a:effectLst>
                  <a:outerShdw blurRad="38100" dist="38100" dir="2700000" algn="tl">
                    <a:srgbClr val="000000">
                      <a:alpha val="43137"/>
                    </a:srgbClr>
                  </a:outerShdw>
                </a:effectLst>
              </a:rPr>
              <a:t>Hadhoud</a:t>
            </a:r>
            <a:endParaRPr lang="en-US" sz="3600" b="1" dirty="0" smtClean="0">
              <a:solidFill>
                <a:schemeClr val="tx1">
                  <a:lumMod val="75000"/>
                  <a:lumOff val="25000"/>
                </a:schemeClr>
              </a:solidFill>
              <a:effectLst>
                <a:outerShdw blurRad="38100" dist="38100" dir="2700000" algn="tl">
                  <a:srgbClr val="000000">
                    <a:alpha val="43137"/>
                  </a:srgbClr>
                </a:outerShdw>
              </a:effectLst>
            </a:endParaRPr>
          </a:p>
          <a:p>
            <a:pPr algn="ctr"/>
            <a:r>
              <a:rPr lang="en-US" sz="2000" b="1" dirty="0">
                <a:solidFill>
                  <a:srgbClr val="C00000"/>
                </a:solidFill>
                <a:effectLst>
                  <a:outerShdw blurRad="38100" dist="38100" dir="2700000" algn="tl">
                    <a:srgbClr val="000000">
                      <a:alpha val="43137"/>
                    </a:srgbClr>
                  </a:outerShdw>
                </a:effectLst>
              </a:rPr>
              <a:t>Chairman and Managing director of the Egyptian company for agriculture and rural development </a:t>
            </a:r>
            <a:endParaRPr lang="en-US" sz="2000" b="1" dirty="0">
              <a:solidFill>
                <a:srgbClr val="C00000"/>
              </a:solidFill>
            </a:endParaRPr>
          </a:p>
          <a:p>
            <a:pPr algn="ctr"/>
            <a:endParaRPr lang="en-US" sz="3600" b="1" dirty="0" smtClean="0">
              <a:solidFill>
                <a:schemeClr val="bg1"/>
              </a:solidFill>
              <a:effectLst>
                <a:outerShdw blurRad="38100" dist="38100" dir="2700000" algn="tl">
                  <a:srgbClr val="000000">
                    <a:alpha val="43137"/>
                  </a:srgbClr>
                </a:outerShdw>
              </a:effectLst>
            </a:endParaRPr>
          </a:p>
          <a:p>
            <a:pPr algn="ctr"/>
            <a:endParaRPr lang="en-US" sz="3600" b="1" dirty="0" smtClean="0">
              <a:solidFill>
                <a:schemeClr val="bg1"/>
              </a:solidFill>
              <a:effectLst>
                <a:outerShdw blurRad="38100" dist="38100" dir="2700000" algn="tl">
                  <a:srgbClr val="000000">
                    <a:alpha val="43137"/>
                  </a:srgbClr>
                </a:outerShdw>
              </a:effectLst>
            </a:endParaRPr>
          </a:p>
        </p:txBody>
      </p:sp>
      <p:sp>
        <p:nvSpPr>
          <p:cNvPr id="11" name="Rectangle 10"/>
          <p:cNvSpPr/>
          <p:nvPr/>
        </p:nvSpPr>
        <p:spPr>
          <a:xfrm>
            <a:off x="-1" y="1638300"/>
            <a:ext cx="9331891" cy="685800"/>
          </a:xfrm>
          <a:prstGeom prst="rect">
            <a:avLst/>
          </a:prstGeom>
          <a:solidFill>
            <a:schemeClr val="accent1">
              <a:lumMod val="40000"/>
              <a:lumOff val="60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b="1" dirty="0" smtClean="0">
                <a:solidFill>
                  <a:schemeClr val="bg1"/>
                </a:solidFill>
              </a:rPr>
              <a:t>The national project of petrochemical</a:t>
            </a:r>
            <a:endParaRPr lang="ar-EG" sz="3600" b="1" dirty="0">
              <a:solidFill>
                <a:schemeClr val="bg1"/>
              </a:solidFill>
            </a:endParaRPr>
          </a:p>
        </p:txBody>
      </p:sp>
      <p:sp>
        <p:nvSpPr>
          <p:cNvPr id="13" name="Rectangle 12"/>
          <p:cNvSpPr/>
          <p:nvPr/>
        </p:nvSpPr>
        <p:spPr>
          <a:xfrm>
            <a:off x="0" y="5091188"/>
            <a:ext cx="12192000" cy="1422344"/>
          </a:xfrm>
          <a:prstGeom prst="rect">
            <a:avLst/>
          </a:prstGeom>
          <a:solidFill>
            <a:schemeClr val="accent1">
              <a:lumMod val="40000"/>
              <a:lumOff val="6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b="1" dirty="0">
                <a:solidFill>
                  <a:schemeClr val="tx1"/>
                </a:solidFill>
              </a:rPr>
              <a:t>Arab Greek </a:t>
            </a:r>
            <a:r>
              <a:rPr lang="en-US" sz="3600" b="1" dirty="0" smtClean="0">
                <a:solidFill>
                  <a:schemeClr val="tx1"/>
                </a:solidFill>
              </a:rPr>
              <a:t>Forum</a:t>
            </a:r>
          </a:p>
          <a:p>
            <a:pPr algn="ctr"/>
            <a:r>
              <a:rPr lang="en-US" sz="3600" b="1" dirty="0" smtClean="0">
                <a:solidFill>
                  <a:schemeClr val="tx1"/>
                </a:solidFill>
              </a:rPr>
              <a:t>Athens</a:t>
            </a:r>
            <a:endParaRPr lang="en-US" sz="3600" b="1" dirty="0">
              <a:solidFill>
                <a:schemeClr val="tx1"/>
              </a:solidFill>
            </a:endParaRPr>
          </a:p>
          <a:p>
            <a:pPr algn="ctr"/>
            <a:r>
              <a:rPr lang="en-US" sz="2000" b="1" dirty="0" smtClean="0">
                <a:solidFill>
                  <a:schemeClr val="tx1"/>
                </a:solidFill>
              </a:rPr>
              <a:t>From </a:t>
            </a:r>
            <a:r>
              <a:rPr lang="en-US" sz="2000" b="1" dirty="0">
                <a:solidFill>
                  <a:schemeClr val="tx1"/>
                </a:solidFill>
              </a:rPr>
              <a:t>29-30 November 2017</a:t>
            </a:r>
            <a:endParaRPr lang="ar-EG" sz="2000" b="1" dirty="0">
              <a:solidFill>
                <a:schemeClr val="tx1"/>
              </a:solidFill>
            </a:endParaRPr>
          </a:p>
        </p:txBody>
      </p:sp>
      <p:sp>
        <p:nvSpPr>
          <p:cNvPr id="12" name="Subtitle 11"/>
          <p:cNvSpPr txBox="1">
            <a:spLocks/>
          </p:cNvSpPr>
          <p:nvPr/>
        </p:nvSpPr>
        <p:spPr>
          <a:xfrm>
            <a:off x="304800" y="341334"/>
            <a:ext cx="11074400" cy="1324627"/>
          </a:xfrm>
          <a:prstGeom prst="rect">
            <a:avLst/>
          </a:prstGeom>
        </p:spPr>
        <p:txBody>
          <a:bodyPr vert="horz" lIns="91440" tIns="45720" rIns="91440" bIns="45720" rtlCol="0">
            <a:noAutofit/>
          </a:bodyPr>
          <a:lst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ctr" rtl="0">
              <a:buNone/>
            </a:pPr>
            <a:r>
              <a:rPr lang="en-US" sz="2800" b="1" dirty="0">
                <a:solidFill>
                  <a:schemeClr val="bg1"/>
                </a:solidFill>
                <a:effectLst>
                  <a:outerShdw blurRad="38100" dist="38100" dir="2700000" algn="tl">
                    <a:srgbClr val="000000">
                      <a:alpha val="43137"/>
                    </a:srgbClr>
                  </a:outerShdw>
                </a:effectLst>
              </a:rPr>
              <a:t>National industrial and agricultural projects for Egyptian sustainable development</a:t>
            </a:r>
            <a:endParaRPr lang="en-US" sz="2800" b="1"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407525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5578" y="941564"/>
            <a:ext cx="8911687" cy="1081858"/>
          </a:xfrm>
        </p:spPr>
        <p:txBody>
          <a:bodyPr/>
          <a:lstStyle/>
          <a:p>
            <a:r>
              <a:rPr lang="en-US" b="1" dirty="0" smtClean="0">
                <a:solidFill>
                  <a:schemeClr val="accent3">
                    <a:lumMod val="75000"/>
                  </a:schemeClr>
                </a:solidFill>
              </a:rPr>
              <a:t>The national project of petrochemical</a:t>
            </a:r>
            <a:endParaRPr lang="ar-EG" b="1" dirty="0">
              <a:solidFill>
                <a:schemeClr val="accent3">
                  <a:lumMod val="75000"/>
                </a:schemeClr>
              </a:solidFill>
            </a:endParaRPr>
          </a:p>
        </p:txBody>
      </p:sp>
      <p:sp>
        <p:nvSpPr>
          <p:cNvPr id="3" name="Content Placeholder 2"/>
          <p:cNvSpPr>
            <a:spLocks noGrp="1"/>
          </p:cNvSpPr>
          <p:nvPr>
            <p:ph idx="1"/>
          </p:nvPr>
        </p:nvSpPr>
        <p:spPr>
          <a:xfrm>
            <a:off x="1189973" y="2133600"/>
            <a:ext cx="10158607" cy="3777622"/>
          </a:xfrm>
        </p:spPr>
        <p:txBody>
          <a:bodyPr>
            <a:normAutofit/>
          </a:bodyPr>
          <a:lstStyle/>
          <a:p>
            <a:pPr algn="just" rtl="0"/>
            <a:r>
              <a:rPr lang="en-US" sz="2800" b="1" dirty="0" smtClean="0"/>
              <a:t>Petrochemicals are known as chemicals produced from chemical components extracted from coke, petroleum and natural gas through several advanced industrial processes. These industries have been expanded since 1930 when oil is found at the global level and the German army and Allied armies need industrial materials similar to those of natural materials.</a:t>
            </a:r>
            <a:endParaRPr lang="ar-EG" sz="2800" b="1" dirty="0"/>
          </a:p>
        </p:txBody>
      </p:sp>
    </p:spTree>
    <p:extLst>
      <p:ext uri="{BB962C8B-B14F-4D97-AF65-F5344CB8AC3E}">
        <p14:creationId xmlns:p14="http://schemas.microsoft.com/office/powerpoint/2010/main" val="24785187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5760" y="427162"/>
            <a:ext cx="8911687" cy="1280890"/>
          </a:xfrm>
        </p:spPr>
        <p:txBody>
          <a:bodyPr/>
          <a:lstStyle/>
          <a:p>
            <a:pPr algn="ctr"/>
            <a:r>
              <a:rPr lang="en-US" b="1" dirty="0" smtClean="0"/>
              <a:t>Families of petrochemical materials</a:t>
            </a:r>
            <a:endParaRPr lang="ar-EG" dirty="0"/>
          </a:p>
        </p:txBody>
      </p:sp>
      <p:sp>
        <p:nvSpPr>
          <p:cNvPr id="3" name="Content Placeholder 2"/>
          <p:cNvSpPr>
            <a:spLocks noGrp="1"/>
          </p:cNvSpPr>
          <p:nvPr>
            <p:ph idx="1"/>
          </p:nvPr>
        </p:nvSpPr>
        <p:spPr>
          <a:xfrm>
            <a:off x="989557" y="1406769"/>
            <a:ext cx="10515056" cy="5219114"/>
          </a:xfrm>
        </p:spPr>
        <p:txBody>
          <a:bodyPr>
            <a:normAutofit/>
          </a:bodyPr>
          <a:lstStyle/>
          <a:p>
            <a:pPr algn="l" rtl="0"/>
            <a:r>
              <a:rPr lang="en-US" b="1" dirty="0" smtClean="0"/>
              <a:t>Around the world , polymers are divided into five categories: fiber, plastic, rubber, paint, adhesives.</a:t>
            </a:r>
          </a:p>
          <a:p>
            <a:pPr marL="0" indent="0" algn="l" rtl="0">
              <a:buNone/>
            </a:pPr>
            <a:r>
              <a:rPr lang="en-US" b="1" dirty="0" smtClean="0"/>
              <a:t> </a:t>
            </a:r>
          </a:p>
        </p:txBody>
      </p:sp>
      <p:graphicFrame>
        <p:nvGraphicFramePr>
          <p:cNvPr id="4" name="Table 3"/>
          <p:cNvGraphicFramePr>
            <a:graphicFrameLocks noGrp="1"/>
          </p:cNvGraphicFramePr>
          <p:nvPr>
            <p:extLst>
              <p:ext uri="{D42A27DB-BD31-4B8C-83A1-F6EECF244321}">
                <p14:modId xmlns:p14="http://schemas.microsoft.com/office/powerpoint/2010/main" val="887382286"/>
              </p:ext>
            </p:extLst>
          </p:nvPr>
        </p:nvGraphicFramePr>
        <p:xfrm>
          <a:off x="851770" y="2818356"/>
          <a:ext cx="10196186" cy="1188720"/>
        </p:xfrm>
        <a:graphic>
          <a:graphicData uri="http://schemas.openxmlformats.org/drawingml/2006/table">
            <a:tbl>
              <a:tblPr/>
              <a:tblGrid>
                <a:gridCol w="10196186"/>
              </a:tblGrid>
              <a:tr h="977031">
                <a:tc>
                  <a:txBody>
                    <a:bodyPr/>
                    <a:lstStyle/>
                    <a:p>
                      <a:pPr marL="0" marR="0" indent="0" algn="l" defTabSz="457200" rtl="1" eaLnBrk="1" fontAlgn="auto" latinLnBrk="0" hangingPunct="1">
                        <a:lnSpc>
                          <a:spcPct val="100000"/>
                        </a:lnSpc>
                        <a:spcBef>
                          <a:spcPts val="0"/>
                        </a:spcBef>
                        <a:spcAft>
                          <a:spcPts val="0"/>
                        </a:spcAft>
                        <a:buClrTx/>
                        <a:buSzTx/>
                        <a:buFontTx/>
                        <a:buNone/>
                        <a:tabLst/>
                        <a:defRPr/>
                      </a:pPr>
                      <a:r>
                        <a:rPr lang="en-US" b="1" dirty="0" smtClean="0"/>
                        <a:t>1)Polymers are divided according to their mechanical, thermal, electronic and chemical properties to several families such as: commercial polymers, engineering polymers, biomaterials, etc.</a:t>
                      </a:r>
                    </a:p>
                    <a:p>
                      <a:pPr algn="l"/>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57603894"/>
              </p:ext>
            </p:extLst>
          </p:nvPr>
        </p:nvGraphicFramePr>
        <p:xfrm>
          <a:off x="1152394" y="4672208"/>
          <a:ext cx="10221238" cy="1188720"/>
        </p:xfrm>
        <a:graphic>
          <a:graphicData uri="http://schemas.openxmlformats.org/drawingml/2006/table">
            <a:tbl>
              <a:tblPr/>
              <a:tblGrid>
                <a:gridCol w="10221238"/>
              </a:tblGrid>
              <a:tr h="95197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2)The development of polymer properties and increase their competitiveness with ferrous and non-ferrous mineral materials, alloys and ceramics, the development of thermoplastic polymers to engineering thermoplastic polymers, thermoset polymers,</a:t>
                      </a:r>
                    </a:p>
                    <a:p>
                      <a:pPr algn="l" rtl="0"/>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6989419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489" y="624110"/>
            <a:ext cx="9826124" cy="1280890"/>
          </a:xfrm>
        </p:spPr>
        <p:txBody>
          <a:bodyPr>
            <a:normAutofit/>
          </a:bodyPr>
          <a:lstStyle/>
          <a:p>
            <a:pPr rtl="0"/>
            <a:r>
              <a:rPr lang="en-US" sz="2200" b="1" dirty="0"/>
              <a:t/>
            </a:r>
            <a:br>
              <a:rPr lang="en-US" sz="2200" b="1" dirty="0"/>
            </a:br>
            <a:endParaRPr lang="en-US" sz="2200" dirty="0"/>
          </a:p>
        </p:txBody>
      </p:sp>
      <p:graphicFrame>
        <p:nvGraphicFramePr>
          <p:cNvPr id="5" name="Table 4"/>
          <p:cNvGraphicFramePr>
            <a:graphicFrameLocks noGrp="1"/>
          </p:cNvGraphicFramePr>
          <p:nvPr>
            <p:extLst>
              <p:ext uri="{D42A27DB-BD31-4B8C-83A1-F6EECF244321}">
                <p14:modId xmlns:p14="http://schemas.microsoft.com/office/powerpoint/2010/main" val="1511352838"/>
              </p:ext>
            </p:extLst>
          </p:nvPr>
        </p:nvGraphicFramePr>
        <p:xfrm>
          <a:off x="1127343" y="3144033"/>
          <a:ext cx="10108504" cy="826718"/>
        </p:xfrm>
        <a:graphic>
          <a:graphicData uri="http://schemas.openxmlformats.org/drawingml/2006/table">
            <a:tbl>
              <a:tblPr/>
              <a:tblGrid>
                <a:gridCol w="10108504"/>
              </a:tblGrid>
              <a:tr h="826718">
                <a:tc>
                  <a:txBody>
                    <a:bodyPr/>
                    <a:lstStyle/>
                    <a:p>
                      <a:pPr algn="l"/>
                      <a:r>
                        <a:rPr lang="en-US" sz="1800" b="1" dirty="0" smtClean="0"/>
                        <a:t>4)Improved natural polymers (nitrocellulose - cellulose acetate - oxidized rubber ..... </a:t>
                      </a:r>
                      <a:r>
                        <a:rPr lang="en-US" sz="1800" b="1" dirty="0" err="1" smtClean="0"/>
                        <a:t>etc</a:t>
                      </a:r>
                      <a:r>
                        <a:rPr lang="en-US" sz="1800" b="1" dirty="0" smtClean="0"/>
                        <a:t>)</a:t>
                      </a:r>
                      <a:br>
                        <a:rPr lang="en-US" sz="1800" b="1" dirty="0" smtClean="0"/>
                      </a:br>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230940741"/>
              </p:ext>
            </p:extLst>
          </p:nvPr>
        </p:nvGraphicFramePr>
        <p:xfrm>
          <a:off x="1139869" y="4809994"/>
          <a:ext cx="10095978" cy="914400"/>
        </p:xfrm>
        <a:graphic>
          <a:graphicData uri="http://schemas.openxmlformats.org/drawingml/2006/table">
            <a:tbl>
              <a:tblPr/>
              <a:tblGrid>
                <a:gridCol w="10095978"/>
              </a:tblGrid>
              <a:tr h="914400">
                <a:tc>
                  <a:txBody>
                    <a:bodyPr/>
                    <a:lstStyle/>
                    <a:p>
                      <a:pPr algn="l"/>
                      <a:r>
                        <a:rPr lang="en-US" sz="1800" b="1" dirty="0" smtClean="0"/>
                        <a:t>5)Industrial Polymers (Polyethylene - Poly Butadiene - Polypropylene - Poly </a:t>
                      </a:r>
                      <a:r>
                        <a:rPr lang="en-US" sz="1800" b="1" dirty="0" err="1" smtClean="0"/>
                        <a:t>Strene</a:t>
                      </a:r>
                      <a:r>
                        <a:rPr lang="en-US" sz="1800" b="1" dirty="0" smtClean="0"/>
                        <a:t> ..... </a:t>
                      </a:r>
                      <a:r>
                        <a:rPr lang="en-US" sz="1800" b="1" dirty="0" err="1" smtClean="0"/>
                        <a:t>etc</a:t>
                      </a:r>
                      <a:r>
                        <a:rPr lang="en-US" sz="1800" b="1" dirty="0" smtClean="0"/>
                        <a:t>)</a:t>
                      </a:r>
                      <a:br>
                        <a:rPr lang="en-US" sz="1800" b="1" dirty="0" smtClean="0"/>
                      </a:br>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04429615"/>
              </p:ext>
            </p:extLst>
          </p:nvPr>
        </p:nvGraphicFramePr>
        <p:xfrm>
          <a:off x="1164921" y="1716066"/>
          <a:ext cx="9983243" cy="914400"/>
        </p:xfrm>
        <a:graphic>
          <a:graphicData uri="http://schemas.openxmlformats.org/drawingml/2006/table">
            <a:tbl>
              <a:tblPr/>
              <a:tblGrid>
                <a:gridCol w="9983243"/>
              </a:tblGrid>
              <a:tr h="789140">
                <a:tc>
                  <a:txBody>
                    <a:bodyPr/>
                    <a:lstStyle/>
                    <a:p>
                      <a:pPr marL="0" marR="0" indent="0" algn="l" defTabSz="457200" rtl="1" eaLnBrk="1" fontAlgn="auto" latinLnBrk="0" hangingPunct="1">
                        <a:lnSpc>
                          <a:spcPct val="100000"/>
                        </a:lnSpc>
                        <a:spcBef>
                          <a:spcPts val="0"/>
                        </a:spcBef>
                        <a:spcAft>
                          <a:spcPts val="0"/>
                        </a:spcAft>
                        <a:buClrTx/>
                        <a:buSzTx/>
                        <a:buFontTx/>
                        <a:buNone/>
                        <a:tabLst/>
                        <a:defRPr/>
                      </a:pPr>
                      <a:r>
                        <a:rPr lang="en-US" b="1" dirty="0" smtClean="0"/>
                        <a:t>3)Polymers used around the globe include three main families: Natural polymers (cellulose - natural rubber - casein - proteins ... </a:t>
                      </a:r>
                      <a:r>
                        <a:rPr lang="en-US" b="1" dirty="0" err="1" smtClean="0"/>
                        <a:t>etc</a:t>
                      </a:r>
                      <a:r>
                        <a:rPr lang="en-US" b="1" dirty="0" smtClean="0"/>
                        <a:t>)</a:t>
                      </a:r>
                    </a:p>
                    <a:p>
                      <a:pPr algn="l"/>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9124944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1535" y="624110"/>
            <a:ext cx="9563078" cy="1280890"/>
          </a:xfrm>
        </p:spPr>
        <p:txBody>
          <a:bodyPr>
            <a:normAutofit/>
          </a:bodyPr>
          <a:lstStyle/>
          <a:p>
            <a:pPr algn="ctr"/>
            <a:r>
              <a:rPr lang="en-US" b="1" dirty="0" smtClean="0"/>
              <a:t>Egypt's current and future plan for polymer and petrochemical industries</a:t>
            </a:r>
            <a:endParaRPr lang="ar-EG" dirty="0"/>
          </a:p>
        </p:txBody>
      </p:sp>
      <p:sp>
        <p:nvSpPr>
          <p:cNvPr id="3" name="Content Placeholder 2"/>
          <p:cNvSpPr>
            <a:spLocks noGrp="1"/>
          </p:cNvSpPr>
          <p:nvPr>
            <p:ph idx="1"/>
          </p:nvPr>
        </p:nvSpPr>
        <p:spPr>
          <a:xfrm>
            <a:off x="1189973" y="1895605"/>
            <a:ext cx="10314640" cy="4337539"/>
          </a:xfrm>
        </p:spPr>
        <p:txBody>
          <a:bodyPr>
            <a:normAutofit lnSpcReduction="10000"/>
          </a:bodyPr>
          <a:lstStyle/>
          <a:p>
            <a:pPr algn="l" rtl="0"/>
            <a:r>
              <a:rPr lang="en-US" b="1" dirty="0" smtClean="0"/>
              <a:t>Egypt started the polymer, petrochemical and composite industries since 1952 as follows:</a:t>
            </a:r>
            <a:br>
              <a:rPr lang="en-US" b="1" dirty="0" smtClean="0"/>
            </a:br>
            <a:r>
              <a:rPr lang="en-US" b="1" dirty="0" smtClean="0"/>
              <a:t>1)  The establishment of factories in the public sector during the fifties and sixties of the twentieth century and factories in the private sector and investment since the seventies of the last century to produce:</a:t>
            </a:r>
          </a:p>
          <a:p>
            <a:pPr algn="l" rtl="0"/>
            <a:r>
              <a:rPr lang="en-US" b="1" dirty="0" smtClean="0"/>
              <a:t>Home and engineering products based on plastic polymers.</a:t>
            </a:r>
          </a:p>
          <a:p>
            <a:pPr algn="l" rtl="0"/>
            <a:r>
              <a:rPr lang="en-US" b="1" dirty="0" smtClean="0"/>
              <a:t>Industrial sponge products for thermal insulation, furniture and kitchenware.</a:t>
            </a:r>
          </a:p>
          <a:p>
            <a:pPr algn="l" rtl="0"/>
            <a:r>
              <a:rPr lang="en-US" b="1" dirty="0" smtClean="0"/>
              <a:t>Rubber products and rubber tires.</a:t>
            </a:r>
          </a:p>
          <a:p>
            <a:pPr algn="l" rtl="0"/>
            <a:r>
              <a:rPr lang="en-US" b="1" dirty="0" smtClean="0"/>
              <a:t>Casual and athletic shoes .</a:t>
            </a:r>
          </a:p>
          <a:p>
            <a:pPr algn="l" rtl="0"/>
            <a:r>
              <a:rPr lang="en-US" b="1" dirty="0" smtClean="0"/>
              <a:t> Ordinary paints, marine and </a:t>
            </a:r>
            <a:r>
              <a:rPr lang="en-US" b="1" dirty="0" err="1" smtClean="0"/>
              <a:t>doku</a:t>
            </a:r>
            <a:endParaRPr lang="en-US" b="1" dirty="0" smtClean="0"/>
          </a:p>
          <a:p>
            <a:pPr algn="l" rtl="0"/>
            <a:r>
              <a:rPr lang="en-US" b="1" dirty="0" smtClean="0"/>
              <a:t>Adhesives &amp; Resins</a:t>
            </a:r>
          </a:p>
          <a:p>
            <a:pPr algn="l" rtl="0"/>
            <a:r>
              <a:rPr lang="en-US" b="1" dirty="0" smtClean="0"/>
              <a:t> Electrical cables, pipes, sockets, plugs</a:t>
            </a:r>
          </a:p>
          <a:p>
            <a:pPr algn="l" rtl="0"/>
            <a:r>
              <a:rPr lang="en-US" b="1" dirty="0" smtClean="0"/>
              <a:t>Medical and laboratory supplies and packaging</a:t>
            </a: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1552768829"/>
              </p:ext>
            </p:extLst>
          </p:nvPr>
        </p:nvGraphicFramePr>
        <p:xfrm>
          <a:off x="1402915" y="2442575"/>
          <a:ext cx="9945666" cy="751562"/>
        </p:xfrm>
        <a:graphic>
          <a:graphicData uri="http://schemas.openxmlformats.org/drawingml/2006/table">
            <a:tbl>
              <a:tblPr/>
              <a:tblGrid>
                <a:gridCol w="9945666"/>
              </a:tblGrid>
              <a:tr h="751562">
                <a:tc>
                  <a:txBody>
                    <a:bodyPr/>
                    <a:lstStyle/>
                    <a:p>
                      <a:pPr algn="l"/>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7071008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3995" y="624110"/>
            <a:ext cx="8911687" cy="1280890"/>
          </a:xfrm>
        </p:spPr>
        <p:txBody>
          <a:bodyPr>
            <a:normAutofit/>
          </a:bodyPr>
          <a:lstStyle/>
          <a:p>
            <a:pPr algn="ctr"/>
            <a:r>
              <a:rPr lang="en-US" b="1" dirty="0" smtClean="0"/>
              <a:t>Egypt's current and future plan for polymer and petrochemical industries</a:t>
            </a:r>
            <a:endParaRPr lang="ar-EG" dirty="0"/>
          </a:p>
        </p:txBody>
      </p:sp>
      <p:sp>
        <p:nvSpPr>
          <p:cNvPr id="3" name="Content Placeholder 2"/>
          <p:cNvSpPr>
            <a:spLocks noGrp="1"/>
          </p:cNvSpPr>
          <p:nvPr>
            <p:ph idx="1"/>
          </p:nvPr>
        </p:nvSpPr>
        <p:spPr>
          <a:xfrm>
            <a:off x="1340285" y="2133600"/>
            <a:ext cx="10164327" cy="3777622"/>
          </a:xfrm>
        </p:spPr>
        <p:txBody>
          <a:bodyPr>
            <a:noAutofit/>
          </a:bodyPr>
          <a:lstStyle/>
          <a:p>
            <a:pPr marL="0" indent="0" algn="l">
              <a:buNone/>
            </a:pPr>
            <a:r>
              <a:rPr lang="en-US" sz="2000" b="1" dirty="0" smtClean="0"/>
              <a:t>2)Establishment of factories in the public sector during the fifties and sixties of the last century to produce poly-fiber and polyamide fibers.</a:t>
            </a:r>
            <a:r>
              <a:rPr lang="en-US" sz="2800" b="1" dirty="0" smtClean="0"/>
              <a:t/>
            </a:r>
            <a:br>
              <a:rPr lang="en-US" sz="2800" b="1" dirty="0" smtClean="0"/>
            </a:br>
            <a:endParaRPr lang="ar-EG" sz="2000" b="1" dirty="0" smtClean="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93485166"/>
              </p:ext>
            </p:extLst>
          </p:nvPr>
        </p:nvGraphicFramePr>
        <p:xfrm>
          <a:off x="1215025" y="2091846"/>
          <a:ext cx="10121030" cy="864295"/>
        </p:xfrm>
        <a:graphic>
          <a:graphicData uri="http://schemas.openxmlformats.org/drawingml/2006/table">
            <a:tbl>
              <a:tblPr/>
              <a:tblGrid>
                <a:gridCol w="10121030"/>
              </a:tblGrid>
              <a:tr h="864295">
                <a:tc>
                  <a:txBody>
                    <a:bodyPr/>
                    <a:lstStyle/>
                    <a:p>
                      <a:pPr algn="l"/>
                      <a:endParaRPr lang="en-US" dirty="0">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18954552"/>
              </p:ext>
            </p:extLst>
          </p:nvPr>
        </p:nvGraphicFramePr>
        <p:xfrm>
          <a:off x="1277654" y="3469710"/>
          <a:ext cx="9958192" cy="926926"/>
        </p:xfrm>
        <a:graphic>
          <a:graphicData uri="http://schemas.openxmlformats.org/drawingml/2006/table">
            <a:tbl>
              <a:tblPr/>
              <a:tblGrid>
                <a:gridCol w="9958192"/>
              </a:tblGrid>
              <a:tr h="926926">
                <a:tc>
                  <a:txBody>
                    <a:bodyPr/>
                    <a:lstStyle/>
                    <a:p>
                      <a:pPr marL="0" marR="0" indent="0" algn="l" defTabSz="457200" rtl="1" eaLnBrk="1" fontAlgn="auto" latinLnBrk="0" hangingPunct="1">
                        <a:lnSpc>
                          <a:spcPct val="100000"/>
                        </a:lnSpc>
                        <a:spcBef>
                          <a:spcPts val="0"/>
                        </a:spcBef>
                        <a:spcAft>
                          <a:spcPts val="0"/>
                        </a:spcAft>
                        <a:buClrTx/>
                        <a:buSzTx/>
                        <a:buFontTx/>
                        <a:buNone/>
                        <a:tabLst/>
                        <a:defRPr/>
                      </a:pPr>
                      <a:r>
                        <a:rPr lang="en-US" sz="1800" b="1" dirty="0" smtClean="0"/>
                        <a:t>3). At the beginning of the seventies, the focus was placed on the establishment of factories for the production of polymers used in the plastics industry and fiber industries.</a:t>
                      </a:r>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634575090"/>
              </p:ext>
            </p:extLst>
          </p:nvPr>
        </p:nvGraphicFramePr>
        <p:xfrm>
          <a:off x="1302707" y="4872625"/>
          <a:ext cx="9920614" cy="640080"/>
        </p:xfrm>
        <a:graphic>
          <a:graphicData uri="http://schemas.openxmlformats.org/drawingml/2006/table">
            <a:tbl>
              <a:tblPr/>
              <a:tblGrid>
                <a:gridCol w="9920614"/>
              </a:tblGrid>
              <a:tr h="538619">
                <a:tc>
                  <a:txBody>
                    <a:bodyPr/>
                    <a:lstStyle/>
                    <a:p>
                      <a:pPr algn="l"/>
                      <a:r>
                        <a:rPr lang="en-US" sz="1800" b="1" dirty="0" smtClean="0"/>
                        <a:t>4). At the beginning of the nineties, the focus was placed on manufacturing the required monomers for the polymer industry.</a:t>
                      </a:r>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25938002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578" y="586531"/>
            <a:ext cx="10450882" cy="1355003"/>
          </a:xfrm>
        </p:spPr>
        <p:txBody>
          <a:bodyPr>
            <a:noAutofit/>
          </a:bodyPr>
          <a:lstStyle/>
          <a:p>
            <a:pPr lvl="0"/>
            <a:r>
              <a:rPr lang="en-US" sz="2000" b="1" dirty="0" smtClean="0"/>
              <a:t>5) In the beginning of the twenty-first century, five-year plans for petrochemical projects have been developed, especially after the establishment of the Egyptian Holding Company for Petrochemicals in the Ministry of Petroleum and Mineral Resources. Since 2001, the following projects have been implemented:</a:t>
            </a:r>
            <a:endParaRPr lang="ar-EG" sz="20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03123" y="2133600"/>
            <a:ext cx="10484285" cy="3777622"/>
          </a:xfrm>
        </p:spPr>
        <p:txBody>
          <a:bodyPr>
            <a:noAutofit/>
          </a:bodyPr>
          <a:lstStyle/>
          <a:p>
            <a:pPr algn="l" rtl="0"/>
            <a:r>
              <a:rPr lang="en-US" sz="2000" b="1" dirty="0" smtClean="0"/>
              <a:t>Polypropylene and polypropylene production Factory in Port Said (producing 450,000 tons of polypropylene and 300,000 tons of polypropylene annually)at a cost of LE 1.3 billion </a:t>
            </a:r>
            <a:r>
              <a:rPr lang="en-US" sz="2000" b="1" dirty="0" err="1" smtClean="0"/>
              <a:t>egyptain</a:t>
            </a:r>
            <a:r>
              <a:rPr lang="en-US" sz="2000" b="1" dirty="0" smtClean="0"/>
              <a:t> pound</a:t>
            </a:r>
          </a:p>
        </p:txBody>
      </p:sp>
      <p:graphicFrame>
        <p:nvGraphicFramePr>
          <p:cNvPr id="4" name="Table 3"/>
          <p:cNvGraphicFramePr>
            <a:graphicFrameLocks noGrp="1"/>
          </p:cNvGraphicFramePr>
          <p:nvPr>
            <p:extLst>
              <p:ext uri="{D42A27DB-BD31-4B8C-83A1-F6EECF244321}">
                <p14:modId xmlns:p14="http://schemas.microsoft.com/office/powerpoint/2010/main" val="2096356283"/>
              </p:ext>
            </p:extLst>
          </p:nvPr>
        </p:nvGraphicFramePr>
        <p:xfrm>
          <a:off x="1290181" y="2066794"/>
          <a:ext cx="10496811" cy="1127343"/>
        </p:xfrm>
        <a:graphic>
          <a:graphicData uri="http://schemas.openxmlformats.org/drawingml/2006/table">
            <a:tbl>
              <a:tblPr/>
              <a:tblGrid>
                <a:gridCol w="10496811"/>
              </a:tblGrid>
              <a:tr h="1127343">
                <a:tc>
                  <a:txBody>
                    <a:bodyPr/>
                    <a:lstStyle/>
                    <a:p>
                      <a:pPr algn="l"/>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004908618"/>
              </p:ext>
            </p:extLst>
          </p:nvPr>
        </p:nvGraphicFramePr>
        <p:xfrm>
          <a:off x="1340285" y="3557390"/>
          <a:ext cx="9682619" cy="701040"/>
        </p:xfrm>
        <a:graphic>
          <a:graphicData uri="http://schemas.openxmlformats.org/drawingml/2006/table">
            <a:tbl>
              <a:tblPr/>
              <a:tblGrid>
                <a:gridCol w="9682619"/>
              </a:tblGrid>
              <a:tr h="475989">
                <a:tc>
                  <a:txBody>
                    <a:bodyPr/>
                    <a:lstStyle/>
                    <a:p>
                      <a:pPr marL="285750" indent="-285750" algn="l" rtl="0">
                        <a:buFont typeface="Wingdings" pitchFamily="2" charset="2"/>
                        <a:buChar char="Ø"/>
                      </a:pPr>
                      <a:r>
                        <a:rPr lang="en-US" sz="2000" b="1" dirty="0" err="1" smtClean="0"/>
                        <a:t>Amethanol</a:t>
                      </a:r>
                      <a:r>
                        <a:rPr lang="en-US" sz="2000" b="1" dirty="0" smtClean="0"/>
                        <a:t> methane Factory costing about one billion dollars.</a:t>
                      </a:r>
                      <a:br>
                        <a:rPr lang="en-US" sz="2000" b="1" dirty="0" smtClean="0"/>
                      </a:br>
                      <a:endParaRPr lang="en-US" sz="20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843645508"/>
              </p:ext>
            </p:extLst>
          </p:nvPr>
        </p:nvGraphicFramePr>
        <p:xfrm>
          <a:off x="1327759" y="4609578"/>
          <a:ext cx="9707671" cy="1280160"/>
        </p:xfrm>
        <a:graphic>
          <a:graphicData uri="http://schemas.openxmlformats.org/drawingml/2006/table">
            <a:tbl>
              <a:tblPr/>
              <a:tblGrid>
                <a:gridCol w="9707671"/>
              </a:tblGrid>
              <a:tr h="726510">
                <a:tc>
                  <a:txBody>
                    <a:bodyPr/>
                    <a:lstStyle/>
                    <a:p>
                      <a:pPr marL="285750" marR="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lang="en-US" sz="2000" b="1" dirty="0" smtClean="0"/>
                        <a:t>Polypropylene Factory in </a:t>
                      </a:r>
                      <a:r>
                        <a:rPr lang="en-US" sz="2000" b="1" dirty="0" err="1" smtClean="0"/>
                        <a:t>Ain</a:t>
                      </a:r>
                      <a:r>
                        <a:rPr lang="en-US" sz="2000" b="1" dirty="0" smtClean="0"/>
                        <a:t> El </a:t>
                      </a:r>
                      <a:r>
                        <a:rPr lang="en-US" sz="2000" b="1" dirty="0" err="1" smtClean="0"/>
                        <a:t>Sokhna</a:t>
                      </a:r>
                      <a:r>
                        <a:rPr lang="en-US" sz="2000" b="1" dirty="0" smtClean="0"/>
                        <a:t> (Orientals Weavers Co. for Polypropylene)</a:t>
                      </a:r>
                      <a:br>
                        <a:rPr lang="en-US" sz="2000" b="1" dirty="0" smtClean="0"/>
                      </a:br>
                      <a:endParaRPr lang="en-US" sz="2000" dirty="0" smtClean="0"/>
                    </a:p>
                    <a:p>
                      <a:pPr algn="l"/>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3643004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en-US" sz="1800" b="1" dirty="0" smtClean="0"/>
              <a:t/>
            </a:r>
            <a:br>
              <a:rPr lang="en-US" sz="1800" b="1" dirty="0" smtClean="0"/>
            </a:br>
            <a:r>
              <a:rPr lang="en-US" sz="1800" b="1" dirty="0"/>
              <a:t/>
            </a:r>
            <a:br>
              <a:rPr lang="en-US" sz="1800" b="1" dirty="0"/>
            </a:br>
            <a:r>
              <a:rPr lang="en-US" sz="1800" b="1" dirty="0" smtClean="0"/>
              <a:t/>
            </a:r>
            <a:br>
              <a:rPr lang="en-US" sz="1800" b="1" dirty="0" smtClean="0"/>
            </a:br>
            <a:r>
              <a:rPr lang="en-US" sz="1800" b="1" dirty="0"/>
              <a:t/>
            </a:r>
            <a:br>
              <a:rPr lang="en-US" sz="1800" b="1" dirty="0"/>
            </a:br>
            <a:r>
              <a:rPr lang="en-US" sz="1800" b="1" dirty="0" smtClean="0"/>
              <a:t/>
            </a:r>
            <a:br>
              <a:rPr lang="en-US" sz="1800" b="1" dirty="0" smtClean="0"/>
            </a:br>
            <a:r>
              <a:rPr lang="en-US" sz="1800" b="1" dirty="0"/>
              <a:t/>
            </a:r>
            <a:br>
              <a:rPr lang="en-US" sz="1800" b="1" dirty="0"/>
            </a:br>
            <a:endParaRPr lang="en-US" sz="1800" dirty="0"/>
          </a:p>
        </p:txBody>
      </p:sp>
      <p:graphicFrame>
        <p:nvGraphicFramePr>
          <p:cNvPr id="5" name="Table 4"/>
          <p:cNvGraphicFramePr>
            <a:graphicFrameLocks noGrp="1"/>
          </p:cNvGraphicFramePr>
          <p:nvPr>
            <p:extLst>
              <p:ext uri="{D42A27DB-BD31-4B8C-83A1-F6EECF244321}">
                <p14:modId xmlns:p14="http://schemas.microsoft.com/office/powerpoint/2010/main" val="3149050534"/>
              </p:ext>
            </p:extLst>
          </p:nvPr>
        </p:nvGraphicFramePr>
        <p:xfrm>
          <a:off x="1365335" y="1277655"/>
          <a:ext cx="9582411" cy="663880"/>
        </p:xfrm>
        <a:graphic>
          <a:graphicData uri="http://schemas.openxmlformats.org/drawingml/2006/table">
            <a:tbl>
              <a:tblPr/>
              <a:tblGrid>
                <a:gridCol w="9582411"/>
              </a:tblGrid>
              <a:tr h="663880">
                <a:tc>
                  <a:txBody>
                    <a:bodyPr/>
                    <a:lstStyle/>
                    <a:p>
                      <a:pPr marL="285750" marR="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lang="en-US" sz="1800" b="1" dirty="0" smtClean="0"/>
                        <a:t> Poly Stearin production plant (180 thousand tons per year).</a:t>
                      </a:r>
                    </a:p>
                    <a:p>
                      <a:pPr algn="l"/>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626641843"/>
              </p:ext>
            </p:extLst>
          </p:nvPr>
        </p:nvGraphicFramePr>
        <p:xfrm>
          <a:off x="1377862" y="2217107"/>
          <a:ext cx="9732723" cy="914400"/>
        </p:xfrm>
        <a:graphic>
          <a:graphicData uri="http://schemas.openxmlformats.org/drawingml/2006/table">
            <a:tbl>
              <a:tblPr/>
              <a:tblGrid>
                <a:gridCol w="9732723"/>
              </a:tblGrid>
              <a:tr h="601249">
                <a:tc>
                  <a:txBody>
                    <a:bodyPr/>
                    <a:lstStyle/>
                    <a:p>
                      <a:pPr marL="285750" indent="-285750" algn="l" rtl="0">
                        <a:buFont typeface="Wingdings" pitchFamily="2" charset="2"/>
                        <a:buChar char="Ø"/>
                      </a:pPr>
                      <a:r>
                        <a:rPr lang="en-US" sz="1800" b="1" dirty="0" smtClean="0"/>
                        <a:t>Alkyl gas factory (production 8000 tons per year) at a cost of about 200 million dollars</a:t>
                      </a:r>
                      <a:br>
                        <a:rPr lang="en-US" sz="1800" b="1" dirty="0" smtClean="0"/>
                      </a:br>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004170573"/>
              </p:ext>
            </p:extLst>
          </p:nvPr>
        </p:nvGraphicFramePr>
        <p:xfrm>
          <a:off x="1415440" y="3394553"/>
          <a:ext cx="9757776" cy="914400"/>
        </p:xfrm>
        <a:graphic>
          <a:graphicData uri="http://schemas.openxmlformats.org/drawingml/2006/table">
            <a:tbl>
              <a:tblPr/>
              <a:tblGrid>
                <a:gridCol w="9757776"/>
              </a:tblGrid>
              <a:tr h="801665">
                <a:tc>
                  <a:txBody>
                    <a:bodyPr/>
                    <a:lstStyle/>
                    <a:p>
                      <a:pPr marL="285750" indent="-285750" algn="l" rtl="0">
                        <a:buFont typeface="Wingdings" pitchFamily="2" charset="2"/>
                        <a:buChar char="Ø"/>
                      </a:pPr>
                      <a:r>
                        <a:rPr lang="en-US" b="1" dirty="0" smtClean="0"/>
                        <a:t>A new factory to produce ethylene and polyethylene (producing 350,000 tons annually) at a financial cost of about 1.5 billion pounds </a:t>
                      </a:r>
                      <a:br>
                        <a:rPr lang="en-US" b="1" dirty="0" smtClean="0"/>
                      </a:br>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456639253"/>
              </p:ext>
            </p:extLst>
          </p:nvPr>
        </p:nvGraphicFramePr>
        <p:xfrm>
          <a:off x="1415441" y="4634630"/>
          <a:ext cx="9883036" cy="914400"/>
        </p:xfrm>
        <a:graphic>
          <a:graphicData uri="http://schemas.openxmlformats.org/drawingml/2006/table">
            <a:tbl>
              <a:tblPr/>
              <a:tblGrid>
                <a:gridCol w="9883036"/>
              </a:tblGrid>
              <a:tr h="839243">
                <a:tc>
                  <a:txBody>
                    <a:bodyPr/>
                    <a:lstStyle/>
                    <a:p>
                      <a:pPr marL="285750" marR="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lang="en-US" b="1" dirty="0" err="1" smtClean="0"/>
                        <a:t>Factorien</a:t>
                      </a:r>
                      <a:r>
                        <a:rPr lang="en-US" b="1" dirty="0" smtClean="0"/>
                        <a:t> to produce nitrogen fertilizers.</a:t>
                      </a:r>
                      <a:r>
                        <a:rPr lang="ar-EG" b="1" dirty="0" smtClean="0"/>
                        <a:t/>
                      </a:r>
                      <a:br>
                        <a:rPr lang="ar-EG" b="1" dirty="0" smtClean="0"/>
                      </a:br>
                      <a:endParaRPr lang="en-US" dirty="0" smtClean="0"/>
                    </a:p>
                    <a:p>
                      <a:pPr marL="0" indent="0" algn="r" rtl="0">
                        <a:buFont typeface="Wingdings" pitchFamily="2" charset="2"/>
                        <a:buNone/>
                      </a:pPr>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258674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2514601"/>
            <a:ext cx="7141484" cy="2554545"/>
          </a:xfrm>
          <a:prstGeom prst="rect">
            <a:avLst/>
          </a:prstGeom>
        </p:spPr>
        <p:txBody>
          <a:bodyPr wrap="square">
            <a:spAutoFit/>
          </a:bodyPr>
          <a:lstStyle/>
          <a:p>
            <a:r>
              <a:rPr lang="en-US" sz="2800" b="1" dirty="0">
                <a:ln w="1905"/>
                <a:solidFill>
                  <a:srgbClr val="002060"/>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 The future of energy  in Egypt,</a:t>
            </a:r>
          </a:p>
          <a:p>
            <a:r>
              <a:rPr lang="en-US" sz="2800" b="1" dirty="0">
                <a:ln w="1905"/>
                <a:solidFill>
                  <a:srgbClr val="002060"/>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 PV solar  Market</a:t>
            </a:r>
          </a:p>
          <a:p>
            <a:r>
              <a:rPr lang="en-US" sz="2800" b="1" dirty="0">
                <a:ln w="1905"/>
                <a:solidFill>
                  <a:srgbClr val="002060"/>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 PV solar Technologies</a:t>
            </a:r>
          </a:p>
          <a:p>
            <a:pPr>
              <a:buFontTx/>
              <a:buChar char="-"/>
            </a:pPr>
            <a:r>
              <a:rPr lang="en-US" sz="2800" b="1" dirty="0">
                <a:ln w="1905"/>
                <a:solidFill>
                  <a:srgbClr val="002060"/>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 PV solar role in fulfilling Egypt’s</a:t>
            </a:r>
          </a:p>
          <a:p>
            <a:r>
              <a:rPr lang="en-US" sz="2800" b="1" dirty="0">
                <a:ln w="1905"/>
                <a:solidFill>
                  <a:srgbClr val="002060"/>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  requirements up to 2022 and up to 2030</a:t>
            </a:r>
            <a:endParaRPr lang="ar-EG" sz="2800" b="1" dirty="0">
              <a:ln w="1905"/>
              <a:solidFill>
                <a:srgbClr val="002060"/>
              </a:solidFill>
              <a:effectLst>
                <a:innerShdw blurRad="69850" dist="43180" dir="5400000">
                  <a:srgbClr val="000000">
                    <a:alpha val="65000"/>
                  </a:srgbClr>
                </a:innerShdw>
              </a:effectLst>
              <a:latin typeface="Arial" panose="020B0604020202020204" pitchFamily="34" charset="0"/>
              <a:cs typeface="Arial" panose="020B0604020202020204" pitchFamily="34" charset="0"/>
            </a:endParaRPr>
          </a:p>
          <a:p>
            <a:endParaRPr lang="ar-EG" sz="2000" b="1" dirty="0">
              <a:ln w="1905"/>
              <a:solidFill>
                <a:srgbClr val="002060"/>
              </a:solidFill>
              <a:effectLst>
                <a:innerShdw blurRad="69850" dist="43180" dir="5400000">
                  <a:srgbClr val="000000">
                    <a:alpha val="65000"/>
                  </a:srgbClr>
                </a:innerShdw>
              </a:effectLst>
              <a:latin typeface="Arial" panose="020B0604020202020204" pitchFamily="34" charset="0"/>
              <a:cs typeface="Arial" panose="020B0604020202020204" pitchFamily="34" charset="0"/>
            </a:endParaRPr>
          </a:p>
        </p:txBody>
      </p:sp>
      <p:sp>
        <p:nvSpPr>
          <p:cNvPr id="3" name="Rectangle 2"/>
          <p:cNvSpPr/>
          <p:nvPr/>
        </p:nvSpPr>
        <p:spPr>
          <a:xfrm>
            <a:off x="1895896" y="1580870"/>
            <a:ext cx="9377149" cy="1015663"/>
          </a:xfrm>
          <a:prstGeom prst="rect">
            <a:avLst/>
          </a:prstGeom>
          <a:noFill/>
        </p:spPr>
        <p:txBody>
          <a:bodyPr wrap="square" lIns="91440" tIns="45720" rIns="91440" bIns="45720">
            <a:spAutoFit/>
          </a:bodyPr>
          <a:lstStyle/>
          <a:p>
            <a:pPr algn="ctr"/>
            <a:r>
              <a:rPr lang="en-US" sz="2800" b="1" dirty="0">
                <a:ln w="0"/>
                <a:solidFill>
                  <a:srgbClr val="C00000"/>
                </a:solidFill>
                <a:effectLst>
                  <a:outerShdw blurRad="38100" dist="19050" dir="2700000" algn="tl" rotWithShape="0">
                    <a:schemeClr val="dk1">
                      <a:alpha val="40000"/>
                    </a:schemeClr>
                  </a:outerShdw>
                </a:effectLst>
              </a:rPr>
              <a:t>The Aim of this  study is to introduce key lights </a:t>
            </a:r>
            <a:r>
              <a:rPr lang="en-US" sz="2800" b="1" dirty="0">
                <a:ln w="1905"/>
                <a:solidFill>
                  <a:srgbClr val="C00000"/>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on:</a:t>
            </a:r>
          </a:p>
          <a:p>
            <a:pPr algn="ctr"/>
            <a:endParaRPr lang="en-US" sz="3200" b="1" dirty="0">
              <a:ln w="0"/>
              <a:solidFill>
                <a:srgbClr val="C0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701875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749" y="624110"/>
            <a:ext cx="9700864" cy="1280890"/>
          </a:xfrm>
        </p:spPr>
        <p:txBody>
          <a:bodyPr>
            <a:noAutofit/>
          </a:bodyPr>
          <a:lstStyle/>
          <a:p>
            <a:pPr algn="ctr"/>
            <a:r>
              <a:rPr lang="en-US" sz="2800" b="1" dirty="0" smtClean="0">
                <a:solidFill>
                  <a:srgbClr val="0070C0"/>
                </a:solidFill>
              </a:rPr>
              <a:t>Does the local production of polymers and petrochemicals achieve the demands of the Egyptian citizen and the Egyptian industry?</a:t>
            </a:r>
            <a:endParaRPr lang="ar-EG" sz="2800" b="1" dirty="0">
              <a:solidFill>
                <a:srgbClr val="0070C0"/>
              </a:solidFill>
            </a:endParaRPr>
          </a:p>
        </p:txBody>
      </p:sp>
      <p:sp>
        <p:nvSpPr>
          <p:cNvPr id="3" name="Content Placeholder 2"/>
          <p:cNvSpPr>
            <a:spLocks noGrp="1"/>
          </p:cNvSpPr>
          <p:nvPr>
            <p:ph idx="1"/>
          </p:nvPr>
        </p:nvSpPr>
        <p:spPr>
          <a:xfrm>
            <a:off x="839244" y="2133600"/>
            <a:ext cx="10421655" cy="3777622"/>
          </a:xfrm>
        </p:spPr>
        <p:txBody>
          <a:bodyPr>
            <a:noAutofit/>
          </a:bodyPr>
          <a:lstStyle/>
          <a:p>
            <a:pPr algn="just" rtl="0"/>
            <a:r>
              <a:rPr lang="en-US" sz="2400" b="1" dirty="0" smtClean="0"/>
              <a:t>Egypt imports polymers, composite materials, petrochemicals, intermediate chemicals, production materials and additive materials with a financial value of about $ 25-30 billion dollars annually, despite the production projects that have been carried out and are currently being implemented inside Egypt, which explains the importance of focusing during the next phase on deepening the industrialization and local component in this direction. As well as the establishment of new factories to produce other polymers required for the local market and export.</a:t>
            </a:r>
            <a:endParaRPr lang="ar-EG"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49882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8592" y="427162"/>
            <a:ext cx="9920613" cy="1280890"/>
          </a:xfrm>
        </p:spPr>
        <p:txBody>
          <a:bodyPr>
            <a:normAutofit fontScale="90000"/>
          </a:bodyPr>
          <a:lstStyle/>
          <a:p>
            <a:pPr algn="ctr"/>
            <a:r>
              <a:rPr lang="en-US" b="1" dirty="0" smtClean="0"/>
              <a:t>Petrochemical projects to be implemented to meet the demands of the Egyptian market</a:t>
            </a:r>
            <a:endParaRPr lang="ar-EG" b="1" dirty="0"/>
          </a:p>
        </p:txBody>
      </p:sp>
      <p:sp>
        <p:nvSpPr>
          <p:cNvPr id="3" name="Content Placeholder 2"/>
          <p:cNvSpPr>
            <a:spLocks noGrp="1"/>
          </p:cNvSpPr>
          <p:nvPr>
            <p:ph idx="1"/>
          </p:nvPr>
        </p:nvSpPr>
        <p:spPr>
          <a:xfrm>
            <a:off x="1077239" y="1582646"/>
            <a:ext cx="10427374" cy="4661098"/>
          </a:xfrm>
        </p:spPr>
        <p:txBody>
          <a:bodyPr>
            <a:noAutofit/>
          </a:bodyPr>
          <a:lstStyle/>
          <a:p>
            <a:pPr algn="l" rtl="0"/>
            <a:r>
              <a:rPr lang="en-US" sz="2400" b="1" dirty="0" smtClean="0"/>
              <a:t>Light tires, microbuses and passenger cars (Egypt currently imports tires with $ 1.2 billion).</a:t>
            </a:r>
          </a:p>
          <a:p>
            <a:pPr marL="0" indent="0" algn="l" rtl="0">
              <a:buNone/>
            </a:pPr>
            <a:endParaRPr lang="en-US" sz="2400" b="1" dirty="0" smtClean="0"/>
          </a:p>
          <a:p>
            <a:pPr marL="0" indent="0" algn="l" rtl="0">
              <a:buNone/>
            </a:pPr>
            <a:endParaRPr lang="en-US" sz="1600" b="1" dirty="0" smtClean="0"/>
          </a:p>
          <a:p>
            <a:pPr algn="l" rtl="0"/>
            <a:r>
              <a:rPr lang="en-US" sz="2400" b="1" dirty="0" err="1" smtClean="0"/>
              <a:t>Factoreis</a:t>
            </a:r>
            <a:r>
              <a:rPr lang="en-US" sz="2400" b="1" dirty="0" smtClean="0"/>
              <a:t> to produce </a:t>
            </a:r>
            <a:r>
              <a:rPr lang="en-US" sz="2400" b="1" dirty="0" err="1" smtClean="0"/>
              <a:t>Polybutadiene</a:t>
            </a:r>
            <a:r>
              <a:rPr lang="en-US" sz="2400" b="1" dirty="0" smtClean="0"/>
              <a:t> material and SBR material.</a:t>
            </a:r>
          </a:p>
          <a:p>
            <a:pPr algn="l" rtl="0"/>
            <a:endParaRPr lang="en-US" sz="2000" b="1" dirty="0"/>
          </a:p>
          <a:p>
            <a:pPr marL="0" indent="0" algn="l" rtl="0">
              <a:buNone/>
            </a:pPr>
            <a:endParaRPr lang="en-US" sz="1600" b="1" dirty="0" smtClean="0"/>
          </a:p>
          <a:p>
            <a:pPr marL="0" indent="0" algn="l" rtl="0">
              <a:buNone/>
            </a:pPr>
            <a:endParaRPr lang="en-US" sz="100" b="1" dirty="0" smtClean="0"/>
          </a:p>
          <a:p>
            <a:pPr algn="l" rtl="0"/>
            <a:r>
              <a:rPr lang="en-US" sz="2000" b="1" dirty="0" smtClean="0"/>
              <a:t> </a:t>
            </a:r>
            <a:r>
              <a:rPr lang="en-US" sz="2400" b="1" dirty="0" err="1" smtClean="0"/>
              <a:t>Factoreis</a:t>
            </a:r>
            <a:r>
              <a:rPr lang="en-US" sz="2400" b="1" dirty="0" smtClean="0"/>
              <a:t> to produce Poly-ester fibers (Egypt imports three hundred and fifty thousand tons annually.</a:t>
            </a:r>
          </a:p>
          <a:p>
            <a:pPr marL="0" indent="0" algn="l" rtl="0">
              <a:buNone/>
            </a:pPr>
            <a:endParaRPr lang="ar-EG" sz="2400" b="1" dirty="0" smtClean="0"/>
          </a:p>
          <a:p>
            <a:pPr marL="0" indent="0" algn="l">
              <a:buNone/>
            </a:pPr>
            <a:endParaRPr lang="ar-EG" sz="2000" b="1" dirty="0" smtClean="0"/>
          </a:p>
        </p:txBody>
      </p:sp>
      <p:graphicFrame>
        <p:nvGraphicFramePr>
          <p:cNvPr id="5" name="Table 4"/>
          <p:cNvGraphicFramePr>
            <a:graphicFrameLocks noGrp="1"/>
          </p:cNvGraphicFramePr>
          <p:nvPr>
            <p:extLst>
              <p:ext uri="{D42A27DB-BD31-4B8C-83A1-F6EECF244321}">
                <p14:modId xmlns:p14="http://schemas.microsoft.com/office/powerpoint/2010/main" val="3410835900"/>
              </p:ext>
            </p:extLst>
          </p:nvPr>
        </p:nvGraphicFramePr>
        <p:xfrm>
          <a:off x="1089764" y="3068877"/>
          <a:ext cx="10271343" cy="1077238"/>
        </p:xfrm>
        <a:graphic>
          <a:graphicData uri="http://schemas.openxmlformats.org/drawingml/2006/table">
            <a:tbl>
              <a:tblPr/>
              <a:tblGrid>
                <a:gridCol w="10271343"/>
              </a:tblGrid>
              <a:tr h="1077238">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6" name="Table 5"/>
          <p:cNvGraphicFramePr>
            <a:graphicFrameLocks noGrp="1"/>
          </p:cNvGraphicFramePr>
          <p:nvPr/>
        </p:nvGraphicFramePr>
        <p:xfrm>
          <a:off x="1064712" y="4634630"/>
          <a:ext cx="10045874" cy="1052186"/>
        </p:xfrm>
        <a:graphic>
          <a:graphicData uri="http://schemas.openxmlformats.org/drawingml/2006/table">
            <a:tbl>
              <a:tblPr/>
              <a:tblGrid>
                <a:gridCol w="10045874"/>
              </a:tblGrid>
              <a:tr h="1052186">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7" name="Table 6"/>
          <p:cNvGraphicFramePr>
            <a:graphicFrameLocks noGrp="1"/>
          </p:cNvGraphicFramePr>
          <p:nvPr/>
        </p:nvGraphicFramePr>
        <p:xfrm>
          <a:off x="1114816" y="1628384"/>
          <a:ext cx="10233765" cy="1064712"/>
        </p:xfrm>
        <a:graphic>
          <a:graphicData uri="http://schemas.openxmlformats.org/drawingml/2006/table">
            <a:tbl>
              <a:tblPr/>
              <a:tblGrid>
                <a:gridCol w="10233765"/>
              </a:tblGrid>
              <a:tr h="1064712">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24563120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930322488"/>
              </p:ext>
            </p:extLst>
          </p:nvPr>
        </p:nvGraphicFramePr>
        <p:xfrm>
          <a:off x="1565754" y="538619"/>
          <a:ext cx="7628350" cy="822960"/>
        </p:xfrm>
        <a:graphic>
          <a:graphicData uri="http://schemas.openxmlformats.org/drawingml/2006/table">
            <a:tbl>
              <a:tblPr/>
              <a:tblGrid>
                <a:gridCol w="7628350"/>
              </a:tblGrid>
              <a:tr h="613776">
                <a:tc>
                  <a:txBody>
                    <a:bodyPr/>
                    <a:lstStyle/>
                    <a:p>
                      <a:pPr marL="285750" marR="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lang="en-US" sz="2400" b="1" dirty="0" smtClean="0"/>
                        <a:t>Factories to produce Polyamide fiber.</a:t>
                      </a:r>
                    </a:p>
                    <a:p>
                      <a:pPr algn="l" rtl="0"/>
                      <a:endParaRPr lang="en-US" sz="24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289506461"/>
              </p:ext>
            </p:extLst>
          </p:nvPr>
        </p:nvGraphicFramePr>
        <p:xfrm>
          <a:off x="1528176" y="1578279"/>
          <a:ext cx="7628350" cy="731520"/>
        </p:xfrm>
        <a:graphic>
          <a:graphicData uri="http://schemas.openxmlformats.org/drawingml/2006/table">
            <a:tbl>
              <a:tblPr/>
              <a:tblGrid>
                <a:gridCol w="7628350"/>
              </a:tblGrid>
              <a:tr h="626302">
                <a:tc>
                  <a:txBody>
                    <a:bodyPr/>
                    <a:lstStyle/>
                    <a:p>
                      <a:pPr marL="285750" marR="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lang="en-US" sz="2400" b="1" dirty="0" smtClean="0"/>
                        <a:t>Factories to produce </a:t>
                      </a:r>
                      <a:r>
                        <a:rPr lang="en-US" sz="2400" b="1" dirty="0" err="1" smtClean="0"/>
                        <a:t>Terephthalic</a:t>
                      </a:r>
                      <a:r>
                        <a:rPr lang="en-US" sz="2400" b="1" dirty="0" smtClean="0"/>
                        <a:t> acid </a:t>
                      </a:r>
                    </a:p>
                    <a:p>
                      <a:pPr algn="l"/>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096644493"/>
              </p:ext>
            </p:extLst>
          </p:nvPr>
        </p:nvGraphicFramePr>
        <p:xfrm>
          <a:off x="1517738" y="2494766"/>
          <a:ext cx="7626262" cy="731520"/>
        </p:xfrm>
        <a:graphic>
          <a:graphicData uri="http://schemas.openxmlformats.org/drawingml/2006/table">
            <a:tbl>
              <a:tblPr/>
              <a:tblGrid>
                <a:gridCol w="7626262"/>
              </a:tblGrid>
              <a:tr h="626302">
                <a:tc>
                  <a:txBody>
                    <a:bodyPr/>
                    <a:lstStyle/>
                    <a:p>
                      <a:pPr marL="285750" marR="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lang="en-US" sz="2400" b="1" dirty="0" smtClean="0"/>
                        <a:t>Polyurethane raw materials factories.</a:t>
                      </a:r>
                    </a:p>
                    <a:p>
                      <a:pPr algn="l"/>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319555850"/>
              </p:ext>
            </p:extLst>
          </p:nvPr>
        </p:nvGraphicFramePr>
        <p:xfrm>
          <a:off x="1505211" y="3421692"/>
          <a:ext cx="7738997" cy="731520"/>
        </p:xfrm>
        <a:graphic>
          <a:graphicData uri="http://schemas.openxmlformats.org/drawingml/2006/table">
            <a:tbl>
              <a:tblPr/>
              <a:tblGrid>
                <a:gridCol w="7738997"/>
              </a:tblGrid>
              <a:tr h="626302">
                <a:tc>
                  <a:txBody>
                    <a:bodyPr/>
                    <a:lstStyle/>
                    <a:p>
                      <a:pPr marL="285750" marR="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lang="en-US" sz="2400" b="1" dirty="0" smtClean="0"/>
                        <a:t>Styrene factories.</a:t>
                      </a:r>
                    </a:p>
                    <a:p>
                      <a:pPr algn="l"/>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943913306"/>
              </p:ext>
            </p:extLst>
          </p:nvPr>
        </p:nvGraphicFramePr>
        <p:xfrm>
          <a:off x="1505212" y="4311041"/>
          <a:ext cx="7751522" cy="731520"/>
        </p:xfrm>
        <a:graphic>
          <a:graphicData uri="http://schemas.openxmlformats.org/drawingml/2006/table">
            <a:tbl>
              <a:tblPr/>
              <a:tblGrid>
                <a:gridCol w="7751522"/>
              </a:tblGrid>
              <a:tr h="626302">
                <a:tc>
                  <a:txBody>
                    <a:bodyPr/>
                    <a:lstStyle/>
                    <a:p>
                      <a:pPr marL="285750" indent="-285750" algn="l" rtl="0">
                        <a:buFont typeface="Wingdings" pitchFamily="2" charset="2"/>
                        <a:buChar char="Ø"/>
                      </a:pPr>
                      <a:r>
                        <a:rPr lang="en-US" sz="2400" b="1" dirty="0" smtClean="0"/>
                        <a:t>Factories to produce ABS.</a:t>
                      </a:r>
                      <a:r>
                        <a:rPr lang="en-US" b="1" dirty="0" smtClean="0"/>
                        <a:t> </a:t>
                      </a:r>
                      <a:br>
                        <a:rPr lang="en-US" b="1" dirty="0" smtClean="0"/>
                      </a:br>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980049625"/>
              </p:ext>
            </p:extLst>
          </p:nvPr>
        </p:nvGraphicFramePr>
        <p:xfrm>
          <a:off x="1544877" y="5324574"/>
          <a:ext cx="7799539" cy="1097280"/>
        </p:xfrm>
        <a:graphic>
          <a:graphicData uri="http://schemas.openxmlformats.org/drawingml/2006/table">
            <a:tbl>
              <a:tblPr/>
              <a:tblGrid>
                <a:gridCol w="7799539"/>
              </a:tblGrid>
              <a:tr h="626302">
                <a:tc>
                  <a:txBody>
                    <a:bodyPr/>
                    <a:lstStyle/>
                    <a:p>
                      <a:pPr marL="285750" marR="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lang="en-US" sz="2400" b="1" dirty="0" smtClean="0"/>
                        <a:t>Factories to produce gas , kerosene, zinc, butadiene, ethylene and propylene</a:t>
                      </a:r>
                    </a:p>
                    <a:p>
                      <a:pPr algn="l"/>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16950567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7575" y="2012915"/>
            <a:ext cx="5519226" cy="3616545"/>
          </a:xfrm>
          <a:prstGeom prst="ellipse">
            <a:avLst/>
          </a:prstGeom>
          <a:blipFill dpi="0" rotWithShape="1">
            <a:blip r:embed="rId3" cstate="print">
              <a:alphaModFix amt="13000"/>
            </a:blip>
            <a:srcRect/>
            <a:tile tx="0" ty="0" sx="100000" sy="100000" flip="none" algn="tl"/>
          </a:blipFill>
          <a:ln>
            <a:noFill/>
          </a:ln>
          <a:effectLst>
            <a:softEdge rad="1270000"/>
          </a:effectLst>
        </p:spPr>
      </p:pic>
      <p:sp>
        <p:nvSpPr>
          <p:cNvPr id="4" name="Rectangle 3"/>
          <p:cNvSpPr/>
          <p:nvPr/>
        </p:nvSpPr>
        <p:spPr>
          <a:xfrm>
            <a:off x="1524000" y="2514600"/>
            <a:ext cx="8331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ubtitle 11"/>
          <p:cNvSpPr txBox="1">
            <a:spLocks/>
          </p:cNvSpPr>
          <p:nvPr/>
        </p:nvSpPr>
        <p:spPr>
          <a:xfrm>
            <a:off x="304800" y="228600"/>
            <a:ext cx="11074400" cy="2590800"/>
          </a:xfrm>
          <a:prstGeom prst="rect">
            <a:avLst/>
          </a:prstGeom>
        </p:spPr>
        <p:txBody>
          <a:bodyPr vert="horz" lIns="91440" tIns="45720" rIns="91440" bIns="45720" rtlCol="0">
            <a:noAutofit/>
          </a:bodyPr>
          <a:lst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endParaRPr lang="en-US" sz="3600" dirty="0" smtClean="0">
              <a:solidFill>
                <a:srgbClr val="C00000"/>
              </a:solidFill>
              <a:effectLst>
                <a:outerShdw blurRad="38100" dist="38100" dir="2700000" algn="tl">
                  <a:srgbClr val="000000">
                    <a:alpha val="43137"/>
                  </a:srgbClr>
                </a:outerShdw>
              </a:effectLst>
            </a:endParaRPr>
          </a:p>
        </p:txBody>
      </p:sp>
      <p:sp>
        <p:nvSpPr>
          <p:cNvPr id="8" name="Rectangle 7"/>
          <p:cNvSpPr/>
          <p:nvPr/>
        </p:nvSpPr>
        <p:spPr>
          <a:xfrm>
            <a:off x="1143000" y="0"/>
            <a:ext cx="9347200" cy="523220"/>
          </a:xfrm>
          <a:prstGeom prst="rect">
            <a:avLst/>
          </a:prstGeom>
        </p:spPr>
        <p:txBody>
          <a:bodyPr wrap="square">
            <a:spAutoFit/>
          </a:bodyPr>
          <a:lstStyle/>
          <a:p>
            <a:pPr algn="ctr"/>
            <a:endParaRPr lang="ar-EG" sz="2800" b="1" dirty="0">
              <a:solidFill>
                <a:schemeClr val="tx2">
                  <a:lumMod val="10000"/>
                </a:schemeClr>
              </a:solidFill>
            </a:endParaRPr>
          </a:p>
        </p:txBody>
      </p:sp>
      <p:sp>
        <p:nvSpPr>
          <p:cNvPr id="9" name="TextBox 8"/>
          <p:cNvSpPr txBox="1"/>
          <p:nvPr/>
        </p:nvSpPr>
        <p:spPr>
          <a:xfrm>
            <a:off x="2307098" y="3268392"/>
            <a:ext cx="7295469" cy="2000548"/>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Gen. </a:t>
            </a:r>
            <a:r>
              <a:rPr lang="en-US" sz="2800" b="1" dirty="0">
                <a:effectLst>
                  <a:outerShdw blurRad="38100" dist="38100" dir="2700000" algn="tl">
                    <a:srgbClr val="000000">
                      <a:alpha val="43137"/>
                    </a:srgbClr>
                  </a:outerShdw>
                </a:effectLst>
              </a:rPr>
              <a:t>Dr. Eng. </a:t>
            </a:r>
            <a:r>
              <a:rPr lang="en-US" sz="2800" b="1" dirty="0" smtClean="0">
                <a:effectLst>
                  <a:outerShdw blurRad="38100" dist="38100" dir="2700000" algn="tl">
                    <a:srgbClr val="000000">
                      <a:alpha val="43137"/>
                    </a:srgbClr>
                  </a:outerShdw>
                </a:effectLst>
              </a:rPr>
              <a:t>Mustafa </a:t>
            </a:r>
            <a:r>
              <a:rPr lang="en-US" sz="2800" b="1" dirty="0" err="1" smtClean="0">
                <a:effectLst>
                  <a:outerShdw blurRad="38100" dist="38100" dir="2700000" algn="tl">
                    <a:srgbClr val="000000">
                      <a:alpha val="43137"/>
                    </a:srgbClr>
                  </a:outerShdw>
                </a:effectLst>
              </a:rPr>
              <a:t>Hadhoud</a:t>
            </a:r>
            <a:endParaRPr lang="en-US" sz="2800" b="1" dirty="0" smtClean="0">
              <a:effectLst>
                <a:outerShdw blurRad="38100" dist="38100" dir="2700000" algn="tl">
                  <a:srgbClr val="000000">
                    <a:alpha val="43137"/>
                  </a:srgbClr>
                </a:outerShdw>
              </a:effectLst>
            </a:endParaRPr>
          </a:p>
          <a:p>
            <a:pPr algn="ctr"/>
            <a:r>
              <a:rPr lang="en-US" sz="2000" b="1" dirty="0">
                <a:solidFill>
                  <a:srgbClr val="C00000"/>
                </a:solidFill>
                <a:effectLst>
                  <a:outerShdw blurRad="38100" dist="38100" dir="2700000" algn="tl">
                    <a:srgbClr val="000000">
                      <a:alpha val="43137"/>
                    </a:srgbClr>
                  </a:outerShdw>
                </a:effectLst>
              </a:rPr>
              <a:t>Chairman and Managing director of the Egyptian company for agriculture and rural development </a:t>
            </a:r>
            <a:endParaRPr lang="en-US" sz="2000" b="1" dirty="0">
              <a:solidFill>
                <a:srgbClr val="C00000"/>
              </a:solidFill>
            </a:endParaRPr>
          </a:p>
          <a:p>
            <a:pPr algn="ctr"/>
            <a:endParaRPr lang="en-US" sz="2800" b="1" dirty="0" smtClean="0">
              <a:solidFill>
                <a:srgbClr val="C00000"/>
              </a:solidFill>
              <a:effectLst>
                <a:outerShdw blurRad="38100" dist="38100" dir="2700000" algn="tl">
                  <a:srgbClr val="000000">
                    <a:alpha val="43137"/>
                  </a:srgbClr>
                </a:outerShdw>
              </a:effectLst>
            </a:endParaRPr>
          </a:p>
          <a:p>
            <a:pPr algn="ctr"/>
            <a:endParaRPr lang="en-US" sz="2800" b="1" dirty="0">
              <a:solidFill>
                <a:srgbClr val="C00000"/>
              </a:solidFill>
            </a:endParaRPr>
          </a:p>
        </p:txBody>
      </p:sp>
      <p:sp>
        <p:nvSpPr>
          <p:cNvPr id="11" name="Rectangle 10"/>
          <p:cNvSpPr/>
          <p:nvPr/>
        </p:nvSpPr>
        <p:spPr>
          <a:xfrm>
            <a:off x="-1" y="1676400"/>
            <a:ext cx="12309231" cy="685800"/>
          </a:xfrm>
          <a:prstGeom prst="rect">
            <a:avLst/>
          </a:prstGeom>
          <a:solidFill>
            <a:schemeClr val="accent1">
              <a:lumMod val="40000"/>
              <a:lumOff val="6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smtClean="0">
                <a:solidFill>
                  <a:schemeClr val="accent3">
                    <a:lumMod val="75000"/>
                  </a:schemeClr>
                </a:solidFill>
              </a:rPr>
              <a:t>National Project for Contractual crops</a:t>
            </a:r>
            <a:endParaRPr lang="ar-EG" sz="2800" b="1" dirty="0">
              <a:solidFill>
                <a:schemeClr val="accent3">
                  <a:lumMod val="75000"/>
                </a:schemeClr>
              </a:solidFill>
            </a:endParaRPr>
          </a:p>
        </p:txBody>
      </p:sp>
      <p:sp>
        <p:nvSpPr>
          <p:cNvPr id="19" name="Rectangle 18"/>
          <p:cNvSpPr/>
          <p:nvPr/>
        </p:nvSpPr>
        <p:spPr>
          <a:xfrm>
            <a:off x="50104" y="4627727"/>
            <a:ext cx="12192000" cy="1422344"/>
          </a:xfrm>
          <a:prstGeom prst="rect">
            <a:avLst/>
          </a:prstGeom>
          <a:solidFill>
            <a:schemeClr val="accent1">
              <a:lumMod val="40000"/>
              <a:lumOff val="6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b="1" dirty="0">
                <a:solidFill>
                  <a:schemeClr val="tx1"/>
                </a:solidFill>
              </a:rPr>
              <a:t>Arab Greek </a:t>
            </a:r>
            <a:r>
              <a:rPr lang="en-US" sz="3600" b="1" dirty="0" smtClean="0">
                <a:solidFill>
                  <a:schemeClr val="tx1"/>
                </a:solidFill>
              </a:rPr>
              <a:t>Forum</a:t>
            </a:r>
          </a:p>
          <a:p>
            <a:pPr algn="ctr"/>
            <a:r>
              <a:rPr lang="en-US" sz="3600" b="1" dirty="0" smtClean="0">
                <a:solidFill>
                  <a:schemeClr val="tx1"/>
                </a:solidFill>
              </a:rPr>
              <a:t>Athens</a:t>
            </a:r>
            <a:endParaRPr lang="en-US" sz="3600" b="1" dirty="0">
              <a:solidFill>
                <a:schemeClr val="tx1"/>
              </a:solidFill>
            </a:endParaRPr>
          </a:p>
          <a:p>
            <a:pPr algn="ctr"/>
            <a:r>
              <a:rPr lang="en-US" sz="2000" b="1" dirty="0" smtClean="0">
                <a:solidFill>
                  <a:schemeClr val="tx1"/>
                </a:solidFill>
              </a:rPr>
              <a:t>From </a:t>
            </a:r>
            <a:r>
              <a:rPr lang="en-US" sz="2000" b="1" dirty="0">
                <a:solidFill>
                  <a:schemeClr val="tx1"/>
                </a:solidFill>
              </a:rPr>
              <a:t>29-30 November 2017</a:t>
            </a:r>
            <a:endParaRPr lang="ar-EG" sz="2000" b="1" dirty="0">
              <a:solidFill>
                <a:schemeClr val="tx1"/>
              </a:solidFill>
            </a:endParaRPr>
          </a:p>
        </p:txBody>
      </p:sp>
      <p:sp>
        <p:nvSpPr>
          <p:cNvPr id="12" name="Subtitle 11"/>
          <p:cNvSpPr txBox="1">
            <a:spLocks/>
          </p:cNvSpPr>
          <p:nvPr/>
        </p:nvSpPr>
        <p:spPr>
          <a:xfrm>
            <a:off x="304800" y="228600"/>
            <a:ext cx="11074400" cy="1324627"/>
          </a:xfrm>
          <a:prstGeom prst="rect">
            <a:avLst/>
          </a:prstGeom>
        </p:spPr>
        <p:txBody>
          <a:bodyPr vert="horz" lIns="91440" tIns="45720" rIns="91440" bIns="45720" rtlCol="0">
            <a:noAutofit/>
          </a:bodyPr>
          <a:lst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ctr" rtl="0">
              <a:buNone/>
            </a:pPr>
            <a:r>
              <a:rPr lang="en-US" sz="2800" b="1" dirty="0">
                <a:solidFill>
                  <a:srgbClr val="C00000"/>
                </a:solidFill>
                <a:effectLst>
                  <a:outerShdw blurRad="38100" dist="38100" dir="2700000" algn="tl">
                    <a:srgbClr val="000000">
                      <a:alpha val="43137"/>
                    </a:srgbClr>
                  </a:outerShdw>
                </a:effectLst>
              </a:rPr>
              <a:t>National industrial and agricultural projects for Egyptian sustainable development</a:t>
            </a:r>
            <a:endParaRPr lang="en-US" sz="2800" b="1" dirty="0" smtClean="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228908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635771A-FF32-48C9-A984-82BE005F1017}"/>
              </a:ext>
            </a:extLst>
          </p:cNvPr>
          <p:cNvSpPr txBox="1"/>
          <p:nvPr/>
        </p:nvSpPr>
        <p:spPr>
          <a:xfrm>
            <a:off x="901874" y="429350"/>
            <a:ext cx="10897643" cy="1077218"/>
          </a:xfrm>
          <a:prstGeom prst="rect">
            <a:avLst/>
          </a:prstGeom>
          <a:noFill/>
        </p:spPr>
        <p:txBody>
          <a:bodyPr wrap="square" rtlCol="1">
            <a:spAutoFit/>
          </a:bodyPr>
          <a:lstStyle/>
          <a:p>
            <a:pPr algn="ctr"/>
            <a:r>
              <a:rPr lang="en-US" sz="3200" b="1" dirty="0" smtClean="0">
                <a:solidFill>
                  <a:schemeClr val="accent3">
                    <a:lumMod val="75000"/>
                  </a:schemeClr>
                </a:solidFill>
              </a:rPr>
              <a:t>National Project for Contractual crops of yellow corn</a:t>
            </a:r>
            <a:endParaRPr lang="ar-EG" sz="3200" b="1" dirty="0" smtClean="0">
              <a:solidFill>
                <a:schemeClr val="accent3">
                  <a:lumMod val="75000"/>
                </a:schemeClr>
              </a:solidFill>
            </a:endParaRPr>
          </a:p>
          <a:p>
            <a:pPr algn="ctr"/>
            <a:endParaRPr lang="ar-EG" sz="3200" dirty="0">
              <a:solidFill>
                <a:schemeClr val="accent2">
                  <a:lumMod val="75000"/>
                </a:schemeClr>
              </a:solidFill>
            </a:endParaRPr>
          </a:p>
        </p:txBody>
      </p:sp>
      <p:sp>
        <p:nvSpPr>
          <p:cNvPr id="9" name="TextBox 8"/>
          <p:cNvSpPr txBox="1"/>
          <p:nvPr/>
        </p:nvSpPr>
        <p:spPr>
          <a:xfrm>
            <a:off x="475989" y="1741117"/>
            <a:ext cx="11611628" cy="1938992"/>
          </a:xfrm>
          <a:prstGeom prst="rect">
            <a:avLst/>
          </a:prstGeom>
          <a:noFill/>
        </p:spPr>
        <p:txBody>
          <a:bodyPr wrap="square" rtlCol="1">
            <a:spAutoFit/>
          </a:bodyPr>
          <a:lstStyle/>
          <a:p>
            <a:r>
              <a:rPr lang="en-US" sz="2000" b="1" dirty="0" smtClean="0">
                <a:solidFill>
                  <a:schemeClr val="accent3">
                    <a:lumMod val="75000"/>
                  </a:schemeClr>
                </a:solidFill>
              </a:rPr>
              <a:t>The project aims to encourage the Egyptian farms to increase the areas cultivated with yellow corn to achieve several national goals, the most important of which is the   </a:t>
            </a:r>
          </a:p>
          <a:p>
            <a:r>
              <a:rPr lang="en-US" sz="2000" b="1" dirty="0" smtClean="0">
                <a:solidFill>
                  <a:schemeClr val="accent3">
                    <a:lumMod val="75000"/>
                  </a:schemeClr>
                </a:solidFill>
              </a:rPr>
              <a:t>reduction of   imports (we currently import about 1.6 billion dollars annually )and reduce the area of rice cultivation to save irrigation water and meet the demands And meet the demands of Egyptian feed factories from a local producer and create new job opportunities for Egyptian youth</a:t>
            </a:r>
            <a:endParaRPr lang="ar-EG" sz="2000" b="1" dirty="0">
              <a:solidFill>
                <a:schemeClr val="accent3">
                  <a:lumMod val="75000"/>
                </a:schemeClr>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34210" y="4193905"/>
            <a:ext cx="1152658" cy="1152658"/>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8258" r="28496" b="62001"/>
          <a:stretch/>
        </p:blipFill>
        <p:spPr>
          <a:xfrm>
            <a:off x="2400654" y="4103062"/>
            <a:ext cx="1856480" cy="1273105"/>
          </a:xfrm>
          <a:prstGeom prst="rect">
            <a:avLst/>
          </a:prstGeom>
        </p:spPr>
      </p:pic>
      <p:sp>
        <p:nvSpPr>
          <p:cNvPr id="12" name="TextBox 11"/>
          <p:cNvSpPr txBox="1"/>
          <p:nvPr/>
        </p:nvSpPr>
        <p:spPr>
          <a:xfrm>
            <a:off x="8447316" y="5457926"/>
            <a:ext cx="3744684" cy="646331"/>
          </a:xfrm>
          <a:prstGeom prst="rect">
            <a:avLst/>
          </a:prstGeom>
          <a:noFill/>
        </p:spPr>
        <p:txBody>
          <a:bodyPr wrap="square" rtlCol="1">
            <a:spAutoFit/>
          </a:bodyPr>
          <a:lstStyle/>
          <a:p>
            <a:pPr algn="ctr"/>
            <a:r>
              <a:rPr lang="en-US" b="1" dirty="0">
                <a:solidFill>
                  <a:srgbClr val="00B050"/>
                </a:solidFill>
              </a:rPr>
              <a:t>Ministry Of Agriculture</a:t>
            </a:r>
          </a:p>
          <a:p>
            <a:pPr algn="ctr"/>
            <a:r>
              <a:rPr lang="en-US" b="1" dirty="0">
                <a:solidFill>
                  <a:srgbClr val="00B050"/>
                </a:solidFill>
              </a:rPr>
              <a:t>  And land reclamation</a:t>
            </a:r>
            <a:endParaRPr lang="ar-EG" b="1" dirty="0">
              <a:solidFill>
                <a:srgbClr val="00B050"/>
              </a:solidFill>
            </a:endParaRP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8034" t="27077" r="33453" b="39282"/>
          <a:stretch/>
        </p:blipFill>
        <p:spPr>
          <a:xfrm>
            <a:off x="6336153" y="4175290"/>
            <a:ext cx="956600" cy="1128650"/>
          </a:xfrm>
          <a:prstGeom prst="rect">
            <a:avLst/>
          </a:prstGeom>
        </p:spPr>
      </p:pic>
      <p:sp>
        <p:nvSpPr>
          <p:cNvPr id="14" name="TextBox 13"/>
          <p:cNvSpPr txBox="1"/>
          <p:nvPr/>
        </p:nvSpPr>
        <p:spPr>
          <a:xfrm>
            <a:off x="4942111" y="5469647"/>
            <a:ext cx="3744684" cy="923330"/>
          </a:xfrm>
          <a:prstGeom prst="rect">
            <a:avLst/>
          </a:prstGeom>
          <a:noFill/>
        </p:spPr>
        <p:txBody>
          <a:bodyPr wrap="square" rtlCol="1">
            <a:spAutoFit/>
          </a:bodyPr>
          <a:lstStyle/>
          <a:p>
            <a:pPr algn="ctr"/>
            <a:r>
              <a:rPr lang="en-US" b="1" dirty="0" smtClean="0">
                <a:solidFill>
                  <a:srgbClr val="00B050"/>
                </a:solidFill>
              </a:rPr>
              <a:t> The Egyptian </a:t>
            </a:r>
            <a:r>
              <a:rPr lang="en-US" b="1" dirty="0">
                <a:solidFill>
                  <a:srgbClr val="00B050"/>
                </a:solidFill>
              </a:rPr>
              <a:t>Company for Agricultural and Rural Development</a:t>
            </a:r>
            <a:r>
              <a:rPr lang="ar-EG" b="1" dirty="0" smtClean="0">
                <a:solidFill>
                  <a:srgbClr val="00B050"/>
                </a:solidFill>
              </a:rPr>
              <a:t> </a:t>
            </a:r>
            <a:endParaRPr lang="ar-EG" b="1" dirty="0">
              <a:solidFill>
                <a:srgbClr val="00B050"/>
              </a:solidFill>
            </a:endParaRPr>
          </a:p>
        </p:txBody>
      </p:sp>
      <p:sp>
        <p:nvSpPr>
          <p:cNvPr id="15" name="TextBox 14"/>
          <p:cNvSpPr txBox="1"/>
          <p:nvPr/>
        </p:nvSpPr>
        <p:spPr>
          <a:xfrm>
            <a:off x="1297967" y="5734925"/>
            <a:ext cx="3744684" cy="369332"/>
          </a:xfrm>
          <a:prstGeom prst="rect">
            <a:avLst/>
          </a:prstGeom>
          <a:noFill/>
        </p:spPr>
        <p:txBody>
          <a:bodyPr wrap="square" rtlCol="1">
            <a:spAutoFit/>
          </a:bodyPr>
          <a:lstStyle/>
          <a:p>
            <a:pPr algn="ctr"/>
            <a:r>
              <a:rPr lang="en-US" b="1" dirty="0">
                <a:solidFill>
                  <a:srgbClr val="00B050"/>
                </a:solidFill>
              </a:rPr>
              <a:t>Agricultural</a:t>
            </a:r>
            <a:r>
              <a:rPr lang="en-US" b="1" dirty="0"/>
              <a:t> </a:t>
            </a:r>
            <a:r>
              <a:rPr lang="en-US" b="1" dirty="0">
                <a:solidFill>
                  <a:srgbClr val="00B050"/>
                </a:solidFill>
              </a:rPr>
              <a:t>Bank of Egypt</a:t>
            </a:r>
            <a:r>
              <a:rPr lang="en-US" b="1" dirty="0"/>
              <a:t>.</a:t>
            </a:r>
            <a:endParaRPr lang="ar-EG" b="1" dirty="0"/>
          </a:p>
        </p:txBody>
      </p:sp>
    </p:spTree>
    <p:extLst>
      <p:ext uri="{BB962C8B-B14F-4D97-AF65-F5344CB8AC3E}">
        <p14:creationId xmlns:p14="http://schemas.microsoft.com/office/powerpoint/2010/main" val="4760424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C0ED74-67C2-4012-96C0-46DD4B0ADE5A}"/>
              </a:ext>
            </a:extLst>
          </p:cNvPr>
          <p:cNvSpPr>
            <a:spLocks noGrp="1"/>
          </p:cNvSpPr>
          <p:nvPr>
            <p:ph type="title"/>
          </p:nvPr>
        </p:nvSpPr>
        <p:spPr>
          <a:xfrm>
            <a:off x="1665963" y="624110"/>
            <a:ext cx="9838650" cy="866487"/>
          </a:xfrm>
        </p:spPr>
        <p:txBody>
          <a:bodyPr/>
          <a:lstStyle/>
          <a:p>
            <a:pPr algn="ctr"/>
            <a:r>
              <a:rPr lang="en-US" b="1" dirty="0" smtClean="0"/>
              <a:t>The importance of yellow corn</a:t>
            </a:r>
            <a:endParaRPr lang="ar-EG" b="1" dirty="0"/>
          </a:p>
        </p:txBody>
      </p:sp>
      <p:sp>
        <p:nvSpPr>
          <p:cNvPr id="3" name="Content Placeholder 2">
            <a:extLst>
              <a:ext uri="{FF2B5EF4-FFF2-40B4-BE49-F238E27FC236}">
                <a16:creationId xmlns:a16="http://schemas.microsoft.com/office/drawing/2014/main" xmlns="" id="{6A9BE847-F5D5-40B7-BD30-3F9027981F15}"/>
              </a:ext>
            </a:extLst>
          </p:cNvPr>
          <p:cNvSpPr>
            <a:spLocks noGrp="1"/>
          </p:cNvSpPr>
          <p:nvPr>
            <p:ph idx="1"/>
          </p:nvPr>
        </p:nvSpPr>
        <p:spPr>
          <a:xfrm>
            <a:off x="1014609" y="1528676"/>
            <a:ext cx="10684702" cy="1580271"/>
          </a:xfrm>
        </p:spPr>
        <p:txBody>
          <a:bodyPr>
            <a:noAutofit/>
          </a:bodyPr>
          <a:lstStyle/>
          <a:p>
            <a:pPr algn="l" rtl="0"/>
            <a:r>
              <a:rPr lang="en-US" sz="2400" b="1" dirty="0"/>
              <a:t>Yellow </a:t>
            </a:r>
            <a:r>
              <a:rPr lang="en-US" sz="2400" b="1" dirty="0" smtClean="0"/>
              <a:t>corn </a:t>
            </a:r>
            <a:r>
              <a:rPr lang="en-US" sz="2400" b="1" dirty="0"/>
              <a:t>is one of the most important strategic </a:t>
            </a:r>
            <a:r>
              <a:rPr lang="en-US" sz="2400" b="1" dirty="0" smtClean="0"/>
              <a:t>crops</a:t>
            </a:r>
            <a:r>
              <a:rPr lang="en-US" sz="2400" b="1" dirty="0"/>
              <a:t>. It is the main nerve in the renaissance and establishment of the industries of </a:t>
            </a:r>
            <a:r>
              <a:rPr lang="en-US" sz="2400" b="1" dirty="0" smtClean="0"/>
              <a:t>white and red </a:t>
            </a:r>
            <a:r>
              <a:rPr lang="en-US" sz="2400" b="1" dirty="0"/>
              <a:t>meat</a:t>
            </a:r>
            <a:r>
              <a:rPr lang="en-US" sz="2400" b="1" dirty="0" smtClean="0"/>
              <a:t>, </a:t>
            </a:r>
            <a:r>
              <a:rPr lang="en-US" sz="2400" b="1" dirty="0"/>
              <a:t>eggs, milk, dairy products and fish, as it enters up to 40% in the concentrates of red meat and dairy production, and 60-70% </a:t>
            </a:r>
            <a:r>
              <a:rPr lang="en-US" sz="2400" b="1" dirty="0" smtClean="0"/>
              <a:t>other </a:t>
            </a:r>
            <a:r>
              <a:rPr lang="en-US" sz="2400" b="1" dirty="0"/>
              <a:t>birds and fish</a:t>
            </a:r>
            <a:r>
              <a:rPr lang="ar-EG" sz="2400" b="1" dirty="0" smtClean="0"/>
              <a:t>. </a:t>
            </a:r>
            <a:endParaRPr lang="ar-EG" sz="2400" b="1" dirty="0"/>
          </a:p>
        </p:txBody>
      </p:sp>
      <p:sp>
        <p:nvSpPr>
          <p:cNvPr id="5" name="TextBox 4"/>
          <p:cNvSpPr txBox="1"/>
          <p:nvPr/>
        </p:nvSpPr>
        <p:spPr>
          <a:xfrm>
            <a:off x="1453019" y="3953018"/>
            <a:ext cx="9482203" cy="1938992"/>
          </a:xfrm>
          <a:prstGeom prst="rect">
            <a:avLst/>
          </a:prstGeom>
          <a:noFill/>
        </p:spPr>
        <p:txBody>
          <a:bodyPr wrap="square" rtlCol="1">
            <a:spAutoFit/>
          </a:bodyPr>
          <a:lstStyle/>
          <a:p>
            <a:pPr marL="342900" indent="-342900" algn="just">
              <a:buFont typeface="Arial" panose="020B0604020202020204" pitchFamily="34" charset="0"/>
              <a:buChar char="•"/>
            </a:pPr>
            <a:r>
              <a:rPr lang="en-US" sz="2400" b="1" dirty="0">
                <a:solidFill>
                  <a:srgbClr val="C00000"/>
                </a:solidFill>
              </a:rPr>
              <a:t>As well as the use of yellow </a:t>
            </a:r>
            <a:r>
              <a:rPr lang="en-US" sz="2400" b="1" dirty="0" smtClean="0">
                <a:solidFill>
                  <a:srgbClr val="C00000"/>
                </a:solidFill>
              </a:rPr>
              <a:t>corn in </a:t>
            </a:r>
            <a:r>
              <a:rPr lang="en-US" sz="2400" b="1" dirty="0">
                <a:solidFill>
                  <a:srgbClr val="C00000"/>
                </a:solidFill>
              </a:rPr>
              <a:t>many different industries are important at the global and local level, such as starch, glucose, yeast, and specialty oils, and some developed countries began to use it as a source of bioenergy after converting it to ethanol.</a:t>
            </a:r>
            <a:endParaRPr lang="ar-EG" sz="2400" b="1" dirty="0">
              <a:solidFill>
                <a:srgbClr val="C00000"/>
              </a:solidFill>
            </a:endParaRPr>
          </a:p>
        </p:txBody>
      </p:sp>
    </p:spTree>
    <p:extLst>
      <p:ext uri="{BB962C8B-B14F-4D97-AF65-F5344CB8AC3E}">
        <p14:creationId xmlns:p14="http://schemas.microsoft.com/office/powerpoint/2010/main" val="32175034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DF2A61-6763-4D25-B3D1-C3952D336166}"/>
              </a:ext>
            </a:extLst>
          </p:cNvPr>
          <p:cNvSpPr>
            <a:spLocks noGrp="1"/>
          </p:cNvSpPr>
          <p:nvPr>
            <p:ph type="title"/>
          </p:nvPr>
        </p:nvSpPr>
        <p:spPr>
          <a:xfrm>
            <a:off x="2167041" y="761896"/>
            <a:ext cx="8911687" cy="828909"/>
          </a:xfrm>
        </p:spPr>
        <p:txBody>
          <a:bodyPr>
            <a:normAutofit/>
          </a:bodyPr>
          <a:lstStyle/>
          <a:p>
            <a:pPr algn="ctr"/>
            <a:r>
              <a:rPr lang="en-US" sz="4400" b="1" dirty="0" smtClean="0"/>
              <a:t>Information about yellow corn</a:t>
            </a:r>
            <a:endParaRPr lang="ar-EG" sz="4400" b="1" dirty="0"/>
          </a:p>
        </p:txBody>
      </p:sp>
      <p:sp>
        <p:nvSpPr>
          <p:cNvPr id="3" name="Content Placeholder 2">
            <a:extLst>
              <a:ext uri="{FF2B5EF4-FFF2-40B4-BE49-F238E27FC236}">
                <a16:creationId xmlns:a16="http://schemas.microsoft.com/office/drawing/2014/main" xmlns="" id="{7119D347-B728-4F66-9394-8CAAE90BE95C}"/>
              </a:ext>
            </a:extLst>
          </p:cNvPr>
          <p:cNvSpPr>
            <a:spLocks noGrp="1"/>
          </p:cNvSpPr>
          <p:nvPr>
            <p:ph idx="1"/>
          </p:nvPr>
        </p:nvSpPr>
        <p:spPr>
          <a:xfrm>
            <a:off x="2060166" y="2133601"/>
            <a:ext cx="9444446" cy="806548"/>
          </a:xfrm>
        </p:spPr>
        <p:txBody>
          <a:bodyPr>
            <a:normAutofit fontScale="92500" lnSpcReduction="10000"/>
          </a:bodyPr>
          <a:lstStyle/>
          <a:p>
            <a:pPr algn="just" rtl="0"/>
            <a:r>
              <a:rPr lang="en-US" sz="2800" b="1" dirty="0">
                <a:latin typeface="Arial" panose="020B0604020202020204" pitchFamily="34" charset="0"/>
                <a:cs typeface="Arial" panose="020B0604020202020204" pitchFamily="34" charset="0"/>
              </a:rPr>
              <a:t>The global price of yellow </a:t>
            </a:r>
            <a:r>
              <a:rPr lang="en-US" sz="2600" b="1" dirty="0" smtClean="0">
                <a:latin typeface="Arial" panose="020B0604020202020204" pitchFamily="34" charset="0"/>
                <a:cs typeface="Arial" panose="020B0604020202020204" pitchFamily="34" charset="0"/>
              </a:rPr>
              <a:t>corn from</a:t>
            </a:r>
            <a:r>
              <a:rPr lang="en-US" sz="2800" b="1" dirty="0" smtClean="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147.45 dollars per ton in June to 147.90 dollars per ton by July.</a:t>
            </a:r>
            <a:r>
              <a:rPr lang="ar-EG" sz="2800" b="1" dirty="0" smtClean="0">
                <a:latin typeface="Arial" panose="020B0604020202020204" pitchFamily="34" charset="0"/>
                <a:cs typeface="Arial" panose="020B0604020202020204" pitchFamily="34" charset="0"/>
              </a:rPr>
              <a:t>.</a:t>
            </a:r>
            <a:endParaRPr lang="ar-EG" sz="2800" b="1" dirty="0">
              <a:latin typeface="Arial" panose="020B0604020202020204" pitchFamily="34" charset="0"/>
              <a:cs typeface="Arial" panose="020B0604020202020204" pitchFamily="34" charset="0"/>
            </a:endParaRPr>
          </a:p>
        </p:txBody>
      </p:sp>
      <p:sp>
        <p:nvSpPr>
          <p:cNvPr id="4" name="TextBox 3"/>
          <p:cNvSpPr txBox="1"/>
          <p:nvPr/>
        </p:nvSpPr>
        <p:spPr>
          <a:xfrm>
            <a:off x="1972174" y="3174097"/>
            <a:ext cx="8398413" cy="1200329"/>
          </a:xfrm>
          <a:prstGeom prst="rect">
            <a:avLst/>
          </a:prstGeom>
          <a:noFill/>
        </p:spPr>
        <p:txBody>
          <a:bodyPr wrap="square" rtlCol="1">
            <a:spAutoFit/>
          </a:bodyPr>
          <a:lstStyle/>
          <a:p>
            <a:pPr algn="just"/>
            <a:r>
              <a:rPr lang="en-US" sz="2400" b="1" dirty="0">
                <a:solidFill>
                  <a:srgbClr val="C00000"/>
                </a:solidFill>
                <a:latin typeface="Arial" panose="020B0604020202020204" pitchFamily="34" charset="0"/>
                <a:cs typeface="Arial" panose="020B0604020202020204" pitchFamily="34" charset="0"/>
              </a:rPr>
              <a:t>Egypt imports yellow corn annually with 1.6 billion </a:t>
            </a:r>
            <a:r>
              <a:rPr lang="en-US" sz="2400" b="1" dirty="0" smtClean="0">
                <a:solidFill>
                  <a:srgbClr val="C00000"/>
                </a:solidFill>
                <a:latin typeface="Arial" panose="020B0604020202020204" pitchFamily="34" charset="0"/>
                <a:cs typeface="Arial" panose="020B0604020202020204" pitchFamily="34" charset="0"/>
              </a:rPr>
              <a:t>pounds, equivalent </a:t>
            </a:r>
            <a:r>
              <a:rPr lang="en-US" sz="2400" b="1" dirty="0">
                <a:solidFill>
                  <a:srgbClr val="C00000"/>
                </a:solidFill>
                <a:latin typeface="Arial" panose="020B0604020202020204" pitchFamily="34" charset="0"/>
                <a:cs typeface="Arial" panose="020B0604020202020204" pitchFamily="34" charset="0"/>
              </a:rPr>
              <a:t>to 8.5 million tons, which represents 80% of domestic consumption.</a:t>
            </a:r>
            <a:endParaRPr lang="ar-EG" sz="2400" b="1" dirty="0">
              <a:solidFill>
                <a:srgbClr val="C00000"/>
              </a:solidFill>
              <a:latin typeface="Arial" panose="020B0604020202020204" pitchFamily="34" charset="0"/>
              <a:cs typeface="Arial" panose="020B0604020202020204" pitchFamily="34" charset="0"/>
            </a:endParaRPr>
          </a:p>
        </p:txBody>
      </p:sp>
      <p:sp>
        <p:nvSpPr>
          <p:cNvPr id="5" name="TextBox 4"/>
          <p:cNvSpPr txBox="1"/>
          <p:nvPr/>
        </p:nvSpPr>
        <p:spPr>
          <a:xfrm>
            <a:off x="2069296" y="4923693"/>
            <a:ext cx="8088923" cy="1200329"/>
          </a:xfrm>
          <a:prstGeom prst="rect">
            <a:avLst/>
          </a:prstGeom>
          <a:noFill/>
        </p:spPr>
        <p:txBody>
          <a:bodyPr wrap="square" rtlCol="1">
            <a:spAutoFit/>
          </a:bodyPr>
          <a:lstStyle/>
          <a:p>
            <a:pPr rtl="1"/>
            <a:r>
              <a:rPr lang="en-US" sz="2400" b="1" dirty="0">
                <a:latin typeface="Arial" panose="020B0604020202020204" pitchFamily="34" charset="0"/>
                <a:cs typeface="Arial" panose="020B0604020202020204" pitchFamily="34" charset="0"/>
              </a:rPr>
              <a:t>The increase in the import rate is directly reflected in the prices of meat, poultry and fish of all kinds after the decision to liberalize the exchange rate.</a:t>
            </a:r>
            <a:endParaRPr lang="ar-EG" sz="2400" b="1"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nvGraphicFramePr>
        <p:xfrm>
          <a:off x="1816274" y="638827"/>
          <a:ext cx="9444625" cy="1114817"/>
        </p:xfrm>
        <a:graphic>
          <a:graphicData uri="http://schemas.openxmlformats.org/drawingml/2006/table">
            <a:tbl>
              <a:tblPr/>
              <a:tblGrid>
                <a:gridCol w="9444625"/>
              </a:tblGrid>
              <a:tr h="1114817">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39235589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5858" y="340964"/>
            <a:ext cx="9820507" cy="1320800"/>
          </a:xfrm>
        </p:spPr>
        <p:txBody>
          <a:bodyPr>
            <a:noAutofit/>
          </a:bodyPr>
          <a:lstStyle/>
          <a:p>
            <a:pPr algn="ctr"/>
            <a:r>
              <a:rPr lang="en-US" sz="2800" b="1" dirty="0"/>
              <a:t>The role of the Egyptian Company for Agricultural and Rural Development in the national project and the contractual crops of Yellow </a:t>
            </a:r>
            <a:r>
              <a:rPr lang="en-US" sz="2800" b="1" dirty="0" smtClean="0"/>
              <a:t>maize </a:t>
            </a:r>
            <a:endParaRPr lang="ar-EG" sz="2800" b="1" dirty="0">
              <a:solidFill>
                <a:schemeClr val="accent2">
                  <a:lumMod val="75000"/>
                </a:schemeClr>
              </a:solidFill>
            </a:endParaRPr>
          </a:p>
        </p:txBody>
      </p:sp>
      <p:sp>
        <p:nvSpPr>
          <p:cNvPr id="3" name="Content Placeholder 2"/>
          <p:cNvSpPr>
            <a:spLocks noGrp="1"/>
          </p:cNvSpPr>
          <p:nvPr>
            <p:ph idx="1"/>
          </p:nvPr>
        </p:nvSpPr>
        <p:spPr>
          <a:xfrm>
            <a:off x="1375912" y="1841059"/>
            <a:ext cx="5926762" cy="2264229"/>
          </a:xfrm>
        </p:spPr>
        <p:txBody>
          <a:bodyPr>
            <a:normAutofit/>
          </a:bodyPr>
          <a:lstStyle/>
          <a:p>
            <a:pPr algn="just" rtl="0"/>
            <a:r>
              <a:rPr lang="en-US" sz="1600" b="1" dirty="0">
                <a:latin typeface="Arial" panose="020B0604020202020204" pitchFamily="34" charset="0"/>
                <a:cs typeface="Arial" panose="020B0604020202020204" pitchFamily="34" charset="0"/>
              </a:rPr>
              <a:t>The Egyptian Company for Agricultural and Rural Development participates in the implementation </a:t>
            </a:r>
            <a:r>
              <a:rPr lang="en-US" sz="1600" b="1" dirty="0"/>
              <a:t>the contractual </a:t>
            </a:r>
            <a:r>
              <a:rPr lang="en-US" sz="1600" b="1" dirty="0" smtClean="0"/>
              <a:t>crops for yellow maize</a:t>
            </a:r>
            <a:r>
              <a:rPr lang="en-US" sz="1600" b="1" dirty="0" smtClean="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programs as a means to encourage farmers to cultivate the </a:t>
            </a:r>
            <a:r>
              <a:rPr lang="en-US" sz="1600" b="1" dirty="0" smtClean="0">
                <a:latin typeface="Arial" panose="020B0604020202020204" pitchFamily="34" charset="0"/>
                <a:cs typeface="Arial" panose="020B0604020202020204" pitchFamily="34" charset="0"/>
              </a:rPr>
              <a:t>maize </a:t>
            </a:r>
            <a:r>
              <a:rPr lang="en-US" sz="1600" b="1" dirty="0">
                <a:latin typeface="Arial" panose="020B0604020202020204" pitchFamily="34" charset="0"/>
                <a:cs typeface="Arial" panose="020B0604020202020204" pitchFamily="34" charset="0"/>
              </a:rPr>
              <a:t>as an alternative to rice and the </a:t>
            </a:r>
            <a:r>
              <a:rPr lang="en-US" sz="1600" b="1" dirty="0" smtClean="0">
                <a:latin typeface="Arial" panose="020B0604020202020204" pitchFamily="34" charset="0"/>
                <a:cs typeface="Arial" panose="020B0604020202020204" pitchFamily="34" charset="0"/>
              </a:rPr>
              <a:t>ministry </a:t>
            </a:r>
            <a:r>
              <a:rPr lang="en-US" sz="1600" b="1" dirty="0">
                <a:latin typeface="Arial" panose="020B0604020202020204" pitchFamily="34" charset="0"/>
                <a:cs typeface="Arial" panose="020B0604020202020204" pitchFamily="34" charset="0"/>
              </a:rPr>
              <a:t>of </a:t>
            </a:r>
            <a:r>
              <a:rPr lang="en-US" sz="1600" b="1" dirty="0" smtClean="0">
                <a:latin typeface="Arial" panose="020B0604020202020204" pitchFamily="34" charset="0"/>
                <a:cs typeface="Arial" panose="020B0604020202020204" pitchFamily="34" charset="0"/>
              </a:rPr>
              <a:t>agriculture </a:t>
            </a:r>
            <a:r>
              <a:rPr lang="en-US" sz="1600" b="1" dirty="0">
                <a:latin typeface="Arial" panose="020B0604020202020204" pitchFamily="34" charset="0"/>
                <a:cs typeface="Arial" panose="020B0604020202020204" pitchFamily="34" charset="0"/>
              </a:rPr>
              <a:t>to determine the price of adequate supply </a:t>
            </a:r>
            <a:r>
              <a:rPr lang="en-US" sz="1600" b="1" dirty="0" smtClean="0">
                <a:latin typeface="Arial" panose="020B0604020202020204" pitchFamily="34" charset="0"/>
                <a:cs typeface="Arial" panose="020B0604020202020204" pitchFamily="34" charset="0"/>
              </a:rPr>
              <a:t>for the Egyptian </a:t>
            </a:r>
            <a:r>
              <a:rPr lang="en-US" sz="1600" b="1" dirty="0">
                <a:latin typeface="Arial" panose="020B0604020202020204" pitchFamily="34" charset="0"/>
                <a:cs typeface="Arial" panose="020B0604020202020204" pitchFamily="34" charset="0"/>
              </a:rPr>
              <a:t>farmer and set it during 2017 at the price of 3200 Egyptian pounds per </a:t>
            </a:r>
            <a:r>
              <a:rPr lang="en-US" sz="1600" b="1" dirty="0" smtClean="0">
                <a:latin typeface="Arial" panose="020B0604020202020204" pitchFamily="34" charset="0"/>
                <a:cs typeface="Arial" panose="020B0604020202020204" pitchFamily="34" charset="0"/>
              </a:rPr>
              <a:t>ton </a:t>
            </a:r>
            <a:r>
              <a:rPr lang="en-US" sz="1600" b="1" dirty="0">
                <a:latin typeface="Arial" panose="020B0604020202020204" pitchFamily="34" charset="0"/>
                <a:cs typeface="Arial" panose="020B0604020202020204" pitchFamily="34" charset="0"/>
              </a:rPr>
              <a:t>grain.</a:t>
            </a:r>
          </a:p>
        </p:txBody>
      </p:sp>
      <p:sp>
        <p:nvSpPr>
          <p:cNvPr id="6" name="Content Placeholder 2"/>
          <p:cNvSpPr txBox="1">
            <a:spLocks/>
          </p:cNvSpPr>
          <p:nvPr/>
        </p:nvSpPr>
        <p:spPr>
          <a:xfrm>
            <a:off x="2195904" y="4266836"/>
            <a:ext cx="8157917" cy="1708079"/>
          </a:xfrm>
          <a:prstGeom prst="rect">
            <a:avLst/>
          </a:prstGeom>
        </p:spPr>
        <p:txBody>
          <a:bodyPr vert="horz" lIns="91440" tIns="45720" rIns="91440" bIns="45720" rtlCol="0">
            <a:no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rtl="0"/>
            <a:r>
              <a:rPr lang="en-US" b="1" dirty="0">
                <a:latin typeface="Arial" panose="020B0604020202020204" pitchFamily="34" charset="0"/>
                <a:cs typeface="Arial" panose="020B0604020202020204" pitchFamily="34" charset="0"/>
              </a:rPr>
              <a:t>T</a:t>
            </a:r>
            <a:r>
              <a:rPr lang="en-US" b="1" dirty="0" smtClean="0">
                <a:latin typeface="Arial" panose="020B0604020202020204" pitchFamily="34" charset="0"/>
                <a:cs typeface="Arial" panose="020B0604020202020204" pitchFamily="34" charset="0"/>
              </a:rPr>
              <a:t>he </a:t>
            </a:r>
            <a:r>
              <a:rPr lang="en-US" b="1" dirty="0">
                <a:latin typeface="Arial" panose="020B0604020202020204" pitchFamily="34" charset="0"/>
                <a:cs typeface="Arial" panose="020B0604020202020204" pitchFamily="34" charset="0"/>
              </a:rPr>
              <a:t>Egyptian Company for Agricultural and Rural Development is responsible for </a:t>
            </a:r>
            <a:r>
              <a:rPr lang="en-US" b="1" dirty="0" smtClean="0">
                <a:latin typeface="Arial" panose="020B0604020202020204" pitchFamily="34" charset="0"/>
                <a:cs typeface="Arial" panose="020B0604020202020204" pitchFamily="34" charset="0"/>
              </a:rPr>
              <a:t>financing from </a:t>
            </a:r>
            <a:r>
              <a:rPr lang="en-US" b="1" dirty="0">
                <a:latin typeface="Arial" panose="020B0604020202020204" pitchFamily="34" charset="0"/>
                <a:cs typeface="Arial" panose="020B0604020202020204" pitchFamily="34" charset="0"/>
              </a:rPr>
              <a:t>the Agricultural Bank of Egypt to purchase yellow </a:t>
            </a:r>
            <a:r>
              <a:rPr lang="en-US" b="1" dirty="0" smtClean="0">
                <a:latin typeface="Arial" panose="020B0604020202020204" pitchFamily="34" charset="0"/>
                <a:cs typeface="Arial" panose="020B0604020202020204" pitchFamily="34" charset="0"/>
              </a:rPr>
              <a:t>corn from </a:t>
            </a:r>
            <a:r>
              <a:rPr lang="en-US" b="1" dirty="0">
                <a:latin typeface="Arial" panose="020B0604020202020204" pitchFamily="34" charset="0"/>
                <a:cs typeface="Arial" panose="020B0604020202020204" pitchFamily="34" charset="0"/>
              </a:rPr>
              <a:t>the Egyptian </a:t>
            </a:r>
            <a:r>
              <a:rPr lang="en-US" b="1" dirty="0" smtClean="0">
                <a:latin typeface="Arial" panose="020B0604020202020204" pitchFamily="34" charset="0"/>
                <a:cs typeface="Arial" panose="020B0604020202020204" pitchFamily="34" charset="0"/>
              </a:rPr>
              <a:t>farmers </a:t>
            </a:r>
            <a:r>
              <a:rPr lang="en-US" b="1" dirty="0">
                <a:latin typeface="Arial" panose="020B0604020202020204" pitchFamily="34" charset="0"/>
                <a:cs typeface="Arial" panose="020B0604020202020204" pitchFamily="34" charset="0"/>
              </a:rPr>
              <a:t>and to carry out drying, unloading, packaging and selling operations for local feed factories, poultry producers and animal </a:t>
            </a:r>
            <a:r>
              <a:rPr lang="en-US" b="1" dirty="0" smtClean="0">
                <a:latin typeface="Arial" panose="020B0604020202020204" pitchFamily="34" charset="0"/>
                <a:cs typeface="Arial" panose="020B0604020202020204" pitchFamily="34" charset="0"/>
              </a:rPr>
              <a:t>breeding </a:t>
            </a:r>
            <a:r>
              <a:rPr lang="en-US" b="1" dirty="0">
                <a:latin typeface="Arial" panose="020B0604020202020204" pitchFamily="34" charset="0"/>
                <a:cs typeface="Arial" panose="020B0604020202020204" pitchFamily="34" charset="0"/>
              </a:rPr>
              <a:t>farms</a:t>
            </a:r>
            <a:r>
              <a:rPr lang="en-US" sz="2800" b="1" dirty="0">
                <a:latin typeface="Arial" panose="020B0604020202020204" pitchFamily="34" charset="0"/>
                <a:cs typeface="Arial" panose="020B0604020202020204" pitchFamily="34" charset="0"/>
              </a:rPr>
              <a:t>.</a:t>
            </a:r>
            <a:endParaRPr lang="ar-EG" sz="28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6615" y="1523636"/>
            <a:ext cx="3619500" cy="2371725"/>
          </a:xfrm>
          <a:prstGeom prst="ellipse">
            <a:avLst/>
          </a:prstGeom>
          <a:ln>
            <a:noFill/>
          </a:ln>
          <a:effectLst>
            <a:softEdge rad="112500"/>
          </a:effectLst>
        </p:spPr>
      </p:pic>
      <p:graphicFrame>
        <p:nvGraphicFramePr>
          <p:cNvPr id="5" name="Table 4"/>
          <p:cNvGraphicFramePr>
            <a:graphicFrameLocks noGrp="1"/>
          </p:cNvGraphicFramePr>
          <p:nvPr>
            <p:extLst>
              <p:ext uri="{D42A27DB-BD31-4B8C-83A1-F6EECF244321}">
                <p14:modId xmlns:p14="http://schemas.microsoft.com/office/powerpoint/2010/main" val="187229186"/>
              </p:ext>
            </p:extLst>
          </p:nvPr>
        </p:nvGraphicFramePr>
        <p:xfrm>
          <a:off x="1665962" y="413359"/>
          <a:ext cx="9895561" cy="1252603"/>
        </p:xfrm>
        <a:graphic>
          <a:graphicData uri="http://schemas.openxmlformats.org/drawingml/2006/table">
            <a:tbl>
              <a:tblPr/>
              <a:tblGrid>
                <a:gridCol w="9895561"/>
              </a:tblGrid>
              <a:tr h="1252603">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18288449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0309" y="699266"/>
            <a:ext cx="8911687" cy="1280890"/>
          </a:xfrm>
        </p:spPr>
        <p:txBody>
          <a:bodyPr>
            <a:normAutofit fontScale="90000"/>
          </a:bodyPr>
          <a:lstStyle/>
          <a:p>
            <a:pPr algn="ctr"/>
            <a:r>
              <a:rPr lang="en-US" b="1" dirty="0"/>
              <a:t>Cooperation with the Ministry of Agriculture and the Agricultural Bank of Egypt</a:t>
            </a:r>
            <a:endParaRPr lang="ar-EG" b="1" dirty="0"/>
          </a:p>
        </p:txBody>
      </p:sp>
      <p:sp>
        <p:nvSpPr>
          <p:cNvPr id="3" name="Content Placeholder 2"/>
          <p:cNvSpPr>
            <a:spLocks noGrp="1"/>
          </p:cNvSpPr>
          <p:nvPr>
            <p:ph idx="1"/>
          </p:nvPr>
        </p:nvSpPr>
        <p:spPr>
          <a:xfrm>
            <a:off x="977030" y="1889834"/>
            <a:ext cx="10634597" cy="2218704"/>
          </a:xfrm>
        </p:spPr>
        <p:txBody>
          <a:bodyPr>
            <a:normAutofit/>
          </a:bodyPr>
          <a:lstStyle/>
          <a:p>
            <a:pPr algn="justLow" rtl="0"/>
            <a:r>
              <a:rPr lang="en-US" sz="2400" b="1" dirty="0"/>
              <a:t>It was agreed with the Ministry of Agriculture and the Agricultural Bank of Egypt to start in </a:t>
            </a:r>
            <a:r>
              <a:rPr lang="en-US" sz="2400" b="1" dirty="0" smtClean="0"/>
              <a:t>2018 </a:t>
            </a:r>
            <a:r>
              <a:rPr lang="en-US" sz="2400" b="1" dirty="0"/>
              <a:t>to purchase a crop of </a:t>
            </a:r>
            <a:r>
              <a:rPr lang="en-US" sz="2400" b="1" dirty="0" smtClean="0"/>
              <a:t>70 </a:t>
            </a:r>
            <a:r>
              <a:rPr lang="en-US" sz="2400" b="1" dirty="0"/>
              <a:t>thousand acres in all governorates of Upper Egypt and the process of drying based on sunlight and then </a:t>
            </a:r>
            <a:r>
              <a:rPr lang="en-US" sz="2400" b="1" dirty="0" smtClean="0"/>
              <a:t>the separation process </a:t>
            </a:r>
            <a:r>
              <a:rPr lang="en-US" sz="2400" b="1" dirty="0"/>
              <a:t>depending on </a:t>
            </a:r>
            <a:r>
              <a:rPr lang="en-US" sz="2400" b="1" dirty="0" smtClean="0"/>
              <a:t>separators will </a:t>
            </a:r>
            <a:r>
              <a:rPr lang="en-US" sz="2400" b="1" dirty="0"/>
              <a:t>be supplied by the Ministry of Agriculture.</a:t>
            </a:r>
            <a:endParaRPr lang="ar-EG" b="1"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34210" y="4193905"/>
            <a:ext cx="1152658" cy="1152658"/>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38258" r="28496" b="62001"/>
          <a:stretch/>
        </p:blipFill>
        <p:spPr>
          <a:xfrm>
            <a:off x="2100029" y="4206431"/>
            <a:ext cx="1482415" cy="1110035"/>
          </a:xfrm>
          <a:prstGeom prst="rect">
            <a:avLst/>
          </a:prstGeom>
        </p:spPr>
      </p:pic>
      <p:sp>
        <p:nvSpPr>
          <p:cNvPr id="11" name="TextBox 10"/>
          <p:cNvSpPr txBox="1"/>
          <p:nvPr/>
        </p:nvSpPr>
        <p:spPr>
          <a:xfrm>
            <a:off x="8447316" y="5457926"/>
            <a:ext cx="3744684" cy="646331"/>
          </a:xfrm>
          <a:prstGeom prst="rect">
            <a:avLst/>
          </a:prstGeom>
          <a:noFill/>
        </p:spPr>
        <p:txBody>
          <a:bodyPr wrap="square" rtlCol="1">
            <a:spAutoFit/>
          </a:bodyPr>
          <a:lstStyle/>
          <a:p>
            <a:pPr algn="ctr"/>
            <a:r>
              <a:rPr lang="en-US" b="1" dirty="0">
                <a:solidFill>
                  <a:srgbClr val="00B050"/>
                </a:solidFill>
              </a:rPr>
              <a:t>Ministry Of Agriculture</a:t>
            </a:r>
          </a:p>
          <a:p>
            <a:pPr algn="ctr"/>
            <a:r>
              <a:rPr lang="en-US" b="1" dirty="0">
                <a:solidFill>
                  <a:srgbClr val="00B050"/>
                </a:solidFill>
              </a:rPr>
              <a:t>  And land reclamation</a:t>
            </a:r>
            <a:endParaRPr lang="ar-EG" b="1" dirty="0">
              <a:solidFill>
                <a:srgbClr val="00B050"/>
              </a:solidFill>
            </a:endParaRP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38034" t="27077" r="33453" b="39282"/>
          <a:stretch/>
        </p:blipFill>
        <p:spPr>
          <a:xfrm>
            <a:off x="6336153" y="4175290"/>
            <a:ext cx="956600" cy="1128650"/>
          </a:xfrm>
          <a:prstGeom prst="rect">
            <a:avLst/>
          </a:prstGeom>
        </p:spPr>
      </p:pic>
      <p:sp>
        <p:nvSpPr>
          <p:cNvPr id="13" name="TextBox 12"/>
          <p:cNvSpPr txBox="1"/>
          <p:nvPr/>
        </p:nvSpPr>
        <p:spPr>
          <a:xfrm>
            <a:off x="4942111" y="5469647"/>
            <a:ext cx="3744684" cy="923330"/>
          </a:xfrm>
          <a:prstGeom prst="rect">
            <a:avLst/>
          </a:prstGeom>
          <a:noFill/>
        </p:spPr>
        <p:txBody>
          <a:bodyPr wrap="square" rtlCol="1">
            <a:spAutoFit/>
          </a:bodyPr>
          <a:lstStyle/>
          <a:p>
            <a:pPr algn="ctr"/>
            <a:r>
              <a:rPr lang="en-US" b="1" dirty="0" smtClean="0">
                <a:solidFill>
                  <a:srgbClr val="00B050"/>
                </a:solidFill>
              </a:rPr>
              <a:t> The Egyptian </a:t>
            </a:r>
            <a:r>
              <a:rPr lang="en-US" b="1" dirty="0">
                <a:solidFill>
                  <a:srgbClr val="00B050"/>
                </a:solidFill>
              </a:rPr>
              <a:t>Company for Agricultural and Rural Development</a:t>
            </a:r>
            <a:r>
              <a:rPr lang="ar-EG" b="1" dirty="0" smtClean="0">
                <a:solidFill>
                  <a:srgbClr val="00B050"/>
                </a:solidFill>
              </a:rPr>
              <a:t> </a:t>
            </a:r>
            <a:endParaRPr lang="ar-EG" b="1" dirty="0">
              <a:solidFill>
                <a:srgbClr val="00B050"/>
              </a:solidFill>
            </a:endParaRPr>
          </a:p>
        </p:txBody>
      </p:sp>
      <p:sp>
        <p:nvSpPr>
          <p:cNvPr id="14" name="TextBox 13"/>
          <p:cNvSpPr txBox="1"/>
          <p:nvPr/>
        </p:nvSpPr>
        <p:spPr>
          <a:xfrm>
            <a:off x="1297967" y="5734925"/>
            <a:ext cx="3744684" cy="369332"/>
          </a:xfrm>
          <a:prstGeom prst="rect">
            <a:avLst/>
          </a:prstGeom>
          <a:noFill/>
        </p:spPr>
        <p:txBody>
          <a:bodyPr wrap="square" rtlCol="1">
            <a:spAutoFit/>
          </a:bodyPr>
          <a:lstStyle/>
          <a:p>
            <a:pPr algn="ctr"/>
            <a:r>
              <a:rPr lang="en-US" b="1" dirty="0">
                <a:solidFill>
                  <a:srgbClr val="00B050"/>
                </a:solidFill>
              </a:rPr>
              <a:t>Agricultural</a:t>
            </a:r>
            <a:r>
              <a:rPr lang="en-US" b="1" dirty="0"/>
              <a:t> </a:t>
            </a:r>
            <a:r>
              <a:rPr lang="en-US" b="1" dirty="0">
                <a:solidFill>
                  <a:srgbClr val="00B050"/>
                </a:solidFill>
              </a:rPr>
              <a:t>Bank of Egypt</a:t>
            </a:r>
            <a:r>
              <a:rPr lang="en-US" b="1" dirty="0"/>
              <a:t>.</a:t>
            </a:r>
            <a:endParaRPr lang="ar-EG" b="1" dirty="0"/>
          </a:p>
        </p:txBody>
      </p:sp>
    </p:spTree>
    <p:extLst>
      <p:ext uri="{BB962C8B-B14F-4D97-AF65-F5344CB8AC3E}">
        <p14:creationId xmlns:p14="http://schemas.microsoft.com/office/powerpoint/2010/main" val="4154750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FBA6BD-B4EE-46D8-A23F-405FECBD1A17}"/>
              </a:ext>
            </a:extLst>
          </p:cNvPr>
          <p:cNvSpPr>
            <a:spLocks noGrp="1"/>
          </p:cNvSpPr>
          <p:nvPr>
            <p:ph type="title"/>
          </p:nvPr>
        </p:nvSpPr>
        <p:spPr>
          <a:xfrm>
            <a:off x="1847336" y="550881"/>
            <a:ext cx="8911687" cy="751826"/>
          </a:xfrm>
        </p:spPr>
        <p:txBody>
          <a:bodyPr/>
          <a:lstStyle/>
          <a:p>
            <a:pPr algn="ctr"/>
            <a:r>
              <a:rPr lang="en-US" b="1" dirty="0" smtClean="0"/>
              <a:t>Project Elements </a:t>
            </a:r>
            <a:endParaRPr lang="ar-EG" b="1" dirty="0"/>
          </a:p>
        </p:txBody>
      </p:sp>
      <p:sp>
        <p:nvSpPr>
          <p:cNvPr id="5" name="Rectangle 4"/>
          <p:cNvSpPr/>
          <p:nvPr/>
        </p:nvSpPr>
        <p:spPr>
          <a:xfrm>
            <a:off x="871426" y="1727024"/>
            <a:ext cx="3291840" cy="2662095"/>
          </a:xfrm>
          <a:prstGeom prst="rect">
            <a:avLst/>
          </a:prstGeom>
        </p:spPr>
        <p:style>
          <a:lnRef idx="1">
            <a:schemeClr val="accent3"/>
          </a:lnRef>
          <a:fillRef idx="3">
            <a:schemeClr val="accent3"/>
          </a:fillRef>
          <a:effectRef idx="2">
            <a:schemeClr val="accent3"/>
          </a:effectRef>
          <a:fontRef idx="minor">
            <a:schemeClr val="lt1"/>
          </a:fontRef>
        </p:style>
        <p:txBody>
          <a:bodyPr rtlCol="1" anchor="ctr"/>
          <a:lstStyle/>
          <a:p>
            <a:r>
              <a:rPr lang="en-US" sz="1600" b="1" dirty="0" smtClean="0"/>
              <a:t>The supply of corn per ton was announced for a price 3200 L.E </a:t>
            </a:r>
            <a:endParaRPr lang="en-US" sz="1600" b="1" dirty="0"/>
          </a:p>
          <a:p>
            <a:r>
              <a:rPr lang="en-US" sz="1600" b="1" dirty="0" smtClean="0"/>
              <a:t> which means 448 </a:t>
            </a:r>
            <a:r>
              <a:rPr lang="en-US" sz="1600" b="1" dirty="0"/>
              <a:t>pounds by receipt of the vineyard 190 kg 15% moisture and is now on the completion of the executive regulation of the law of </a:t>
            </a:r>
            <a:r>
              <a:rPr lang="en-US" sz="1600" b="1" dirty="0" smtClean="0"/>
              <a:t>contractual crops to </a:t>
            </a:r>
            <a:r>
              <a:rPr lang="en-US" sz="1600" b="1" dirty="0"/>
              <a:t>ensure the right of the farmer.</a:t>
            </a:r>
            <a:endParaRPr lang="ar-EG" dirty="0"/>
          </a:p>
        </p:txBody>
      </p:sp>
      <p:sp>
        <p:nvSpPr>
          <p:cNvPr id="6" name="Rectangle 5"/>
          <p:cNvSpPr/>
          <p:nvPr/>
        </p:nvSpPr>
        <p:spPr>
          <a:xfrm>
            <a:off x="871426" y="964972"/>
            <a:ext cx="3291839" cy="762052"/>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en-US" b="1" dirty="0"/>
              <a:t>Ministry of Agriculture and Land Reclamation</a:t>
            </a:r>
            <a:endParaRPr lang="ar-EG" b="1" dirty="0"/>
          </a:p>
        </p:txBody>
      </p:sp>
      <p:sp>
        <p:nvSpPr>
          <p:cNvPr id="7" name="Rectangle 6"/>
          <p:cNvSpPr/>
          <p:nvPr/>
        </p:nvSpPr>
        <p:spPr>
          <a:xfrm>
            <a:off x="8541690" y="2027347"/>
            <a:ext cx="3224425" cy="2383301"/>
          </a:xfrm>
          <a:prstGeom prst="rect">
            <a:avLst/>
          </a:prstGeom>
        </p:spPr>
        <p:style>
          <a:lnRef idx="1">
            <a:schemeClr val="accent3"/>
          </a:lnRef>
          <a:fillRef idx="3">
            <a:schemeClr val="accent3"/>
          </a:fillRef>
          <a:effectRef idx="2">
            <a:schemeClr val="accent3"/>
          </a:effectRef>
          <a:fontRef idx="minor">
            <a:schemeClr val="lt1"/>
          </a:fontRef>
        </p:style>
        <p:txBody>
          <a:bodyPr rtlCol="1" anchor="ctr"/>
          <a:lstStyle/>
          <a:p>
            <a:pPr rtl="1"/>
            <a:r>
              <a:rPr lang="en-US" sz="1600" b="1" dirty="0"/>
              <a:t>Through its units and stations in the </a:t>
            </a:r>
            <a:r>
              <a:rPr lang="en-US" sz="1600" b="1" dirty="0" smtClean="0"/>
              <a:t>governorates,  in which it the Ministry will provide us </a:t>
            </a:r>
            <a:r>
              <a:rPr lang="en-US" sz="1600" b="1" dirty="0"/>
              <a:t>with </a:t>
            </a:r>
            <a:r>
              <a:rPr lang="en-US" sz="1600" b="1" dirty="0" smtClean="0"/>
              <a:t>corn separators  according to a </a:t>
            </a:r>
            <a:r>
              <a:rPr lang="en-US" sz="1600" b="1" dirty="0"/>
              <a:t>regulated protocol</a:t>
            </a:r>
            <a:endParaRPr lang="ar-EG" sz="1600" b="1" dirty="0"/>
          </a:p>
        </p:txBody>
      </p:sp>
      <p:sp>
        <p:nvSpPr>
          <p:cNvPr id="8" name="Rectangle 7"/>
          <p:cNvSpPr/>
          <p:nvPr/>
        </p:nvSpPr>
        <p:spPr>
          <a:xfrm>
            <a:off x="8541689" y="1089764"/>
            <a:ext cx="3224424" cy="937583"/>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en-US" b="1" dirty="0"/>
              <a:t>Agricultural </a:t>
            </a:r>
            <a:r>
              <a:rPr lang="en-US" b="1" dirty="0" smtClean="0"/>
              <a:t>mechanism sector in the ministry </a:t>
            </a:r>
            <a:r>
              <a:rPr lang="en-US" b="1" dirty="0"/>
              <a:t>of </a:t>
            </a:r>
            <a:r>
              <a:rPr lang="en-US" b="1" dirty="0" smtClean="0"/>
              <a:t>agriculture</a:t>
            </a:r>
            <a:endParaRPr lang="ar-EG" b="1" dirty="0"/>
          </a:p>
        </p:txBody>
      </p:sp>
      <p:sp>
        <p:nvSpPr>
          <p:cNvPr id="9" name="Rectangle 8"/>
          <p:cNvSpPr/>
          <p:nvPr/>
        </p:nvSpPr>
        <p:spPr>
          <a:xfrm>
            <a:off x="6952522" y="5244422"/>
            <a:ext cx="4571672" cy="1386153"/>
          </a:xfrm>
          <a:prstGeom prst="rect">
            <a:avLst/>
          </a:prstGeom>
        </p:spPr>
        <p:style>
          <a:lnRef idx="1">
            <a:schemeClr val="accent3"/>
          </a:lnRef>
          <a:fillRef idx="3">
            <a:schemeClr val="accent3"/>
          </a:fillRef>
          <a:effectRef idx="2">
            <a:schemeClr val="accent3"/>
          </a:effectRef>
          <a:fontRef idx="minor">
            <a:schemeClr val="lt1"/>
          </a:fontRef>
        </p:style>
        <p:txBody>
          <a:bodyPr rtlCol="1" anchor="ctr"/>
          <a:lstStyle/>
          <a:p>
            <a:pPr lvl="1"/>
            <a:r>
              <a:rPr lang="en-US" b="1" dirty="0"/>
              <a:t>Which is financing the Egyptian company for Agricultural and Rural Development to receive Yellow maize</a:t>
            </a:r>
            <a:r>
              <a:rPr lang="ar-EG" b="1" dirty="0" smtClean="0"/>
              <a:t>.</a:t>
            </a:r>
            <a:endParaRPr lang="ar-EG" b="1" dirty="0"/>
          </a:p>
        </p:txBody>
      </p:sp>
      <p:sp>
        <p:nvSpPr>
          <p:cNvPr id="10" name="Rectangle 9"/>
          <p:cNvSpPr/>
          <p:nvPr/>
        </p:nvSpPr>
        <p:spPr>
          <a:xfrm>
            <a:off x="6952522" y="4667646"/>
            <a:ext cx="4571671" cy="679947"/>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en-US" sz="2000" b="1" dirty="0"/>
              <a:t>Agricultural Bank of Egypt.</a:t>
            </a:r>
            <a:endParaRPr lang="ar-EG" sz="2000" b="1" dirty="0"/>
          </a:p>
        </p:txBody>
      </p:sp>
      <p:sp>
        <p:nvSpPr>
          <p:cNvPr id="12" name="Rectangle 11"/>
          <p:cNvSpPr/>
          <p:nvPr/>
        </p:nvSpPr>
        <p:spPr>
          <a:xfrm>
            <a:off x="4735416" y="2024723"/>
            <a:ext cx="3381449" cy="2160725"/>
          </a:xfrm>
          <a:prstGeom prst="rect">
            <a:avLst/>
          </a:prstGeom>
        </p:spPr>
        <p:style>
          <a:lnRef idx="1">
            <a:schemeClr val="accent3"/>
          </a:lnRef>
          <a:fillRef idx="3">
            <a:schemeClr val="accent3"/>
          </a:fillRef>
          <a:effectRef idx="2">
            <a:schemeClr val="accent3"/>
          </a:effectRef>
          <a:fontRef idx="minor">
            <a:schemeClr val="lt1"/>
          </a:fontRef>
        </p:style>
        <p:txBody>
          <a:bodyPr rtlCol="1" anchor="ctr"/>
          <a:lstStyle/>
          <a:p>
            <a:r>
              <a:rPr lang="en-US" sz="1400" b="1" dirty="0"/>
              <a:t>Coordinating with the Federation of Poultry Producers and Feed Producers and the Egyptian Company for Agricultural and Rural Development to ensure marketing and the price that achieves profitability and specifications required for supply.</a:t>
            </a:r>
            <a:endParaRPr lang="ar-EG" sz="1400" b="1" dirty="0"/>
          </a:p>
        </p:txBody>
      </p:sp>
      <p:sp>
        <p:nvSpPr>
          <p:cNvPr id="13" name="Rectangle 12"/>
          <p:cNvSpPr/>
          <p:nvPr/>
        </p:nvSpPr>
        <p:spPr>
          <a:xfrm>
            <a:off x="4735417" y="1426702"/>
            <a:ext cx="3381448" cy="600645"/>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en-US" b="1" dirty="0"/>
              <a:t>Union of Poultry Producers for Feed Producers</a:t>
            </a:r>
            <a:r>
              <a:rPr lang="ar-EG" b="1" dirty="0" smtClean="0"/>
              <a:t>.</a:t>
            </a:r>
            <a:endParaRPr lang="ar-EG" b="1" dirty="0"/>
          </a:p>
        </p:txBody>
      </p:sp>
      <p:sp>
        <p:nvSpPr>
          <p:cNvPr id="14" name="Rectangle 13"/>
          <p:cNvSpPr/>
          <p:nvPr/>
        </p:nvSpPr>
        <p:spPr>
          <a:xfrm>
            <a:off x="1443385" y="5244422"/>
            <a:ext cx="4571672" cy="1386153"/>
          </a:xfrm>
          <a:prstGeom prst="rect">
            <a:avLst/>
          </a:prstGeom>
        </p:spPr>
        <p:style>
          <a:lnRef idx="1">
            <a:schemeClr val="accent3"/>
          </a:lnRef>
          <a:fillRef idx="3">
            <a:schemeClr val="accent3"/>
          </a:fillRef>
          <a:effectRef idx="2">
            <a:schemeClr val="accent3"/>
          </a:effectRef>
          <a:fontRef idx="minor">
            <a:schemeClr val="lt1"/>
          </a:fontRef>
        </p:style>
        <p:txBody>
          <a:bodyPr rtlCol="1" anchor="ctr"/>
          <a:lstStyle/>
          <a:p>
            <a:pPr lvl="1"/>
            <a:r>
              <a:rPr lang="en-US" sz="1600" b="1" dirty="0"/>
              <a:t>The company will build the dryers and storage silos for food and receive them from the farmer and then marketing them to the poultry and feed companies</a:t>
            </a:r>
            <a:endParaRPr lang="ar-EG" sz="1600" b="1" dirty="0"/>
          </a:p>
        </p:txBody>
      </p:sp>
      <p:sp>
        <p:nvSpPr>
          <p:cNvPr id="15" name="Rectangle 14"/>
          <p:cNvSpPr/>
          <p:nvPr/>
        </p:nvSpPr>
        <p:spPr>
          <a:xfrm>
            <a:off x="1443386" y="4667647"/>
            <a:ext cx="4571671" cy="576776"/>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en-US" b="1" dirty="0" smtClean="0"/>
              <a:t> The Egyptian </a:t>
            </a:r>
            <a:r>
              <a:rPr lang="en-US" b="1" dirty="0"/>
              <a:t>Company for Agricultural and Rural Development</a:t>
            </a:r>
            <a:endParaRPr lang="ar-EG" b="1" dirty="0"/>
          </a:p>
        </p:txBody>
      </p:sp>
    </p:spTree>
    <p:extLst>
      <p:ext uri="{BB962C8B-B14F-4D97-AF65-F5344CB8AC3E}">
        <p14:creationId xmlns:p14="http://schemas.microsoft.com/office/powerpoint/2010/main" val="2249697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971800" y="1066800"/>
            <a:ext cx="6477000" cy="3657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Existing and Forecasted Electrical Power Resources in Egypt</a:t>
            </a:r>
          </a:p>
          <a:p>
            <a:pPr algn="ctr"/>
            <a:r>
              <a:rPr lang="en-US" sz="4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Up to 2030</a:t>
            </a:r>
            <a:endParaRPr lang="ar-EG" sz="4000" dirty="0"/>
          </a:p>
        </p:txBody>
      </p:sp>
    </p:spTree>
    <p:extLst>
      <p:ext uri="{BB962C8B-B14F-4D97-AF65-F5344CB8AC3E}">
        <p14:creationId xmlns:p14="http://schemas.microsoft.com/office/powerpoint/2010/main" val="604091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D05D6F-E9B7-4047-8975-D1D28CA8B515}"/>
              </a:ext>
            </a:extLst>
          </p:cNvPr>
          <p:cNvSpPr>
            <a:spLocks noGrp="1"/>
          </p:cNvSpPr>
          <p:nvPr>
            <p:ph type="title"/>
          </p:nvPr>
        </p:nvSpPr>
        <p:spPr>
          <a:xfrm>
            <a:off x="1903995" y="724318"/>
            <a:ext cx="8911687" cy="1280890"/>
          </a:xfrm>
        </p:spPr>
        <p:txBody>
          <a:bodyPr>
            <a:normAutofit/>
          </a:bodyPr>
          <a:lstStyle/>
          <a:p>
            <a:pPr algn="ctr"/>
            <a:r>
              <a:rPr lang="en-US" b="1" dirty="0" smtClean="0"/>
              <a:t>Value of sales and profits of yellow corn activity</a:t>
            </a:r>
            <a:endParaRPr lang="ar-E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27924824"/>
              </p:ext>
            </p:extLst>
          </p:nvPr>
        </p:nvGraphicFramePr>
        <p:xfrm>
          <a:off x="1075649" y="2343411"/>
          <a:ext cx="10598608" cy="3291840"/>
        </p:xfrm>
        <a:graphic>
          <a:graphicData uri="http://schemas.openxmlformats.org/drawingml/2006/table">
            <a:tbl>
              <a:tblPr rtl="1" firstRow="1" firstCol="1" bandRow="1">
                <a:tableStyleId>{5C22544A-7EE6-4342-B048-85BDC9FD1C3A}</a:tableStyleId>
              </a:tblPr>
              <a:tblGrid>
                <a:gridCol w="2743199"/>
                <a:gridCol w="2442578"/>
                <a:gridCol w="3128642"/>
                <a:gridCol w="2284189"/>
              </a:tblGrid>
              <a:tr h="373237">
                <a:tc>
                  <a:txBody>
                    <a:bodyPr/>
                    <a:lstStyle/>
                    <a:p>
                      <a:pPr marL="457200" marR="180340" algn="ctr" rtl="1">
                        <a:lnSpc>
                          <a:spcPct val="150000"/>
                        </a:lnSpc>
                        <a:spcAft>
                          <a:spcPts val="0"/>
                        </a:spcAft>
                        <a:tabLst>
                          <a:tab pos="89535" algn="r"/>
                          <a:tab pos="179070" algn="l"/>
                          <a:tab pos="449580" algn="r"/>
                          <a:tab pos="2822575" algn="l"/>
                        </a:tabLst>
                      </a:pPr>
                      <a:r>
                        <a:rPr lang="en-US" sz="2400" dirty="0" smtClean="0">
                          <a:effectLst/>
                          <a:latin typeface="Calibri" panose="020F0502020204030204" pitchFamily="34" charset="0"/>
                          <a:ea typeface="Times New Roman" panose="02020603050405020304" pitchFamily="18" charset="0"/>
                          <a:cs typeface="Arial" panose="020B0604020202020204" pitchFamily="34" charset="0"/>
                        </a:rPr>
                        <a:t>  Annual profits </a:t>
                      </a:r>
                      <a:endParaRPr lang="en-US" sz="2400" dirty="0">
                        <a:solidFill>
                          <a:schemeClr val="bg1">
                            <a:lumMod val="75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39499" marR="39499" marT="0" marB="0" anchor="ctr">
                    <a:solidFill>
                      <a:schemeClr val="tx1">
                        <a:lumMod val="65000"/>
                        <a:lumOff val="35000"/>
                      </a:schemeClr>
                    </a:solidFill>
                  </a:tcPr>
                </a:tc>
                <a:tc>
                  <a:txBody>
                    <a:bodyPr/>
                    <a:lstStyle/>
                    <a:p>
                      <a:pPr marL="457200" marR="180340" algn="ctr" rtl="1">
                        <a:lnSpc>
                          <a:spcPct val="150000"/>
                        </a:lnSpc>
                        <a:spcAft>
                          <a:spcPts val="0"/>
                        </a:spcAft>
                        <a:tabLst>
                          <a:tab pos="89535" algn="r"/>
                          <a:tab pos="179070" algn="l"/>
                          <a:tab pos="449580" algn="r"/>
                          <a:tab pos="2822575" algn="l"/>
                        </a:tabLst>
                      </a:pPr>
                      <a:r>
                        <a:rPr lang="en-US" sz="2400" dirty="0" smtClean="0">
                          <a:effectLst/>
                          <a:latin typeface="Calibri" panose="020F0502020204030204" pitchFamily="34" charset="0"/>
                          <a:ea typeface="Times New Roman" panose="02020603050405020304" pitchFamily="18" charset="0"/>
                          <a:cs typeface="Arial" panose="020B0604020202020204" pitchFamily="34" charset="0"/>
                        </a:rPr>
                        <a:t>Value of annual sales</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txBody>
                  <a:tcPr marL="39499" marR="39499" marT="0" marB="0" anchor="ctr">
                    <a:solidFill>
                      <a:schemeClr val="tx1">
                        <a:lumMod val="65000"/>
                        <a:lumOff val="35000"/>
                      </a:schemeClr>
                    </a:solidFill>
                  </a:tcPr>
                </a:tc>
                <a:tc>
                  <a:txBody>
                    <a:bodyPr/>
                    <a:lstStyle/>
                    <a:p>
                      <a:pPr marL="457200" marR="180340" algn="ctr" rtl="1">
                        <a:lnSpc>
                          <a:spcPct val="150000"/>
                        </a:lnSpc>
                        <a:spcAft>
                          <a:spcPts val="0"/>
                        </a:spcAft>
                        <a:tabLst>
                          <a:tab pos="89535" algn="r"/>
                          <a:tab pos="179070" algn="l"/>
                          <a:tab pos="449580" algn="r"/>
                          <a:tab pos="2822575" algn="l"/>
                        </a:tabLst>
                      </a:pPr>
                      <a:r>
                        <a:rPr lang="en-US" sz="2000" dirty="0" smtClean="0">
                          <a:effectLst/>
                          <a:latin typeface="Calibri" panose="020F0502020204030204" pitchFamily="34" charset="0"/>
                          <a:ea typeface="Times New Roman" panose="02020603050405020304" pitchFamily="18" charset="0"/>
                          <a:cs typeface="Arial" panose="020B0604020202020204" pitchFamily="34" charset="0"/>
                        </a:rPr>
                        <a:t>Annual Sales Quantity</a:t>
                      </a:r>
                    </a:p>
                    <a:p>
                      <a:pPr marL="457200" marR="180340" algn="ctr" rtl="1">
                        <a:lnSpc>
                          <a:spcPct val="150000"/>
                        </a:lnSpc>
                        <a:spcAft>
                          <a:spcPts val="0"/>
                        </a:spcAft>
                        <a:tabLst>
                          <a:tab pos="89535" algn="r"/>
                          <a:tab pos="179070" algn="l"/>
                          <a:tab pos="449580" algn="r"/>
                          <a:tab pos="2822575" algn="l"/>
                        </a:tabLst>
                      </a:pPr>
                      <a:r>
                        <a:rPr lang="en-US" sz="1800" dirty="0" smtClean="0">
                          <a:effectLst/>
                          <a:latin typeface="Calibri" panose="020F0502020204030204" pitchFamily="34" charset="0"/>
                          <a:ea typeface="Times New Roman" panose="02020603050405020304" pitchFamily="18" charset="0"/>
                          <a:cs typeface="Arial" panose="020B0604020202020204" pitchFamily="34" charset="0"/>
                        </a:rPr>
                        <a:t> (in thousands tons</a:t>
                      </a:r>
                      <a:r>
                        <a:rPr lang="en-US" sz="2400" dirty="0" smtClean="0">
                          <a:effectLst/>
                          <a:latin typeface="Calibri" panose="020F0502020204030204" pitchFamily="34" charset="0"/>
                          <a:ea typeface="Times New Roman" panose="02020603050405020304" pitchFamily="18" charset="0"/>
                          <a:cs typeface="Arial" panose="020B0604020202020204" pitchFamily="34" charset="0"/>
                        </a:rPr>
                        <a:t>)</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txBody>
                  <a:tcPr marL="39499" marR="39499" marT="0" marB="0">
                    <a:solidFill>
                      <a:schemeClr val="tx1">
                        <a:lumMod val="65000"/>
                        <a:lumOff val="35000"/>
                      </a:schemeClr>
                    </a:solidFill>
                  </a:tcPr>
                </a:tc>
                <a:tc>
                  <a:txBody>
                    <a:bodyPr/>
                    <a:lstStyle/>
                    <a:p>
                      <a:pPr algn="l"/>
                      <a:endParaRPr lang="en-US" dirty="0" smtClean="0"/>
                    </a:p>
                    <a:p>
                      <a:pPr algn="l"/>
                      <a:r>
                        <a:rPr lang="en-US" dirty="0" smtClean="0"/>
                        <a:t>   </a:t>
                      </a:r>
                      <a:r>
                        <a:rPr lang="en-US" sz="2000" dirty="0" smtClean="0"/>
                        <a:t>Financial</a:t>
                      </a:r>
                      <a:r>
                        <a:rPr lang="en-US" sz="2000" baseline="0" dirty="0" smtClean="0"/>
                        <a:t> year</a:t>
                      </a:r>
                      <a:endParaRPr lang="en-US" sz="2000" dirty="0"/>
                    </a:p>
                  </a:txBody>
                  <a:tcPr marL="39499" marR="39499" marT="0" marB="0">
                    <a:solidFill>
                      <a:schemeClr val="tx1">
                        <a:lumMod val="65000"/>
                        <a:lumOff val="35000"/>
                      </a:schemeClr>
                    </a:solidFill>
                  </a:tcPr>
                </a:tc>
              </a:tr>
              <a:tr h="425618">
                <a:tc>
                  <a:txBody>
                    <a:bodyPr/>
                    <a:lstStyle/>
                    <a:p>
                      <a:pPr marL="457200" marR="180340" algn="ctr" rtl="1">
                        <a:lnSpc>
                          <a:spcPct val="150000"/>
                        </a:lnSpc>
                        <a:spcAft>
                          <a:spcPts val="0"/>
                        </a:spcAft>
                        <a:tabLst>
                          <a:tab pos="89535" algn="r"/>
                          <a:tab pos="179070" algn="l"/>
                          <a:tab pos="449580" algn="r"/>
                          <a:tab pos="2822575" algn="l"/>
                        </a:tabLst>
                      </a:pPr>
                      <a:r>
                        <a:rPr lang="en-US" sz="2400" dirty="0" smtClean="0">
                          <a:solidFill>
                            <a:schemeClr val="tx1"/>
                          </a:solidFill>
                          <a:effectLst/>
                          <a:latin typeface="Calibri" panose="020F0502020204030204" pitchFamily="34" charset="0"/>
                          <a:ea typeface="Times New Roman" panose="02020603050405020304" pitchFamily="18" charset="0"/>
                          <a:cs typeface="Arial" panose="020B0604020202020204" pitchFamily="34" charset="0"/>
                        </a:rPr>
                        <a:t>24500</a:t>
                      </a:r>
                      <a:endParaRPr lang="en-US" sz="24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39499" marR="39499" marT="0" marB="0" anchor="ctr">
                    <a:solidFill>
                      <a:schemeClr val="bg1">
                        <a:lumMod val="85000"/>
                      </a:schemeClr>
                    </a:solidFill>
                  </a:tcPr>
                </a:tc>
                <a:tc>
                  <a:txBody>
                    <a:bodyPr/>
                    <a:lstStyle/>
                    <a:p>
                      <a:pPr marL="457200" marR="180340" algn="ctr" rtl="1">
                        <a:lnSpc>
                          <a:spcPct val="150000"/>
                        </a:lnSpc>
                        <a:spcAft>
                          <a:spcPts val="0"/>
                        </a:spcAft>
                        <a:tabLst>
                          <a:tab pos="89535" algn="r"/>
                          <a:tab pos="179070" algn="l"/>
                          <a:tab pos="449580" algn="r"/>
                          <a:tab pos="2822575" algn="l"/>
                        </a:tabLst>
                      </a:pPr>
                      <a:r>
                        <a:rPr lang="en-US" sz="2400" b="1" dirty="0" smtClean="0">
                          <a:solidFill>
                            <a:schemeClr val="tx1"/>
                          </a:solidFill>
                          <a:effectLst/>
                          <a:latin typeface="Calibri" panose="020F0502020204030204" pitchFamily="34" charset="0"/>
                          <a:ea typeface="Times New Roman" panose="02020603050405020304" pitchFamily="18" charset="0"/>
                          <a:cs typeface="Arial" panose="020B0604020202020204" pitchFamily="34" charset="0"/>
                        </a:rPr>
                        <a:t>350000</a:t>
                      </a:r>
                      <a:endParaRPr lang="en-US" sz="24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39499" marR="39499" marT="0" marB="0" anchor="ctr">
                    <a:solidFill>
                      <a:schemeClr val="bg1">
                        <a:lumMod val="85000"/>
                      </a:schemeClr>
                    </a:solidFill>
                  </a:tcPr>
                </a:tc>
                <a:tc>
                  <a:txBody>
                    <a:bodyPr/>
                    <a:lstStyle/>
                    <a:p>
                      <a:pPr marL="457200" marR="180340" algn="ctr" rtl="1">
                        <a:lnSpc>
                          <a:spcPct val="150000"/>
                        </a:lnSpc>
                        <a:spcAft>
                          <a:spcPts val="0"/>
                        </a:spcAft>
                        <a:tabLst>
                          <a:tab pos="89535" algn="r"/>
                          <a:tab pos="179070" algn="l"/>
                          <a:tab pos="449580" algn="r"/>
                          <a:tab pos="2822575" algn="l"/>
                        </a:tabLst>
                      </a:pPr>
                      <a:r>
                        <a:rPr lang="en-US" sz="2400" b="1" dirty="0" smtClean="0">
                          <a:solidFill>
                            <a:schemeClr val="tx1"/>
                          </a:solidFill>
                          <a:effectLst/>
                          <a:latin typeface="Calibri" panose="020F0502020204030204" pitchFamily="34" charset="0"/>
                          <a:ea typeface="Times New Roman" panose="02020603050405020304" pitchFamily="18" charset="0"/>
                          <a:cs typeface="Arial" panose="020B0604020202020204" pitchFamily="34" charset="0"/>
                        </a:rPr>
                        <a:t>100</a:t>
                      </a:r>
                      <a:endParaRPr lang="en-US" sz="24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39499" marR="39499" marT="0" marB="0">
                    <a:solidFill>
                      <a:schemeClr val="bg1">
                        <a:lumMod val="85000"/>
                      </a:schemeClr>
                    </a:solidFill>
                  </a:tcPr>
                </a:tc>
                <a:tc>
                  <a:txBody>
                    <a:bodyPr/>
                    <a:lstStyle/>
                    <a:p>
                      <a:pPr algn="ctr"/>
                      <a:r>
                        <a:rPr lang="en-US" sz="2400" b="1" dirty="0" smtClean="0">
                          <a:solidFill>
                            <a:schemeClr val="bg1">
                              <a:lumMod val="95000"/>
                            </a:schemeClr>
                          </a:solidFill>
                        </a:rPr>
                        <a:t>2018</a:t>
                      </a:r>
                      <a:endParaRPr lang="en-US" sz="2400" b="1" dirty="0">
                        <a:solidFill>
                          <a:schemeClr val="bg1">
                            <a:lumMod val="95000"/>
                          </a:schemeClr>
                        </a:solidFill>
                      </a:endParaRPr>
                    </a:p>
                  </a:txBody>
                  <a:tcPr marL="39499" marR="39499" marT="0" marB="0">
                    <a:solidFill>
                      <a:schemeClr val="tx1">
                        <a:lumMod val="65000"/>
                        <a:lumOff val="35000"/>
                      </a:schemeClr>
                    </a:solidFill>
                  </a:tcPr>
                </a:tc>
              </a:tr>
              <a:tr h="425618">
                <a:tc>
                  <a:txBody>
                    <a:bodyPr/>
                    <a:lstStyle/>
                    <a:p>
                      <a:pPr marL="457200" marR="180340" algn="ctr" rtl="1">
                        <a:lnSpc>
                          <a:spcPct val="150000"/>
                        </a:lnSpc>
                        <a:spcAft>
                          <a:spcPts val="0"/>
                        </a:spcAft>
                        <a:tabLst>
                          <a:tab pos="89535" algn="r"/>
                          <a:tab pos="179070" algn="l"/>
                          <a:tab pos="449580" algn="r"/>
                          <a:tab pos="2822575" algn="l"/>
                        </a:tabLst>
                      </a:pPr>
                      <a:r>
                        <a:rPr lang="en-US" sz="2400" dirty="0" smtClean="0">
                          <a:solidFill>
                            <a:schemeClr val="tx1"/>
                          </a:solidFill>
                          <a:effectLst/>
                          <a:latin typeface="Calibri" panose="020F0502020204030204" pitchFamily="34" charset="0"/>
                          <a:ea typeface="Times New Roman" panose="02020603050405020304" pitchFamily="18" charset="0"/>
                          <a:cs typeface="Arial" panose="020B0604020202020204" pitchFamily="34" charset="0"/>
                        </a:rPr>
                        <a:t>49000</a:t>
                      </a:r>
                      <a:endParaRPr lang="en-US" sz="24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39499" marR="39499" marT="0" marB="0" anchor="ctr">
                    <a:solidFill>
                      <a:schemeClr val="bg1">
                        <a:lumMod val="85000"/>
                      </a:schemeClr>
                    </a:solidFill>
                  </a:tcPr>
                </a:tc>
                <a:tc>
                  <a:txBody>
                    <a:bodyPr/>
                    <a:lstStyle/>
                    <a:p>
                      <a:pPr marL="457200" marR="180340" algn="ctr" rtl="1">
                        <a:lnSpc>
                          <a:spcPct val="150000"/>
                        </a:lnSpc>
                        <a:spcAft>
                          <a:spcPts val="0"/>
                        </a:spcAft>
                        <a:tabLst>
                          <a:tab pos="89535" algn="r"/>
                          <a:tab pos="179070" algn="l"/>
                          <a:tab pos="449580" algn="r"/>
                          <a:tab pos="2822575" algn="l"/>
                        </a:tabLst>
                      </a:pPr>
                      <a:r>
                        <a:rPr lang="en-US" sz="2400" b="1" dirty="0" smtClean="0">
                          <a:solidFill>
                            <a:schemeClr val="tx1"/>
                          </a:solidFill>
                          <a:effectLst/>
                          <a:latin typeface="Calibri" panose="020F0502020204030204" pitchFamily="34" charset="0"/>
                          <a:ea typeface="Times New Roman" panose="02020603050405020304" pitchFamily="18" charset="0"/>
                          <a:cs typeface="Arial" panose="020B0604020202020204" pitchFamily="34" charset="0"/>
                        </a:rPr>
                        <a:t>700000</a:t>
                      </a:r>
                      <a:endParaRPr lang="en-US" sz="24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39499" marR="39499" marT="0" marB="0" anchor="ctr">
                    <a:solidFill>
                      <a:schemeClr val="bg1">
                        <a:lumMod val="85000"/>
                      </a:schemeClr>
                    </a:solidFill>
                  </a:tcPr>
                </a:tc>
                <a:tc>
                  <a:txBody>
                    <a:bodyPr/>
                    <a:lstStyle/>
                    <a:p>
                      <a:pPr marL="457200" marR="180340" algn="ctr" rtl="1">
                        <a:lnSpc>
                          <a:spcPct val="150000"/>
                        </a:lnSpc>
                        <a:spcAft>
                          <a:spcPts val="0"/>
                        </a:spcAft>
                        <a:tabLst>
                          <a:tab pos="89535" algn="r"/>
                          <a:tab pos="179070" algn="l"/>
                          <a:tab pos="449580" algn="r"/>
                          <a:tab pos="2822575" algn="l"/>
                        </a:tabLst>
                      </a:pPr>
                      <a:r>
                        <a:rPr lang="en-US" sz="2400" b="1" dirty="0" smtClean="0">
                          <a:solidFill>
                            <a:schemeClr val="tx1"/>
                          </a:solidFill>
                          <a:effectLst/>
                          <a:latin typeface="Calibri" panose="020F0502020204030204" pitchFamily="34" charset="0"/>
                          <a:ea typeface="Times New Roman" panose="02020603050405020304" pitchFamily="18" charset="0"/>
                          <a:cs typeface="Arial" panose="020B0604020202020204" pitchFamily="34" charset="0"/>
                        </a:rPr>
                        <a:t>200</a:t>
                      </a:r>
                      <a:endParaRPr lang="en-US" sz="24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39499" marR="39499" marT="0" marB="0">
                    <a:solidFill>
                      <a:schemeClr val="bg1">
                        <a:lumMod val="85000"/>
                      </a:schemeClr>
                    </a:solidFill>
                  </a:tcPr>
                </a:tc>
                <a:tc>
                  <a:txBody>
                    <a:bodyPr/>
                    <a:lstStyle/>
                    <a:p>
                      <a:pPr algn="ctr"/>
                      <a:r>
                        <a:rPr lang="en-US" sz="2400" b="1" dirty="0" smtClean="0">
                          <a:solidFill>
                            <a:schemeClr val="bg1">
                              <a:lumMod val="95000"/>
                            </a:schemeClr>
                          </a:solidFill>
                        </a:rPr>
                        <a:t>2019</a:t>
                      </a:r>
                      <a:endParaRPr lang="en-US" sz="2400" b="1" dirty="0">
                        <a:solidFill>
                          <a:schemeClr val="bg1">
                            <a:lumMod val="95000"/>
                          </a:schemeClr>
                        </a:solidFill>
                      </a:endParaRPr>
                    </a:p>
                  </a:txBody>
                  <a:tcPr marL="39499" marR="39499" marT="0" marB="0">
                    <a:solidFill>
                      <a:schemeClr val="tx1">
                        <a:lumMod val="65000"/>
                        <a:lumOff val="35000"/>
                      </a:schemeClr>
                    </a:solidFill>
                  </a:tcPr>
                </a:tc>
              </a:tr>
              <a:tr h="425618">
                <a:tc>
                  <a:txBody>
                    <a:bodyPr/>
                    <a:lstStyle/>
                    <a:p>
                      <a:pPr marL="457200" marR="180340" algn="ctr" rtl="1">
                        <a:lnSpc>
                          <a:spcPct val="150000"/>
                        </a:lnSpc>
                        <a:spcAft>
                          <a:spcPts val="0"/>
                        </a:spcAft>
                        <a:tabLst>
                          <a:tab pos="89535" algn="r"/>
                          <a:tab pos="179070" algn="l"/>
                          <a:tab pos="449580" algn="r"/>
                          <a:tab pos="2822575" algn="l"/>
                        </a:tabLst>
                      </a:pPr>
                      <a:r>
                        <a:rPr lang="en-US" sz="2400" dirty="0" smtClean="0">
                          <a:solidFill>
                            <a:schemeClr val="tx1"/>
                          </a:solidFill>
                          <a:effectLst/>
                          <a:latin typeface="Calibri" panose="020F0502020204030204" pitchFamily="34" charset="0"/>
                          <a:ea typeface="Times New Roman" panose="02020603050405020304" pitchFamily="18" charset="0"/>
                          <a:cs typeface="Arial" panose="020B0604020202020204" pitchFamily="34" charset="0"/>
                        </a:rPr>
                        <a:t>73500</a:t>
                      </a:r>
                      <a:endParaRPr lang="en-US" sz="24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39499" marR="39499" marT="0" marB="0" anchor="ctr">
                    <a:solidFill>
                      <a:schemeClr val="bg1">
                        <a:lumMod val="85000"/>
                      </a:schemeClr>
                    </a:solidFill>
                  </a:tcPr>
                </a:tc>
                <a:tc>
                  <a:txBody>
                    <a:bodyPr/>
                    <a:lstStyle/>
                    <a:p>
                      <a:pPr marL="457200" marR="180340" algn="ctr" rtl="1">
                        <a:lnSpc>
                          <a:spcPct val="150000"/>
                        </a:lnSpc>
                        <a:spcAft>
                          <a:spcPts val="0"/>
                        </a:spcAft>
                        <a:tabLst>
                          <a:tab pos="89535" algn="r"/>
                          <a:tab pos="179070" algn="l"/>
                          <a:tab pos="449580" algn="r"/>
                          <a:tab pos="2822575" algn="l"/>
                        </a:tabLst>
                      </a:pPr>
                      <a:r>
                        <a:rPr lang="en-US" sz="2400" b="1" dirty="0" smtClean="0">
                          <a:solidFill>
                            <a:schemeClr val="tx1"/>
                          </a:solidFill>
                          <a:effectLst/>
                          <a:latin typeface="Calibri" panose="020F0502020204030204" pitchFamily="34" charset="0"/>
                          <a:ea typeface="Times New Roman" panose="02020603050405020304" pitchFamily="18" charset="0"/>
                          <a:cs typeface="Arial" panose="020B0604020202020204" pitchFamily="34" charset="0"/>
                        </a:rPr>
                        <a:t>1050000</a:t>
                      </a:r>
                      <a:endParaRPr lang="en-US" sz="24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39499" marR="39499" marT="0" marB="0" anchor="ctr">
                    <a:solidFill>
                      <a:schemeClr val="bg1">
                        <a:lumMod val="85000"/>
                      </a:schemeClr>
                    </a:solidFill>
                  </a:tcPr>
                </a:tc>
                <a:tc>
                  <a:txBody>
                    <a:bodyPr/>
                    <a:lstStyle/>
                    <a:p>
                      <a:pPr marL="457200" marR="180340" algn="ctr" rtl="1">
                        <a:lnSpc>
                          <a:spcPct val="150000"/>
                        </a:lnSpc>
                        <a:spcAft>
                          <a:spcPts val="0"/>
                        </a:spcAft>
                        <a:tabLst>
                          <a:tab pos="89535" algn="r"/>
                          <a:tab pos="179070" algn="l"/>
                          <a:tab pos="449580" algn="r"/>
                          <a:tab pos="2822575" algn="l"/>
                        </a:tabLst>
                      </a:pPr>
                      <a:r>
                        <a:rPr lang="en-US" sz="2400" b="1" dirty="0" smtClean="0">
                          <a:solidFill>
                            <a:schemeClr val="tx1"/>
                          </a:solidFill>
                          <a:effectLst/>
                          <a:latin typeface="Calibri" panose="020F0502020204030204" pitchFamily="34" charset="0"/>
                          <a:ea typeface="Times New Roman" panose="02020603050405020304" pitchFamily="18" charset="0"/>
                          <a:cs typeface="Arial" panose="020B0604020202020204" pitchFamily="34" charset="0"/>
                        </a:rPr>
                        <a:t>300</a:t>
                      </a:r>
                      <a:endParaRPr lang="en-US" sz="24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39499" marR="39499" marT="0" marB="0">
                    <a:solidFill>
                      <a:schemeClr val="bg1">
                        <a:lumMod val="85000"/>
                      </a:schemeClr>
                    </a:solidFill>
                  </a:tcPr>
                </a:tc>
                <a:tc>
                  <a:txBody>
                    <a:bodyPr/>
                    <a:lstStyle/>
                    <a:p>
                      <a:pPr algn="ctr"/>
                      <a:r>
                        <a:rPr lang="en-US" sz="2400" b="1" dirty="0" smtClean="0">
                          <a:solidFill>
                            <a:schemeClr val="bg1">
                              <a:lumMod val="95000"/>
                            </a:schemeClr>
                          </a:solidFill>
                        </a:rPr>
                        <a:t>2020</a:t>
                      </a:r>
                      <a:endParaRPr lang="en-US" sz="2400" b="1" dirty="0">
                        <a:solidFill>
                          <a:schemeClr val="bg1">
                            <a:lumMod val="95000"/>
                          </a:schemeClr>
                        </a:solidFill>
                      </a:endParaRPr>
                    </a:p>
                  </a:txBody>
                  <a:tcPr marL="39499" marR="39499" marT="0" marB="0">
                    <a:solidFill>
                      <a:schemeClr val="tx1">
                        <a:lumMod val="65000"/>
                        <a:lumOff val="35000"/>
                      </a:schemeClr>
                    </a:solidFill>
                  </a:tcPr>
                </a:tc>
              </a:tr>
              <a:tr h="425618">
                <a:tc>
                  <a:txBody>
                    <a:bodyPr/>
                    <a:lstStyle/>
                    <a:p>
                      <a:pPr marL="457200" marR="180340" algn="ctr" rtl="1">
                        <a:lnSpc>
                          <a:spcPct val="150000"/>
                        </a:lnSpc>
                        <a:spcAft>
                          <a:spcPts val="0"/>
                        </a:spcAft>
                        <a:tabLst>
                          <a:tab pos="89535" algn="r"/>
                          <a:tab pos="179070" algn="l"/>
                          <a:tab pos="449580" algn="r"/>
                          <a:tab pos="2822575" algn="l"/>
                        </a:tabLst>
                      </a:pPr>
                      <a:r>
                        <a:rPr lang="en-US" sz="2400" dirty="0" smtClean="0">
                          <a:solidFill>
                            <a:schemeClr val="tx1"/>
                          </a:solidFill>
                          <a:effectLst/>
                          <a:latin typeface="Calibri" panose="020F0502020204030204" pitchFamily="34" charset="0"/>
                          <a:ea typeface="Times New Roman" panose="02020603050405020304" pitchFamily="18" charset="0"/>
                          <a:cs typeface="Arial" panose="020B0604020202020204" pitchFamily="34" charset="0"/>
                        </a:rPr>
                        <a:t>110250</a:t>
                      </a:r>
                      <a:endParaRPr lang="en-US" sz="24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39499" marR="39499" marT="0" marB="0" anchor="ctr">
                    <a:solidFill>
                      <a:schemeClr val="bg1">
                        <a:lumMod val="85000"/>
                      </a:schemeClr>
                    </a:solidFill>
                  </a:tcPr>
                </a:tc>
                <a:tc>
                  <a:txBody>
                    <a:bodyPr/>
                    <a:lstStyle/>
                    <a:p>
                      <a:pPr marL="457200" marR="180340" algn="ctr" rtl="1">
                        <a:lnSpc>
                          <a:spcPct val="150000"/>
                        </a:lnSpc>
                        <a:spcAft>
                          <a:spcPts val="0"/>
                        </a:spcAft>
                        <a:tabLst>
                          <a:tab pos="89535" algn="r"/>
                          <a:tab pos="179070" algn="l"/>
                          <a:tab pos="449580" algn="r"/>
                          <a:tab pos="2822575" algn="l"/>
                        </a:tabLst>
                      </a:pPr>
                      <a:r>
                        <a:rPr lang="en-US" sz="2400" b="1" dirty="0" smtClean="0">
                          <a:solidFill>
                            <a:schemeClr val="tx1"/>
                          </a:solidFill>
                          <a:effectLst/>
                          <a:latin typeface="Calibri" panose="020F0502020204030204" pitchFamily="34" charset="0"/>
                          <a:ea typeface="Times New Roman" panose="02020603050405020304" pitchFamily="18" charset="0"/>
                          <a:cs typeface="Arial" panose="020B0604020202020204" pitchFamily="34" charset="0"/>
                        </a:rPr>
                        <a:t>1575000</a:t>
                      </a:r>
                      <a:endParaRPr lang="en-US" sz="24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39499" marR="39499" marT="0" marB="0" anchor="ctr">
                    <a:solidFill>
                      <a:schemeClr val="bg1">
                        <a:lumMod val="85000"/>
                      </a:schemeClr>
                    </a:solidFill>
                  </a:tcPr>
                </a:tc>
                <a:tc>
                  <a:txBody>
                    <a:bodyPr/>
                    <a:lstStyle/>
                    <a:p>
                      <a:pPr marL="457200" marR="180340" algn="ctr" rtl="1">
                        <a:lnSpc>
                          <a:spcPct val="150000"/>
                        </a:lnSpc>
                        <a:spcAft>
                          <a:spcPts val="0"/>
                        </a:spcAft>
                        <a:tabLst>
                          <a:tab pos="89535" algn="r"/>
                          <a:tab pos="179070" algn="l"/>
                          <a:tab pos="449580" algn="r"/>
                          <a:tab pos="2822575" algn="l"/>
                        </a:tabLst>
                      </a:pPr>
                      <a:r>
                        <a:rPr lang="en-US" sz="2400" b="1" dirty="0" smtClean="0">
                          <a:solidFill>
                            <a:schemeClr val="tx1"/>
                          </a:solidFill>
                          <a:effectLst/>
                          <a:latin typeface="Calibri" panose="020F0502020204030204" pitchFamily="34" charset="0"/>
                          <a:ea typeface="Times New Roman" panose="02020603050405020304" pitchFamily="18" charset="0"/>
                          <a:cs typeface="Arial" panose="020B0604020202020204" pitchFamily="34" charset="0"/>
                        </a:rPr>
                        <a:t>450</a:t>
                      </a:r>
                      <a:endParaRPr lang="en-US" sz="2400"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txBody>
                  <a:tcPr marL="39499" marR="39499" marT="0" marB="0">
                    <a:solidFill>
                      <a:schemeClr val="bg1">
                        <a:lumMod val="85000"/>
                      </a:schemeClr>
                    </a:solidFill>
                  </a:tcPr>
                </a:tc>
                <a:tc>
                  <a:txBody>
                    <a:bodyPr/>
                    <a:lstStyle/>
                    <a:p>
                      <a:pPr algn="ctr"/>
                      <a:r>
                        <a:rPr lang="en-US" sz="2400" b="1" dirty="0" smtClean="0">
                          <a:solidFill>
                            <a:schemeClr val="bg1">
                              <a:lumMod val="95000"/>
                            </a:schemeClr>
                          </a:solidFill>
                        </a:rPr>
                        <a:t>2021</a:t>
                      </a:r>
                      <a:endParaRPr lang="en-US" sz="2400" b="1" dirty="0">
                        <a:solidFill>
                          <a:schemeClr val="bg1">
                            <a:lumMod val="95000"/>
                          </a:schemeClr>
                        </a:solidFill>
                      </a:endParaRPr>
                    </a:p>
                  </a:txBody>
                  <a:tcPr marL="39499" marR="39499" marT="0" marB="0">
                    <a:solidFill>
                      <a:schemeClr val="tx1">
                        <a:lumMod val="65000"/>
                        <a:lumOff val="35000"/>
                      </a:schemeClr>
                    </a:solidFill>
                  </a:tcPr>
                </a:tc>
              </a:tr>
            </a:tbl>
          </a:graphicData>
        </a:graphic>
      </p:graphicFrame>
    </p:spTree>
    <p:extLst>
      <p:ext uri="{BB962C8B-B14F-4D97-AF65-F5344CB8AC3E}">
        <p14:creationId xmlns:p14="http://schemas.microsoft.com/office/powerpoint/2010/main" val="17177633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1164921" y="3883068"/>
            <a:ext cx="10434179" cy="1027134"/>
          </a:xfrm>
        </p:spPr>
        <p:txBody>
          <a:bodyPr>
            <a:normAutofit/>
          </a:bodyPr>
          <a:lstStyle/>
          <a:p>
            <a:pPr algn="ctr"/>
            <a:r>
              <a:rPr lang="en-US" sz="4400" b="1" dirty="0" smtClean="0">
                <a:solidFill>
                  <a:srgbClr val="FF0000"/>
                </a:solidFill>
              </a:rPr>
              <a:t>Greetings from Egypt</a:t>
            </a:r>
            <a:r>
              <a:rPr lang="en-US" sz="3600" dirty="0" smtClean="0">
                <a:solidFill>
                  <a:srgbClr val="FF0000"/>
                </a:solidFill>
              </a:rPr>
              <a:t> </a:t>
            </a:r>
            <a:endParaRPr lang="en-US" sz="3600" dirty="0">
              <a:solidFill>
                <a:srgbClr val="FF0000"/>
              </a:solidFill>
            </a:endParaRPr>
          </a:p>
        </p:txBody>
      </p:sp>
      <p:sp>
        <p:nvSpPr>
          <p:cNvPr id="13314" name="AutoShape 2" descr="نتيجة بحث الصور عن ‪egypt fla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6" name="AutoShape 4" descr="نتيجة بحث الصور عن ‪egypt fla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8167702" y="506437"/>
            <a:ext cx="2383067" cy="857232"/>
          </a:xfrm>
          <a:prstGeom prst="rect">
            <a:avLst/>
          </a:prstGeom>
          <a:blipFill>
            <a:blip r:embed="rId2" cstate="print"/>
            <a:srcRect/>
            <a:stretch>
              <a:fillRect r="-4919"/>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16383" y="2058369"/>
            <a:ext cx="8458200" cy="1569660"/>
          </a:xfrm>
          <a:prstGeom prst="rect">
            <a:avLst/>
          </a:prstGeom>
          <a:noFill/>
        </p:spPr>
        <p:txBody>
          <a:bodyPr wrap="square" rtlCol="1">
            <a:spAutoFit/>
          </a:bodyPr>
          <a:lstStyle/>
          <a:p>
            <a:pPr algn="ctr"/>
            <a:endParaRPr lang="en-US" sz="3200" b="1" dirty="0"/>
          </a:p>
          <a:p>
            <a:pPr algn="ctr"/>
            <a:r>
              <a:rPr lang="en-US" sz="3200" b="1">
                <a:effectLst>
                  <a:outerShdw blurRad="38100" dist="38100" dir="2700000" algn="tl">
                    <a:srgbClr val="000000">
                      <a:alpha val="43137"/>
                    </a:srgbClr>
                  </a:outerShdw>
                </a:effectLst>
              </a:rPr>
              <a:t>Gen</a:t>
            </a:r>
            <a:r>
              <a:rPr lang="en-US" sz="3200" b="1" smtClean="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Dr. Eng. </a:t>
            </a:r>
            <a:r>
              <a:rPr lang="en-US" sz="3200" b="1" dirty="0" smtClean="0">
                <a:effectLst>
                  <a:outerShdw blurRad="38100" dist="38100" dir="2700000" algn="tl">
                    <a:srgbClr val="000000">
                      <a:alpha val="43137"/>
                    </a:srgbClr>
                  </a:outerShdw>
                </a:effectLst>
              </a:rPr>
              <a:t>Mustafa </a:t>
            </a:r>
            <a:r>
              <a:rPr lang="en-US" sz="3200" b="1" dirty="0" err="1">
                <a:effectLst>
                  <a:outerShdw blurRad="38100" dist="38100" dir="2700000" algn="tl">
                    <a:srgbClr val="000000">
                      <a:alpha val="43137"/>
                    </a:srgbClr>
                  </a:outerShdw>
                </a:effectLst>
              </a:rPr>
              <a:t>Hadhoud</a:t>
            </a:r>
            <a:endParaRPr lang="en-US" sz="3200" b="1" dirty="0"/>
          </a:p>
          <a:p>
            <a:pPr algn="ctr"/>
            <a:endParaRPr lang="ar-EG" sz="3200" b="1" dirty="0"/>
          </a:p>
        </p:txBody>
      </p:sp>
      <p:sp>
        <p:nvSpPr>
          <p:cNvPr id="12" name="Text Placeholder 6"/>
          <p:cNvSpPr txBox="1">
            <a:spLocks/>
          </p:cNvSpPr>
          <p:nvPr/>
        </p:nvSpPr>
        <p:spPr>
          <a:xfrm>
            <a:off x="1167009" y="4887236"/>
            <a:ext cx="10434179" cy="1027134"/>
          </a:xfrm>
          <a:prstGeom prst="rect">
            <a:avLst/>
          </a:prstGeom>
        </p:spPr>
        <p:txBody>
          <a:bodyPr vert="horz" lIns="91440" tIns="45720" rIns="91440" bIns="45720" rtlCol="0" anchor="t">
            <a:normAutofit/>
          </a:bodyPr>
          <a:lstStyle>
            <a:lvl1pPr marL="0" indent="0" algn="l" defTabSz="457200" rtl="1" eaLnBrk="1" latinLnBrk="0" hangingPunct="1">
              <a:spcBef>
                <a:spcPts val="1000"/>
              </a:spcBef>
              <a:spcAft>
                <a:spcPts val="0"/>
              </a:spcAft>
              <a:buClr>
                <a:schemeClr val="accent1"/>
              </a:buClr>
              <a:buFont typeface="Wingdings 3" charset="2"/>
              <a:buNone/>
              <a:defRPr sz="2000" kern="1200">
                <a:solidFill>
                  <a:schemeClr val="tx1">
                    <a:lumMod val="65000"/>
                    <a:lumOff val="35000"/>
                  </a:schemeClr>
                </a:solidFill>
                <a:latin typeface="+mn-lt"/>
                <a:ea typeface="+mn-ea"/>
                <a:cs typeface="+mn-cs"/>
              </a:defRPr>
            </a:lvl1pPr>
            <a:lvl2pPr marL="457200" indent="0" algn="r" defTabSz="457200" rtl="1" eaLnBrk="1" latinLnBrk="0" hangingPunct="1">
              <a:spcBef>
                <a:spcPts val="1000"/>
              </a:spcBef>
              <a:spcAft>
                <a:spcPts val="0"/>
              </a:spcAft>
              <a:buClr>
                <a:schemeClr val="accent1"/>
              </a:buClr>
              <a:buFont typeface="Wingdings 3" charset="2"/>
              <a:buNone/>
              <a:defRPr sz="1800" kern="1200">
                <a:solidFill>
                  <a:schemeClr val="tx1">
                    <a:tint val="75000"/>
                  </a:schemeClr>
                </a:solidFill>
                <a:latin typeface="+mn-lt"/>
                <a:ea typeface="+mn-ea"/>
                <a:cs typeface="+mn-cs"/>
              </a:defRPr>
            </a:lvl2pPr>
            <a:lvl3pPr marL="914400" indent="0" algn="r" defTabSz="457200" rtl="1"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3pPr>
            <a:lvl4pPr marL="1371600" indent="0" algn="r" defTabSz="457200" rtl="1"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4pPr>
            <a:lvl5pPr marL="1828800" indent="0" algn="r" defTabSz="457200" rtl="1"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5pPr>
            <a:lvl6pPr marL="2286000" indent="0" algn="r" defTabSz="457200" rtl="1"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6pPr>
            <a:lvl7pPr marL="2743200" indent="0" algn="r" defTabSz="457200" rtl="1"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7pPr>
            <a:lvl8pPr marL="3200400" indent="0" algn="r" defTabSz="457200" rtl="1"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8pPr>
            <a:lvl9pPr marL="3657600" indent="0" algn="r" defTabSz="457200" rtl="1"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9pPr>
          </a:lstStyle>
          <a:p>
            <a:pPr algn="ctr"/>
            <a:r>
              <a:rPr lang="en-US" sz="4400" b="1" smtClean="0">
                <a:solidFill>
                  <a:srgbClr val="FF0000"/>
                </a:solidFill>
              </a:rPr>
              <a:t>Greetings from Egypt</a:t>
            </a:r>
            <a:r>
              <a:rPr lang="en-US" sz="3600" smtClean="0">
                <a:solidFill>
                  <a:srgbClr val="FF0000"/>
                </a:solidFill>
              </a:rPr>
              <a:t> </a:t>
            </a:r>
            <a:endParaRPr lang="en-US" sz="3600" dirty="0">
              <a:solidFill>
                <a:srgbClr val="FF0000"/>
              </a:solidFill>
            </a:endParaRPr>
          </a:p>
        </p:txBody>
      </p:sp>
      <p:sp>
        <p:nvSpPr>
          <p:cNvPr id="9" name="Rectangle 8"/>
          <p:cNvSpPr/>
          <p:nvPr/>
        </p:nvSpPr>
        <p:spPr>
          <a:xfrm>
            <a:off x="1756466" y="506437"/>
            <a:ext cx="2383067" cy="857232"/>
          </a:xfrm>
          <a:prstGeom prst="rect">
            <a:avLst/>
          </a:prstGeom>
          <a:blipFill>
            <a:blip r:embed="rId2" cstate="print"/>
            <a:srcRect/>
            <a:stretch>
              <a:fillRect r="-4919"/>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6915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2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25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 calcmode="lin" valueType="num">
                                      <p:cBhvr additive="base">
                                        <p:cTn id="11" dur="25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2" dur="25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1066800"/>
            <a:ext cx="7696200" cy="1815882"/>
          </a:xfrm>
          <a:prstGeom prst="rect">
            <a:avLst/>
          </a:prstGeom>
        </p:spPr>
        <p:txBody>
          <a:bodyPr wrap="square">
            <a:spAutoFit/>
          </a:bodyPr>
          <a:lstStyle/>
          <a:p>
            <a:pPr lvl="0" algn="just"/>
            <a:r>
              <a:rPr lang="en-US" sz="2800" b="1" dirty="0">
                <a:ln w="0"/>
                <a:solidFill>
                  <a:srgbClr val="00206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Egypt looks for higher developments rate in the industry, agriculture sectors and sea water desalination to overcome the lack and shortage of water as a whole.</a:t>
            </a:r>
            <a:endParaRPr lang="en-GB" sz="2800" b="1" dirty="0">
              <a:ln w="0"/>
              <a:solidFill>
                <a:srgbClr val="00206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print"/>
          <a:stretch>
            <a:fillRect/>
          </a:stretch>
        </p:blipFill>
        <p:spPr>
          <a:xfrm>
            <a:off x="6364406" y="3048001"/>
            <a:ext cx="3048000" cy="213919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3099249"/>
            <a:ext cx="2819400" cy="211182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046834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4294967295"/>
          </p:nvPr>
        </p:nvSpPr>
        <p:spPr>
          <a:xfrm>
            <a:off x="3968750" y="5027614"/>
            <a:ext cx="6699250" cy="860425"/>
          </a:xfrm>
        </p:spPr>
        <p:txBody>
          <a:bodyPr>
            <a:normAutofit/>
          </a:bodyPr>
          <a:lstStyle/>
          <a:p>
            <a:endParaRPr lang="en-GB" sz="4000" dirty="0"/>
          </a:p>
          <a:p>
            <a:endParaRPr lang="en-GB" dirty="0">
              <a:latin typeface="Arial" panose="020B0604020202020204" pitchFamily="34" charset="0"/>
              <a:cs typeface="Arial" panose="020B0604020202020204" pitchFamily="34" charset="0"/>
            </a:endParaRPr>
          </a:p>
        </p:txBody>
      </p:sp>
      <p:sp>
        <p:nvSpPr>
          <p:cNvPr id="2" name="Rectangle 1"/>
          <p:cNvSpPr/>
          <p:nvPr/>
        </p:nvSpPr>
        <p:spPr>
          <a:xfrm>
            <a:off x="1916371" y="906663"/>
            <a:ext cx="7162800" cy="2308324"/>
          </a:xfrm>
          <a:prstGeom prst="rect">
            <a:avLst/>
          </a:prstGeom>
        </p:spPr>
        <p:txBody>
          <a:bodyPr wrap="square">
            <a:spAutoFit/>
          </a:bodyPr>
          <a:lstStyle/>
          <a:p>
            <a:pPr lvl="0" algn="just"/>
            <a:r>
              <a:rPr lang="en-US" sz="2800" b="1"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Egypt is different from other countries in Europe as a whole and many Arabic and Middle East countries in the higher annual rate of population increase which reached about 2.55</a:t>
            </a:r>
            <a:r>
              <a:rPr lang="en-US" sz="3200" b="1"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b="1"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During </a:t>
            </a:r>
            <a:r>
              <a:rPr lang="en-US" sz="2800" b="1" dirty="0" smtClean="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2016</a:t>
            </a:r>
            <a:endParaRPr lang="en-GB" sz="2800" b="1"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 name="Rectangle 3"/>
          <p:cNvSpPr/>
          <p:nvPr/>
        </p:nvSpPr>
        <p:spPr>
          <a:xfrm>
            <a:off x="2624110" y="3854551"/>
            <a:ext cx="8225056" cy="1384995"/>
          </a:xfrm>
          <a:prstGeom prst="rect">
            <a:avLst/>
          </a:prstGeom>
        </p:spPr>
        <p:txBody>
          <a:bodyPr wrap="square">
            <a:spAutoFit/>
          </a:bodyPr>
          <a:lstStyle/>
          <a:p>
            <a:pPr lvl="0" algn="just"/>
            <a:r>
              <a:rPr lang="en-US" sz="2800" b="1" dirty="0">
                <a:solidFill>
                  <a:srgbClr val="002060"/>
                </a:solidFill>
                <a:latin typeface="Arial" panose="020B0604020202020204" pitchFamily="34" charset="0"/>
                <a:cs typeface="Arial" panose="020B0604020202020204" pitchFamily="34" charset="0"/>
              </a:rPr>
              <a:t>The expected increase of </a:t>
            </a:r>
            <a:r>
              <a:rPr lang="en-US" sz="2800" b="1" dirty="0" smtClean="0">
                <a:solidFill>
                  <a:srgbClr val="002060"/>
                </a:solidFill>
                <a:latin typeface="Arial" panose="020B0604020202020204" pitchFamily="34" charset="0"/>
                <a:cs typeface="Arial" panose="020B0604020202020204" pitchFamily="34" charset="0"/>
              </a:rPr>
              <a:t>Egyptian population </a:t>
            </a:r>
            <a:r>
              <a:rPr lang="en-US" sz="2800" b="1" dirty="0">
                <a:solidFill>
                  <a:srgbClr val="002060"/>
                </a:solidFill>
                <a:latin typeface="Arial" panose="020B0604020202020204" pitchFamily="34" charset="0"/>
                <a:cs typeface="Arial" panose="020B0604020202020204" pitchFamily="34" charset="0"/>
              </a:rPr>
              <a:t>up to 2030 is about 38 millions</a:t>
            </a:r>
            <a:r>
              <a:rPr lang="en-GB" sz="2800" b="1" dirty="0">
                <a:solidFill>
                  <a:srgbClr val="002060"/>
                </a:solidFill>
                <a:latin typeface="Arial" panose="020B0604020202020204" pitchFamily="34" charset="0"/>
                <a:cs typeface="Arial" panose="020B0604020202020204" pitchFamily="34" charset="0"/>
              </a:rPr>
              <a:t> to reach 128 millions total population in that year.</a:t>
            </a:r>
            <a:endParaRPr lang="en-GB" sz="2800" b="1" dirty="0">
              <a:ln w="1905"/>
              <a:solidFill>
                <a:srgbClr val="002060"/>
              </a:solidFill>
              <a:effectLst>
                <a:innerShdw blurRad="69850" dist="43180" dir="5400000">
                  <a:srgbClr val="000000">
                    <a:alpha val="65000"/>
                  </a:srgbClr>
                </a:inn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8840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3641" y="381000"/>
            <a:ext cx="7001301" cy="3108543"/>
          </a:xfrm>
          <a:prstGeom prst="rect">
            <a:avLst/>
          </a:prstGeom>
        </p:spPr>
        <p:txBody>
          <a:bodyPr wrap="square">
            <a:spAutoFit/>
          </a:bodyPr>
          <a:lstStyle/>
          <a:p>
            <a:pPr lvl="0" algn="just"/>
            <a:r>
              <a:rPr lang="en-US" sz="2800" b="1"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Egypt requires at least 3500 up to 4000 MW electricity annual new production up to 2030 to fulfill requirements of new populations, new industries, new towns and villages </a:t>
            </a:r>
            <a:r>
              <a:rPr lang="en-US" sz="2800" b="1" dirty="0" smtClean="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,water </a:t>
            </a:r>
            <a:r>
              <a:rPr lang="en-US" sz="2800" b="1"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desalination stations, agriculture requirements …. </a:t>
            </a:r>
            <a:r>
              <a:rPr lang="en-US" sz="2800" b="1" dirty="0" smtClean="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etc</a:t>
            </a:r>
            <a:r>
              <a:rPr lang="en-US" sz="2800" b="1"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GB" sz="2800" b="1"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 name="Rectangle 3"/>
          <p:cNvSpPr/>
          <p:nvPr/>
        </p:nvSpPr>
        <p:spPr>
          <a:xfrm>
            <a:off x="3750488" y="3962399"/>
            <a:ext cx="7409080" cy="2246769"/>
          </a:xfrm>
          <a:prstGeom prst="rect">
            <a:avLst/>
          </a:prstGeom>
        </p:spPr>
        <p:txBody>
          <a:bodyPr wrap="square">
            <a:spAutoFit/>
          </a:bodyPr>
          <a:lstStyle/>
          <a:p>
            <a:pPr lvl="0" algn="just"/>
            <a:r>
              <a:rPr lang="en-US" sz="2800" b="1"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The share of new and renewable and nuclear sources of energies </a:t>
            </a:r>
            <a:r>
              <a:rPr lang="en-US" sz="2800" b="1" dirty="0" smtClean="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must have </a:t>
            </a:r>
            <a:r>
              <a:rPr lang="en-US" sz="2800" b="1"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 higher share for this new requirements by at least 30% that’s  about 25000 MW (25 GW) during 2030 </a:t>
            </a:r>
            <a:endParaRPr lang="en-GB" sz="2800" b="1"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0493" y="618410"/>
            <a:ext cx="1836649" cy="1981200"/>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1355" y="4125665"/>
            <a:ext cx="1836649" cy="19202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42943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49818561"/>
              </p:ext>
            </p:extLst>
          </p:nvPr>
        </p:nvGraphicFramePr>
        <p:xfrm>
          <a:off x="996288" y="192206"/>
          <a:ext cx="10426888"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8203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6036</TotalTime>
  <Words>2370</Words>
  <Application>Microsoft Office PowerPoint</Application>
  <PresentationFormat>Custom</PresentationFormat>
  <Paragraphs>336</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national project of petrochemical</vt:lpstr>
      <vt:lpstr>Families of petrochemical materials</vt:lpstr>
      <vt:lpstr> </vt:lpstr>
      <vt:lpstr>Egypt's current and future plan for polymer and petrochemical industries</vt:lpstr>
      <vt:lpstr>Egypt's current and future plan for polymer and petrochemical industries</vt:lpstr>
      <vt:lpstr>5) In the beginning of the twenty-first century, five-year plans for petrochemical projects have been developed, especially after the establishment of the Egyptian Holding Company for Petrochemicals in the Ministry of Petroleum and Mineral Resources. Since 2001, the following projects have been implemented:</vt:lpstr>
      <vt:lpstr>      </vt:lpstr>
      <vt:lpstr>Does the local production of polymers and petrochemicals achieve the demands of the Egyptian citizen and the Egyptian industry?</vt:lpstr>
      <vt:lpstr>Petrochemical projects to be implemented to meet the demands of the Egyptian market</vt:lpstr>
      <vt:lpstr>PowerPoint Presentation</vt:lpstr>
      <vt:lpstr>PowerPoint Presentation</vt:lpstr>
      <vt:lpstr>PowerPoint Presentation</vt:lpstr>
      <vt:lpstr>The importance of yellow corn</vt:lpstr>
      <vt:lpstr>Information about yellow corn</vt:lpstr>
      <vt:lpstr>The role of the Egyptian Company for Agricultural and Rural Development in the national project and the contractual crops of Yellow maize </vt:lpstr>
      <vt:lpstr>Cooperation with the Ministry of Agriculture and the Agricultural Bank of Egypt</vt:lpstr>
      <vt:lpstr>Project Elements </vt:lpstr>
      <vt:lpstr>Value of sales and profits of yellow corn activity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Noha Elghorab</dc:creator>
  <cp:lastModifiedBy>basma</cp:lastModifiedBy>
  <cp:revision>363</cp:revision>
  <cp:lastPrinted>2017-11-27T10:29:34Z</cp:lastPrinted>
  <dcterms:created xsi:type="dcterms:W3CDTF">2017-07-16T22:39:35Z</dcterms:created>
  <dcterms:modified xsi:type="dcterms:W3CDTF">2017-11-27T15:52:44Z</dcterms:modified>
</cp:coreProperties>
</file>