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7" r:id="rId2"/>
    <p:sldId id="256" r:id="rId3"/>
    <p:sldId id="258" r:id="rId4"/>
    <p:sldId id="272" r:id="rId5"/>
    <p:sldId id="273" r:id="rId6"/>
    <p:sldId id="274" r:id="rId7"/>
    <p:sldId id="275" r:id="rId8"/>
    <p:sldId id="276" r:id="rId9"/>
    <p:sldId id="278" r:id="rId10"/>
    <p:sldId id="277" r:id="rId11"/>
    <p:sldId id="284" r:id="rId12"/>
    <p:sldId id="283" r:id="rId13"/>
    <p:sldId id="282" r:id="rId14"/>
    <p:sldId id="281" r:id="rId15"/>
    <p:sldId id="280" r:id="rId16"/>
    <p:sldId id="279" r:id="rId17"/>
    <p:sldId id="285" r:id="rId18"/>
  </p:sldIdLst>
  <p:sldSz cx="9906000" cy="6858000" type="A4"/>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8E39"/>
    <a:srgbClr val="592225"/>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0" autoAdjust="0"/>
    <p:restoredTop sz="67587" autoAdjust="0"/>
  </p:normalViewPr>
  <p:slideViewPr>
    <p:cSldViewPr>
      <p:cViewPr varScale="1">
        <p:scale>
          <a:sx n="59" d="100"/>
          <a:sy n="59" d="100"/>
        </p:scale>
        <p:origin x="1740" y="78"/>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fi-FI"/>
              <a:t>Fotis Kokotos - 2nd Panel - 29/11/2017</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E5BC4B16-1A5E-41FC-8B96-EC867B01335C}" type="datetimeFigureOut">
              <a:rPr lang="en-US" smtClean="0"/>
              <a:t>11/23/2017</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a:t>6th Arab-Hellenic Investment Forum</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A942481-799D-4947-A55A-5F3984A5C1A9}" type="slidenum">
              <a:rPr lang="en-US" smtClean="0"/>
              <a:t>‹#›</a:t>
            </a:fld>
            <a:endParaRPr lang="en-US"/>
          </a:p>
        </p:txBody>
      </p:sp>
    </p:spTree>
    <p:extLst>
      <p:ext uri="{BB962C8B-B14F-4D97-AF65-F5344CB8AC3E}">
        <p14:creationId xmlns:p14="http://schemas.microsoft.com/office/powerpoint/2010/main" val="237500121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fi-FI"/>
              <a:t>Fotis Kokotos - 2nd Panel - 29/11/2017</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0979195-64CD-4D87-AECB-1A0D31DF3A32}" type="datetimeFigureOut">
              <a:rPr lang="en-US" smtClean="0"/>
              <a:t>11/23/2017</a:t>
            </a:fld>
            <a:endParaRPr lang="en-US"/>
          </a:p>
        </p:txBody>
      </p:sp>
      <p:sp>
        <p:nvSpPr>
          <p:cNvPr id="4" name="Slide Image Placeholder 3"/>
          <p:cNvSpPr>
            <a:spLocks noGrp="1" noRot="1" noChangeAspect="1"/>
          </p:cNvSpPr>
          <p:nvPr>
            <p:ph type="sldImg" idx="2"/>
          </p:nvPr>
        </p:nvSpPr>
        <p:spPr>
          <a:xfrm>
            <a:off x="1057275" y="720725"/>
            <a:ext cx="520065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a:t>6th Arab-Hellenic Investment Forum</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88D0FA74-2314-4C40-A17E-E933B662BE51}" type="slidenum">
              <a:rPr lang="en-US" smtClean="0"/>
              <a:t>‹#›</a:t>
            </a:fld>
            <a:endParaRPr lang="en-US"/>
          </a:p>
        </p:txBody>
      </p:sp>
    </p:spTree>
    <p:extLst>
      <p:ext uri="{BB962C8B-B14F-4D97-AF65-F5344CB8AC3E}">
        <p14:creationId xmlns:p14="http://schemas.microsoft.com/office/powerpoint/2010/main" val="328806269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Today</a:t>
            </a:r>
            <a:r>
              <a:rPr lang="en-US" sz="1400" baseline="0" dirty="0"/>
              <a:t> I am representing the Association of Greek Tourism Enterprises (SETE)</a:t>
            </a:r>
            <a:r>
              <a:rPr lang="el-GR" sz="1400" dirty="0"/>
              <a:t>, </a:t>
            </a:r>
            <a:r>
              <a:rPr lang="en-US" sz="1400" dirty="0"/>
              <a:t>the official industry body representing</a:t>
            </a:r>
            <a:r>
              <a:rPr lang="en-US" sz="1400" baseline="0" dirty="0"/>
              <a:t> the entire sector. Every investor interested in tourism and local know-how, it is imperative to contact us. We are a fully empowered </a:t>
            </a:r>
            <a:r>
              <a:rPr lang="en-US" sz="1400" baseline="0" dirty="0" err="1"/>
              <a:t>organisation</a:t>
            </a:r>
            <a:r>
              <a:rPr lang="en-US" sz="1400" baseline="0" dirty="0"/>
              <a:t> comprising: </a:t>
            </a:r>
            <a:r>
              <a:rPr lang="el-GR" sz="1400" baseline="0" dirty="0"/>
              <a:t> </a:t>
            </a:r>
          </a:p>
          <a:p>
            <a:pPr marL="241653" indent="-241653">
              <a:buAutoNum type="arabicParenBoth"/>
            </a:pPr>
            <a:r>
              <a:rPr lang="en-US" sz="1400" baseline="0" dirty="0"/>
              <a:t>The official industry body for the entire tourism sector </a:t>
            </a:r>
            <a:r>
              <a:rPr lang="el-GR" sz="1400" baseline="0" dirty="0"/>
              <a:t>(</a:t>
            </a:r>
            <a:r>
              <a:rPr lang="en-US" sz="1400" b="1" baseline="0" dirty="0"/>
              <a:t>SETE</a:t>
            </a:r>
            <a:r>
              <a:rPr lang="el-GR" sz="1400" baseline="0" dirty="0"/>
              <a:t>) </a:t>
            </a:r>
          </a:p>
          <a:p>
            <a:pPr marL="241653" indent="-241653">
              <a:buAutoNum type="arabicParenBoth"/>
            </a:pPr>
            <a:r>
              <a:rPr lang="el-GR" sz="1400" baseline="0" dirty="0"/>
              <a:t> </a:t>
            </a:r>
            <a:r>
              <a:rPr lang="en-US" sz="1400" baseline="0" dirty="0"/>
              <a:t>The SETE Institute </a:t>
            </a:r>
            <a:r>
              <a:rPr lang="el-GR" sz="1400" baseline="0" dirty="0"/>
              <a:t>(</a:t>
            </a:r>
            <a:r>
              <a:rPr lang="en-US" sz="1400" b="1" baseline="0" dirty="0" err="1"/>
              <a:t>inSETE</a:t>
            </a:r>
            <a:r>
              <a:rPr lang="el-GR" sz="1400" baseline="0" dirty="0"/>
              <a:t>) </a:t>
            </a:r>
            <a:r>
              <a:rPr lang="en-US" sz="1400" baseline="0" dirty="0"/>
              <a:t>that handles all public funds administered towards the industry, including the voucher for your employment, the subsidies for learning and job experience,</a:t>
            </a:r>
            <a:r>
              <a:rPr lang="el-GR" sz="1400" baseline="0" dirty="0"/>
              <a:t> </a:t>
            </a:r>
            <a:r>
              <a:rPr lang="en-US" sz="1400" baseline="0" dirty="0"/>
              <a:t>as well as all national and European </a:t>
            </a:r>
            <a:r>
              <a:rPr lang="en-US" sz="1400" baseline="0" dirty="0" err="1"/>
              <a:t>programmes</a:t>
            </a:r>
            <a:r>
              <a:rPr lang="en-US" sz="1400" baseline="0" dirty="0"/>
              <a:t> aiming to improve the sector’s effectiveness and competitiveness. </a:t>
            </a:r>
            <a:endParaRPr lang="el-GR" sz="1400" baseline="0" dirty="0"/>
          </a:p>
          <a:p>
            <a:pPr marL="241653" indent="-241653">
              <a:buAutoNum type="arabicParenBoth"/>
            </a:pPr>
            <a:r>
              <a:rPr lang="en-US" sz="1400" b="1" baseline="0" dirty="0"/>
              <a:t>Marketing Greece SA</a:t>
            </a:r>
            <a:r>
              <a:rPr lang="en-US" sz="1400" baseline="0" dirty="0"/>
              <a:t>, a </a:t>
            </a:r>
            <a:r>
              <a:rPr lang="el-GR" sz="1400" baseline="0" dirty="0"/>
              <a:t>100% </a:t>
            </a:r>
            <a:r>
              <a:rPr lang="en-US" sz="1400" baseline="0" dirty="0"/>
              <a:t>private company that has, by law, as its mission to complement the work of the Greek National Tourism </a:t>
            </a:r>
            <a:r>
              <a:rPr lang="en-US" sz="1400" baseline="0" dirty="0" err="1"/>
              <a:t>Organisation</a:t>
            </a:r>
            <a:r>
              <a:rPr lang="en-US" sz="1400" baseline="0" dirty="0"/>
              <a:t> in promoting and marketing the country’s tourism product worldwide.</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1</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17729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Besides the mega</a:t>
            </a:r>
            <a:r>
              <a:rPr lang="en-US" sz="1400" baseline="0" dirty="0"/>
              <a:t> projects, however, Greece has even more opportunities for smaller scale investments. Some project where I have personally been involved are pictured here. Clockwise from the top left you see </a:t>
            </a:r>
            <a:r>
              <a:rPr lang="en-US" sz="1400" b="1" baseline="0" dirty="0"/>
              <a:t>Santorini</a:t>
            </a:r>
            <a:r>
              <a:rPr lang="en-US" sz="1400" baseline="0" dirty="0"/>
              <a:t>, </a:t>
            </a:r>
            <a:r>
              <a:rPr lang="en-US" sz="1400" b="1" baseline="0" dirty="0"/>
              <a:t>Mykonos</a:t>
            </a:r>
            <a:r>
              <a:rPr lang="en-US" sz="1400" baseline="0" dirty="0"/>
              <a:t>, </a:t>
            </a:r>
            <a:r>
              <a:rPr lang="en-US" sz="1400" b="1" baseline="0" dirty="0" err="1"/>
              <a:t>Monemvasia</a:t>
            </a:r>
            <a:r>
              <a:rPr lang="en-US" sz="1400" baseline="0" dirty="0"/>
              <a:t>, and </a:t>
            </a:r>
            <a:r>
              <a:rPr lang="en-US" sz="1400" b="1" baseline="0" dirty="0" err="1"/>
              <a:t>Mystras</a:t>
            </a:r>
            <a:r>
              <a:rPr lang="en-US" sz="1400" baseline="0" dirty="0"/>
              <a:t>, near Sparta.</a:t>
            </a:r>
            <a:r>
              <a:rPr lang="el-GR" sz="1400" baseline="0" dirty="0"/>
              <a:t> </a:t>
            </a:r>
            <a:r>
              <a:rPr lang="en-US" sz="1400" baseline="0" dirty="0"/>
              <a:t>These are cases where the investor acquired projects that were at some stage of development or were outdated, and turned them into veritable gems. The crucial aspect for the success of such ventures id the management of the hotel operation after the project is delivered. This is where the upside will truly </a:t>
            </a:r>
            <a:r>
              <a:rPr lang="en-US" sz="1400" baseline="0" dirty="0" err="1"/>
              <a:t>materialise</a:t>
            </a:r>
            <a:r>
              <a:rPr lang="en-US" sz="1400" baseline="0" dirty="0"/>
              <a:t>. It is in this field that Greece has nowadays produced considerable know-how, for “turning around” a hotel operation. You see, the core of Greek tourism have always been SMEs, almost always family-owned and managed. There are numerous such investments in Greece that, with the correct investment strategy, can turn into success stories. </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10</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3118155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showed investments</a:t>
            </a:r>
            <a:r>
              <a:rPr lang="en-US" sz="1600" baseline="0" dirty="0"/>
              <a:t> starting from scratch, the so-called “</a:t>
            </a:r>
            <a:r>
              <a:rPr lang="en-US" sz="1600" b="1" baseline="0" dirty="0" err="1"/>
              <a:t>greenfields</a:t>
            </a:r>
            <a:r>
              <a:rPr lang="en-US" sz="1600" baseline="0" dirty="0"/>
              <a:t>” (like the one at </a:t>
            </a:r>
            <a:r>
              <a:rPr lang="en-US" sz="1600" baseline="0" dirty="0" err="1"/>
              <a:t>Cassiope</a:t>
            </a:r>
            <a:r>
              <a:rPr lang="en-US" sz="1600" baseline="0" dirty="0"/>
              <a:t> in Corfu), “</a:t>
            </a:r>
            <a:r>
              <a:rPr lang="en-US" sz="1600" b="1" baseline="0" dirty="0"/>
              <a:t>brownfields</a:t>
            </a:r>
            <a:r>
              <a:rPr lang="en-US" sz="1600" baseline="0" dirty="0"/>
              <a:t>” where an abandoned or non-operational asset is turned into a business (like in the case of </a:t>
            </a:r>
            <a:r>
              <a:rPr lang="en-US" sz="1600" baseline="0" dirty="0" err="1"/>
              <a:t>Afandou</a:t>
            </a:r>
            <a:r>
              <a:rPr lang="en-US" sz="1600" baseline="0" dirty="0"/>
              <a:t> in Rhodes), and we saw the acquisitions of </a:t>
            </a:r>
            <a:r>
              <a:rPr lang="en-US" sz="1600" b="1" baseline="0" dirty="0"/>
              <a:t>operating </a:t>
            </a:r>
            <a:r>
              <a:rPr lang="en-US" sz="1600" baseline="0" dirty="0"/>
              <a:t>properties, like the Astir in </a:t>
            </a:r>
            <a:r>
              <a:rPr lang="en-US" sz="1600" baseline="0" dirty="0" err="1"/>
              <a:t>Vouliagmeni</a:t>
            </a:r>
            <a:r>
              <a:rPr lang="en-US" sz="1600" baseline="0" dirty="0"/>
              <a:t>. Let’s take a closer look at this category now, purchasing operational hotels, and the kind of investment strategies these could be targets of.</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11</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1074990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aseline="0" dirty="0"/>
              <a:t>Price Waterhouse Coopers published in 2016 a study of </a:t>
            </a:r>
            <a:r>
              <a:rPr lang="el-GR" sz="1600" baseline="0" dirty="0"/>
              <a:t>754 </a:t>
            </a:r>
            <a:r>
              <a:rPr lang="en-US" sz="1600" baseline="0" dirty="0"/>
              <a:t>hotel companies, which hold </a:t>
            </a:r>
            <a:r>
              <a:rPr lang="el-GR" sz="1600" baseline="0" dirty="0"/>
              <a:t>1</a:t>
            </a:r>
            <a:r>
              <a:rPr lang="en-US" sz="1600" baseline="0" dirty="0"/>
              <a:t>,</a:t>
            </a:r>
            <a:r>
              <a:rPr lang="el-GR" sz="1600" baseline="0" dirty="0"/>
              <a:t>129 </a:t>
            </a:r>
            <a:r>
              <a:rPr lang="en-US" sz="1600" baseline="0" dirty="0"/>
              <a:t>hotels and show annual revenues of over 1m</a:t>
            </a:r>
            <a:r>
              <a:rPr lang="el-GR" sz="1600" baseline="0" dirty="0"/>
              <a:t>€</a:t>
            </a:r>
            <a:r>
              <a:rPr lang="en-US" sz="1600" baseline="0" dirty="0"/>
              <a:t> in any year between 2008 and 2013. Only</a:t>
            </a:r>
            <a:r>
              <a:rPr lang="el-GR" sz="1600" baseline="0" dirty="0"/>
              <a:t> 367 </a:t>
            </a:r>
            <a:r>
              <a:rPr lang="en-US" sz="1600" baseline="0" dirty="0"/>
              <a:t>of these hotels have more than </a:t>
            </a:r>
            <a:r>
              <a:rPr lang="el-GR" sz="1600" baseline="0" dirty="0"/>
              <a:t>30</a:t>
            </a:r>
            <a:r>
              <a:rPr lang="en-US" sz="1600" baseline="0" dirty="0"/>
              <a:t>0 beds (approx.150 units), representing only 4% of the country’s total hotel stock but 25% of the capacity. An analysis of financials for these </a:t>
            </a:r>
            <a:r>
              <a:rPr lang="el-GR" sz="1600" baseline="0" dirty="0"/>
              <a:t>745 </a:t>
            </a:r>
            <a:r>
              <a:rPr lang="en-US" sz="1600" baseline="0" dirty="0"/>
              <a:t>companies placed them in 11 categories, from </a:t>
            </a:r>
            <a:r>
              <a:rPr lang="el-GR" sz="1600" baseline="0" dirty="0"/>
              <a:t>+5 </a:t>
            </a:r>
            <a:r>
              <a:rPr lang="en-US" sz="1600" baseline="0" dirty="0"/>
              <a:t>to</a:t>
            </a:r>
            <a:r>
              <a:rPr lang="el-GR" sz="1600" baseline="0" dirty="0"/>
              <a:t> -5, </a:t>
            </a:r>
            <a:r>
              <a:rPr lang="en-US" sz="1600" baseline="0" dirty="0"/>
              <a:t>where the upper ones were called “</a:t>
            </a:r>
            <a:r>
              <a:rPr lang="en-US" sz="1600" b="1" baseline="0" dirty="0"/>
              <a:t>Star</a:t>
            </a:r>
            <a:r>
              <a:rPr lang="en-US" sz="1600" baseline="0" dirty="0"/>
              <a:t>” lower ones “</a:t>
            </a:r>
            <a:r>
              <a:rPr lang="en-US" sz="1600" b="1" baseline="0" dirty="0"/>
              <a:t>Zombie</a:t>
            </a:r>
            <a:r>
              <a:rPr lang="en-US" sz="1600" baseline="0" dirty="0"/>
              <a:t>”</a:t>
            </a:r>
            <a:r>
              <a:rPr lang="el-GR" sz="1600" baseline="0" dirty="0"/>
              <a:t>, </a:t>
            </a:r>
            <a:r>
              <a:rPr lang="en-US" sz="1600" baseline="0" dirty="0"/>
              <a:t>and intermediates “</a:t>
            </a:r>
            <a:r>
              <a:rPr lang="en-US" sz="1600" b="1" baseline="0" dirty="0"/>
              <a:t>Grey</a:t>
            </a:r>
            <a:r>
              <a:rPr lang="en-US" sz="1600" baseline="0" dirty="0"/>
              <a:t>”.</a:t>
            </a:r>
            <a:r>
              <a:rPr lang="el-GR" sz="1600" baseline="0" dirty="0"/>
              <a:t> </a:t>
            </a:r>
            <a:r>
              <a:rPr lang="en-US" sz="1600" baseline="0" dirty="0"/>
              <a:t>As a professional hotelier and developer, I must note that published financial data do not reveal everything about a company, especially when we’re talking about SMEs in Greece. Therefore, specialists must also perform a due diligence, if even for a day or two, in order to reveal the true picture.</a:t>
            </a:r>
            <a:endParaRPr lang="el-GR" sz="1600" baseline="0" dirty="0"/>
          </a:p>
        </p:txBody>
      </p:sp>
      <p:sp>
        <p:nvSpPr>
          <p:cNvPr id="4" name="Slide Number Placeholder 3"/>
          <p:cNvSpPr>
            <a:spLocks noGrp="1"/>
          </p:cNvSpPr>
          <p:nvPr>
            <p:ph type="sldNum" sz="quarter" idx="10"/>
          </p:nvPr>
        </p:nvSpPr>
        <p:spPr/>
        <p:txBody>
          <a:bodyPr/>
          <a:lstStyle/>
          <a:p>
            <a:fld id="{88D0FA74-2314-4C40-A17E-E933B662BE51}" type="slidenum">
              <a:rPr lang="en-US" smtClean="0"/>
              <a:t>12</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120692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PwC study showed that there are</a:t>
            </a:r>
            <a:r>
              <a:rPr lang="el-GR" sz="1600" dirty="0"/>
              <a:t> </a:t>
            </a:r>
            <a:r>
              <a:rPr lang="el-GR" sz="1600" b="1" dirty="0"/>
              <a:t>225</a:t>
            </a:r>
            <a:r>
              <a:rPr lang="el-GR" sz="1600" dirty="0"/>
              <a:t> </a:t>
            </a:r>
            <a:r>
              <a:rPr lang="en-US" sz="1600" dirty="0"/>
              <a:t>hotel properties available for sale at</a:t>
            </a:r>
            <a:r>
              <a:rPr lang="en-US" sz="1600" baseline="0" dirty="0"/>
              <a:t> that time</a:t>
            </a:r>
            <a:r>
              <a:rPr lang="el-GR" sz="1600" baseline="0" dirty="0"/>
              <a:t>. </a:t>
            </a:r>
            <a:r>
              <a:rPr lang="en-US" sz="1600" baseline="0" dirty="0"/>
              <a:t>Out of these, the vast majority (176) were in the main tourism destinations (Crete, Aegean Sea, Ionian Sea, Attica, </a:t>
            </a:r>
            <a:r>
              <a:rPr lang="en-US" sz="1600" baseline="0" dirty="0" err="1"/>
              <a:t>Halkidiki</a:t>
            </a:r>
            <a:r>
              <a:rPr lang="en-US" sz="1600" baseline="0" dirty="0"/>
              <a:t>, </a:t>
            </a:r>
            <a:r>
              <a:rPr lang="en-US" sz="1600" baseline="0" dirty="0" err="1"/>
              <a:t>etc</a:t>
            </a:r>
            <a:r>
              <a:rPr lang="en-US" sz="1600" baseline="0" dirty="0"/>
              <a:t>) while only 49 were in the secondary destinations (e.g. the Peloponnese)</a:t>
            </a:r>
            <a:r>
              <a:rPr lang="el-GR" sz="1600" baseline="0" dirty="0"/>
              <a:t>. </a:t>
            </a:r>
            <a:r>
              <a:rPr lang="en-US" sz="1600" baseline="0" dirty="0"/>
              <a:t>What is particularly interesting in this table, among many other </a:t>
            </a:r>
            <a:r>
              <a:rPr lang="en-US" sz="1600" baseline="0" dirty="0" err="1"/>
              <a:t>intiguing</a:t>
            </a:r>
            <a:r>
              <a:rPr lang="en-US" sz="1600" baseline="0" dirty="0"/>
              <a:t> data, us whether the asking price is close to the book value of the companies, as shown on their balance sheets, and it shows that –on average- a strict investor would ask for a discount of between 40% and 70%. There are cases, however, that represent attractive deals, and this is the job of people like myself to find.</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13</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134592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400" dirty="0"/>
              <a:t>The first strategy</a:t>
            </a:r>
            <a:r>
              <a:rPr lang="en-US" sz="1400" baseline="0" dirty="0"/>
              <a:t> that the PwC study proposed was the acquisition of targeted hotels in primary destinations (e.g. Crete, Corfu, Rhodes, </a:t>
            </a:r>
            <a:r>
              <a:rPr lang="en-US" sz="1400" baseline="0" dirty="0" err="1"/>
              <a:t>Halkidiki</a:t>
            </a:r>
            <a:r>
              <a:rPr lang="en-US" sz="1400" baseline="0" dirty="0"/>
              <a:t>) and subsequently their expansion by either adding capacity or purchasing also nearby plots or buildings. This category includes a large number of potential targets, but the negotiating strategy is likely to be protracted, owing to the high asking prices. Of course, some renovation will be required, but it is preferable to purchase hotels that perform well already (</a:t>
            </a:r>
            <a:r>
              <a:rPr lang="en-US" sz="1400" dirty="0">
                <a:latin typeface="Georgia" panose="02040502050405020303" pitchFamily="18" charset="0"/>
              </a:rPr>
              <a:t>“star”)</a:t>
            </a:r>
            <a:r>
              <a:rPr lang="el-GR" sz="1400" dirty="0">
                <a:latin typeface="Georgia" panose="02040502050405020303" pitchFamily="18" charset="0"/>
              </a:rPr>
              <a:t>, </a:t>
            </a:r>
            <a:r>
              <a:rPr lang="en-US" sz="1400" dirty="0">
                <a:latin typeface="Georgia" panose="02040502050405020303" pitchFamily="18" charset="0"/>
              </a:rPr>
              <a:t>where the expansion will immediately produce returns on the investment (ROI)</a:t>
            </a:r>
            <a:r>
              <a:rPr lang="el-GR" sz="1400" dirty="0">
                <a:latin typeface="Georgia" panose="02040502050405020303" pitchFamily="18" charset="0"/>
              </a:rPr>
              <a:t>. </a:t>
            </a:r>
            <a:r>
              <a:rPr lang="en-US" sz="1400" dirty="0">
                <a:latin typeface="Georgia" panose="02040502050405020303" pitchFamily="18" charset="0"/>
              </a:rPr>
              <a:t>In this case, according to PwC, ROI may reach up to 60%, which translates</a:t>
            </a:r>
            <a:r>
              <a:rPr lang="en-US" sz="1400" baseline="0" dirty="0">
                <a:latin typeface="Georgia" panose="02040502050405020303" pitchFamily="18" charset="0"/>
              </a:rPr>
              <a:t> into an IRR of about 10% in 6 years using rather reasonable assumptions: Total revenue per available room (</a:t>
            </a:r>
            <a:r>
              <a:rPr lang="en-US" sz="1400" dirty="0" err="1">
                <a:latin typeface="Georgia" panose="02040502050405020303" pitchFamily="18" charset="0"/>
              </a:rPr>
              <a:t>TRevPAR</a:t>
            </a:r>
            <a:r>
              <a:rPr lang="en-US" sz="1400" dirty="0">
                <a:latin typeface="Georgia" panose="02040502050405020303" pitchFamily="18" charset="0"/>
              </a:rPr>
              <a:t>) at</a:t>
            </a:r>
            <a:r>
              <a:rPr lang="el-GR" sz="1400" dirty="0">
                <a:latin typeface="Georgia" panose="02040502050405020303" pitchFamily="18" charset="0"/>
              </a:rPr>
              <a:t> 200€, </a:t>
            </a:r>
            <a:r>
              <a:rPr lang="en-US" sz="1400" dirty="0">
                <a:latin typeface="Georgia" panose="02040502050405020303" pitchFamily="18" charset="0"/>
              </a:rPr>
              <a:t>EBITDA margin at 30% and after-tax profits of </a:t>
            </a:r>
            <a:r>
              <a:rPr lang="el-GR" sz="1400" dirty="0">
                <a:latin typeface="Georgia" panose="02040502050405020303" pitchFamily="18" charset="0"/>
              </a:rPr>
              <a:t>1</a:t>
            </a:r>
            <a:r>
              <a:rPr lang="en-US" sz="1400" dirty="0">
                <a:latin typeface="Georgia" panose="02040502050405020303" pitchFamily="18" charset="0"/>
              </a:rPr>
              <a:t>5</a:t>
            </a:r>
            <a:r>
              <a:rPr lang="el-GR" sz="1400" dirty="0">
                <a:latin typeface="Georgia" panose="02040502050405020303" pitchFamily="18" charset="0"/>
              </a:rPr>
              <a:t>%, </a:t>
            </a:r>
            <a:r>
              <a:rPr lang="en-US" sz="1400" dirty="0">
                <a:latin typeface="Georgia" panose="02040502050405020303" pitchFamily="18" charset="0"/>
              </a:rPr>
              <a:t>which</a:t>
            </a:r>
            <a:r>
              <a:rPr lang="en-US" sz="1400" baseline="0" dirty="0">
                <a:latin typeface="Georgia" panose="02040502050405020303" pitchFamily="18" charset="0"/>
              </a:rPr>
              <a:t> are average characteristics of “Star” hotel companies</a:t>
            </a:r>
            <a:r>
              <a:rPr lang="el-GR" sz="1400" dirty="0">
                <a:latin typeface="Georgia" panose="02040502050405020303" pitchFamily="18" charset="0"/>
              </a:rPr>
              <a:t>.</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14</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49550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400" dirty="0"/>
              <a:t>The second strategy</a:t>
            </a:r>
            <a:r>
              <a:rPr lang="en-US" sz="1400" baseline="0" dirty="0"/>
              <a:t> that the study proposed was acquiring and </a:t>
            </a:r>
            <a:r>
              <a:rPr lang="en-US" sz="1400" b="1" baseline="0" dirty="0"/>
              <a:t>renovating</a:t>
            </a:r>
            <a:r>
              <a:rPr lang="en-US" sz="1400" baseline="0" dirty="0"/>
              <a:t> targeted hotels that under-perform in relation to their potential, in </a:t>
            </a:r>
            <a:r>
              <a:rPr lang="en-US" sz="1400" b="1" baseline="0" dirty="0"/>
              <a:t>primary</a:t>
            </a:r>
            <a:r>
              <a:rPr lang="en-US" sz="1400" baseline="0" dirty="0"/>
              <a:t> destinations that show a lack of adequate high-star-rated accommodation. Lots of candidates can also be found in this category (PwC found 476 from the published financial data), both in the star as well as in the grey group. In this case, according to PwC, ROI can reach 70%, which translates into an IRR of approximately 11% in 6 years, with similar </a:t>
            </a:r>
            <a:r>
              <a:rPr lang="en-US" sz="1400" dirty="0">
                <a:latin typeface="Georgia" panose="02040502050405020303" pitchFamily="18" charset="0"/>
              </a:rPr>
              <a:t>assumptions about operating key performance indices</a:t>
            </a:r>
            <a:r>
              <a:rPr lang="en-US" sz="1400" baseline="0" dirty="0">
                <a:latin typeface="Georgia" panose="02040502050405020303" pitchFamily="18" charset="0"/>
              </a:rPr>
              <a:t> (</a:t>
            </a:r>
            <a:r>
              <a:rPr lang="en-US" sz="1400" dirty="0">
                <a:latin typeface="Georgia" panose="02040502050405020303" pitchFamily="18" charset="0"/>
              </a:rPr>
              <a:t>KPIs)</a:t>
            </a:r>
            <a:r>
              <a:rPr lang="el-GR" sz="1400" dirty="0">
                <a:latin typeface="Georgia" panose="02040502050405020303" pitchFamily="18" charset="0"/>
              </a:rPr>
              <a:t>.</a:t>
            </a:r>
            <a:endParaRPr lang="en-US" sz="1400" dirty="0"/>
          </a:p>
          <a:p>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15</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328453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third and final strategy regards </a:t>
            </a:r>
            <a:r>
              <a:rPr lang="en-US" sz="1400" b="1" dirty="0"/>
              <a:t>secondary</a:t>
            </a:r>
            <a:r>
              <a:rPr lang="en-US" sz="1400" dirty="0"/>
              <a:t> destinations, like the Peloponnese,</a:t>
            </a:r>
            <a:r>
              <a:rPr lang="en-US" sz="1400" baseline="0" dirty="0"/>
              <a:t> Lesvos</a:t>
            </a:r>
            <a:r>
              <a:rPr lang="en-US" sz="1400" dirty="0"/>
              <a:t>, and Pelion</a:t>
            </a:r>
            <a:r>
              <a:rPr lang="en-US" sz="1400" baseline="0" dirty="0"/>
              <a:t>.</a:t>
            </a:r>
            <a:r>
              <a:rPr lang="el-GR" sz="1400" baseline="0" dirty="0"/>
              <a:t> </a:t>
            </a:r>
            <a:r>
              <a:rPr lang="en-US" sz="1400" baseline="0" dirty="0"/>
              <a:t>There are fewer hotels available in these regions, as PwC indicates about 57, and of these only 20 seem to have a reasonable price-to-value relation</a:t>
            </a:r>
            <a:r>
              <a:rPr lang="el-GR" sz="1400" baseline="0" dirty="0"/>
              <a:t>. </a:t>
            </a:r>
            <a:r>
              <a:rPr lang="en-US" sz="1400" baseline="0" dirty="0"/>
              <a:t>Obviously, an investor would need to renovate the facility completely and reposition it in the market with a new brand identity. However, PwC considers this strategy to hold the highest promise of returns, with an investment in a 5* hotel yielding an ROI of up to 270%, but I must note that my own analysis shows that it’s more reasonable to expect something below 200%. As a matter of fact, running a few models shows a reasonable ROI of 160%, translating into an IRR of 17% in 6 years, assuming the best EBT margins on the market (20%) and a maximum </a:t>
            </a:r>
            <a:r>
              <a:rPr lang="en-US" sz="1400" baseline="0" dirty="0" err="1"/>
              <a:t>TRevPAR</a:t>
            </a:r>
            <a:r>
              <a:rPr lang="en-US" sz="1400" baseline="0" dirty="0"/>
              <a:t> of about 170</a:t>
            </a:r>
            <a:r>
              <a:rPr lang="el-GR" sz="1400" baseline="0" dirty="0"/>
              <a:t>€</a:t>
            </a:r>
            <a:r>
              <a:rPr lang="en-US" sz="1400" baseline="0" dirty="0"/>
              <a:t> at the point of exit. Those of you who are hoteliers will immediately appreciate how difficult these KPIs are in secondary destinations, requiring very “tight” management.</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16</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2843286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Completing tonight’s presentation, I must stress the importance of finding a competent</a:t>
            </a:r>
            <a:r>
              <a:rPr lang="en-US" sz="1400" baseline="0" dirty="0"/>
              <a:t> local partner when investing in Greek tourism, whom the investor may wholly trust for the fruition of their investment.</a:t>
            </a:r>
            <a:r>
              <a:rPr lang="el-GR" sz="1400" baseline="0" dirty="0"/>
              <a:t> </a:t>
            </a:r>
            <a:r>
              <a:rPr lang="en-US" sz="1400" baseline="0" dirty="0"/>
              <a:t>We at Elounda SA and</a:t>
            </a:r>
            <a:r>
              <a:rPr lang="el-GR" sz="1400" baseline="0" dirty="0"/>
              <a:t> </a:t>
            </a:r>
            <a:r>
              <a:rPr lang="en-US" sz="1400" baseline="0" dirty="0"/>
              <a:t>Elounda Real Estate have developed our know-how over decades, with an impeccable track record of creating market leading hotels, some of which remain under our ownership and some of which we have sold off to third parties. We have also worked extensively for clients investing in other destinations, as designers and as managers. I will be delighted to answer any queries during the panel discussion.</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17</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2594145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Furthermore, today I am also representing our family group of companies</a:t>
            </a:r>
            <a:r>
              <a:rPr lang="el-GR" sz="1600" baseline="0" dirty="0"/>
              <a:t>, </a:t>
            </a:r>
            <a:r>
              <a:rPr lang="en-US" sz="1600" baseline="0" dirty="0"/>
              <a:t>with Elounda SA at its core, a founding member of SETE. We are the third generation of tourism professionals, as both my parents and grand parents contributed the utmost in making Elounda, in Eastern Crete, as early as the 1960s, the </a:t>
            </a:r>
            <a:r>
              <a:rPr lang="en-US" sz="1600" b="1" baseline="0" dirty="0"/>
              <a:t>market-leader </a:t>
            </a:r>
            <a:r>
              <a:rPr lang="en-US" sz="1600" b="0" baseline="0" dirty="0"/>
              <a:t>in Greek tourism destinations</a:t>
            </a:r>
            <a:r>
              <a:rPr lang="en-US" sz="1600" baseline="0" dirty="0"/>
              <a:t>.</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2</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1503006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aerial</a:t>
            </a:r>
            <a:r>
              <a:rPr lang="en-US" sz="1600" baseline="0" dirty="0"/>
              <a:t> photo of our hotels shows: the</a:t>
            </a:r>
            <a:r>
              <a:rPr lang="el-GR" sz="1600" baseline="0" dirty="0"/>
              <a:t> </a:t>
            </a:r>
            <a:r>
              <a:rPr lang="en-US" sz="1600" b="1" baseline="0" dirty="0"/>
              <a:t>Elounda Peninsula</a:t>
            </a:r>
            <a:r>
              <a:rPr lang="en-US" sz="1600" baseline="0" dirty="0"/>
              <a:t> on the left, Greece’s top hotel in terms of average daily rate, having achieved an ADR of </a:t>
            </a:r>
            <a:r>
              <a:rPr lang="el-GR" sz="1600" baseline="0" dirty="0"/>
              <a:t>€</a:t>
            </a:r>
            <a:r>
              <a:rPr lang="en-US" sz="1600" baseline="0" dirty="0"/>
              <a:t>700 in 2017.</a:t>
            </a:r>
            <a:r>
              <a:rPr lang="el-GR" sz="1600" baseline="0" dirty="0"/>
              <a:t> </a:t>
            </a:r>
            <a:r>
              <a:rPr lang="en-US" sz="1600" baseline="0" dirty="0"/>
              <a:t>Within the same complex resides also </a:t>
            </a:r>
            <a:r>
              <a:rPr lang="en-US" sz="1600" b="1" baseline="0" dirty="0"/>
              <a:t>Porto Elounda</a:t>
            </a:r>
            <a:r>
              <a:rPr lang="en-US" sz="1600" baseline="0" dirty="0"/>
              <a:t>, with the first golf course on Crete, the first Six Senses Spa</a:t>
            </a:r>
            <a:r>
              <a:rPr lang="el-GR" sz="1600" baseline="0" dirty="0"/>
              <a:t>, </a:t>
            </a:r>
            <a:r>
              <a:rPr lang="en-US" sz="1600" baseline="0" dirty="0"/>
              <a:t>and the only hotel that operated year-round in its wider area. Finally, on the right of the picture, is the </a:t>
            </a:r>
            <a:r>
              <a:rPr lang="en-US" sz="1600" b="1" baseline="0" dirty="0"/>
              <a:t>Elounda Mare</a:t>
            </a:r>
            <a:r>
              <a:rPr lang="en-US" sz="1600" baseline="0" dirty="0"/>
              <a:t>, the first member of the prestigious Relais &amp; Chateaux chain in Greece</a:t>
            </a:r>
            <a:r>
              <a:rPr lang="el-GR" sz="1600" baseline="0" dirty="0"/>
              <a:t>. </a:t>
            </a:r>
            <a:r>
              <a:rPr lang="en-US" sz="1600" baseline="0" dirty="0"/>
              <a:t>In the larger Elounda area, my family has developed and sold another four luxury resorts</a:t>
            </a:r>
            <a:r>
              <a:rPr lang="el-GR" sz="1600" baseline="0" dirty="0"/>
              <a:t>.</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3</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345527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a:t>
            </a:r>
            <a:r>
              <a:rPr lang="en-US" sz="1600" baseline="0" dirty="0"/>
              <a:t> our group, the arm that develops properties for sale is my company, </a:t>
            </a:r>
            <a:r>
              <a:rPr lang="en-US" sz="1600" b="1" baseline="0" dirty="0"/>
              <a:t>Elounda Real Estate</a:t>
            </a:r>
            <a:r>
              <a:rPr lang="el-GR" sz="1600" baseline="0" dirty="0"/>
              <a:t>, </a:t>
            </a:r>
            <a:r>
              <a:rPr lang="en-US" sz="1600" baseline="0" dirty="0"/>
              <a:t>an activity that developed out of the hotel operation, as an add-on and expansion, based on the success of the Elounda Peninsula All-Suite Hotel. Our family had made sure, as early as the 1970s, to have a number of friends purchase property in the area, guests of our hotels,</a:t>
            </a:r>
            <a:r>
              <a:rPr lang="el-GR" sz="1600" baseline="0" dirty="0"/>
              <a:t> </a:t>
            </a:r>
            <a:r>
              <a:rPr lang="en-US" sz="1600" baseline="0" dirty="0"/>
              <a:t>many of whom have built second homes there. Over the last few years, we have </a:t>
            </a:r>
            <a:r>
              <a:rPr lang="en-US" sz="1600" baseline="0" dirty="0" err="1"/>
              <a:t>materialised</a:t>
            </a:r>
            <a:r>
              <a:rPr lang="en-US" sz="1600" baseline="0" dirty="0"/>
              <a:t> sales of residences with unit prices up to </a:t>
            </a:r>
            <a:r>
              <a:rPr lang="el-GR" sz="1600" baseline="0" dirty="0"/>
              <a:t>20,οοο€/</a:t>
            </a:r>
            <a:r>
              <a:rPr lang="en-US" sz="1600" baseline="0" dirty="0"/>
              <a:t>m</a:t>
            </a:r>
            <a:r>
              <a:rPr lang="el-GR" sz="1600" baseline="0" dirty="0"/>
              <a:t>2.</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4</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202574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Within and around the Porto Elounda and Elounda Peninsula complex we developed two different</a:t>
            </a:r>
            <a:r>
              <a:rPr lang="en-US" sz="1600" baseline="0" dirty="0"/>
              <a:t> residential products: first, the seafront residences inside the resort which you see in the aerial photo as the “</a:t>
            </a:r>
            <a:r>
              <a:rPr lang="en-US" sz="1600" b="1" baseline="0" dirty="0"/>
              <a:t>Diamond Residences</a:t>
            </a:r>
            <a:r>
              <a:rPr lang="en-US" sz="1600" baseline="0" dirty="0"/>
              <a:t>” and second the “</a:t>
            </a:r>
            <a:r>
              <a:rPr lang="en-US" sz="1600" b="1" baseline="0" dirty="0"/>
              <a:t>Emerald Villas</a:t>
            </a:r>
            <a:r>
              <a:rPr lang="en-US" sz="1600" baseline="0" dirty="0"/>
              <a:t>” outside the resort, which nevertheless have access to all the resort facilities.</a:t>
            </a:r>
            <a:r>
              <a:rPr lang="el-GR" sz="1600" baseline="0" dirty="0"/>
              <a:t> </a:t>
            </a:r>
            <a:r>
              <a:rPr lang="en-US" sz="1600" baseline="0" dirty="0"/>
              <a:t>Nowadays, the “Diamond” complex of resort residences falls under the provisions of the Law for Integrated Resorts, a very agile investment vehicle, more so than the “Complete Tourism Areas” and considerably superior to private town planning</a:t>
            </a:r>
            <a:r>
              <a:rPr lang="el-GR" sz="1600" baseline="0" dirty="0"/>
              <a:t>. </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5</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186834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Our</a:t>
            </a:r>
            <a:r>
              <a:rPr lang="el-GR" sz="1600" baseline="0" dirty="0"/>
              <a:t> </a:t>
            </a:r>
            <a:r>
              <a:rPr lang="en-US" sz="1600" baseline="0" dirty="0"/>
              <a:t>resort lies on the western side of the </a:t>
            </a:r>
            <a:r>
              <a:rPr lang="en-US" sz="1600" baseline="0" dirty="0" err="1"/>
              <a:t>Mirabello</a:t>
            </a:r>
            <a:r>
              <a:rPr lang="en-US" sz="1600" baseline="0" dirty="0"/>
              <a:t> bay, on the northeastern coast of the island of Crete. Around us, within a 90-minute drive radius, are four more large investments of the “integrated resort” type, with similar characteristics, in various stages of development. They are all available to investors: starting from the east, we first see the </a:t>
            </a:r>
            <a:r>
              <a:rPr lang="en-US" sz="1600" b="1" baseline="0" dirty="0" err="1"/>
              <a:t>Cavo</a:t>
            </a:r>
            <a:r>
              <a:rPr lang="en-US" sz="1600" b="1" baseline="0" dirty="0"/>
              <a:t> </a:t>
            </a:r>
            <a:r>
              <a:rPr lang="en-US" sz="1600" b="1" baseline="0" dirty="0" err="1"/>
              <a:t>Sidero</a:t>
            </a:r>
            <a:r>
              <a:rPr lang="en-US" sz="1600" b="1" baseline="0" dirty="0"/>
              <a:t> </a:t>
            </a:r>
            <a:r>
              <a:rPr lang="en-US" sz="1600" baseline="0" dirty="0"/>
              <a:t>resort developed by the Minoan Group, the </a:t>
            </a:r>
            <a:r>
              <a:rPr lang="en-US" sz="1600" b="1" baseline="0" dirty="0" err="1"/>
              <a:t>Sitia</a:t>
            </a:r>
            <a:r>
              <a:rPr lang="en-US" sz="1600" b="1" baseline="0" dirty="0"/>
              <a:t> Bay Resort </a:t>
            </a:r>
            <a:r>
              <a:rPr lang="en-US" sz="1600" baseline="0" dirty="0"/>
              <a:t>by Dolphin Capital Investors, the </a:t>
            </a:r>
            <a:r>
              <a:rPr lang="en-US" sz="1600" b="1" baseline="0" dirty="0"/>
              <a:t>Elounda Hills </a:t>
            </a:r>
            <a:r>
              <a:rPr lang="en-US" sz="1600" baseline="0" dirty="0"/>
              <a:t>project by Moscow-based developer MIRUM, as well as the last private town plan permitted on Crete, the </a:t>
            </a:r>
            <a:r>
              <a:rPr lang="en-US" sz="1600" b="1" baseline="0" dirty="0"/>
              <a:t>Golden Beach Resort </a:t>
            </a:r>
            <a:r>
              <a:rPr lang="en-US" sz="1600" baseline="0" dirty="0"/>
              <a:t>on the southern coast. Two of these development can be wholly acquired by an investor.</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6</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534182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At the same time, throughout Greece, a series of such investments</a:t>
            </a:r>
            <a:r>
              <a:rPr lang="en-US" sz="1400" baseline="0" dirty="0"/>
              <a:t> have been </a:t>
            </a:r>
            <a:r>
              <a:rPr lang="en-US" sz="1400" baseline="0" dirty="0" err="1"/>
              <a:t>realised</a:t>
            </a:r>
            <a:r>
              <a:rPr lang="en-US" sz="1400" baseline="0" dirty="0"/>
              <a:t> in major resort locations: in </a:t>
            </a:r>
            <a:r>
              <a:rPr lang="en-US" sz="1400" baseline="0" dirty="0" err="1"/>
              <a:t>Halkidiki</a:t>
            </a:r>
            <a:r>
              <a:rPr lang="en-US" sz="1400" baseline="0" dirty="0"/>
              <a:t>, for example, near the </a:t>
            </a:r>
            <a:r>
              <a:rPr lang="en-US" sz="1400" dirty="0"/>
              <a:t>famed</a:t>
            </a:r>
            <a:r>
              <a:rPr lang="el-GR" sz="1400" dirty="0"/>
              <a:t> </a:t>
            </a:r>
            <a:r>
              <a:rPr lang="en-US" sz="1400" b="1" dirty="0"/>
              <a:t>Porto </a:t>
            </a:r>
            <a:r>
              <a:rPr lang="en-US" sz="1400" b="1" dirty="0" err="1"/>
              <a:t>Carras</a:t>
            </a:r>
            <a:r>
              <a:rPr lang="en-US" sz="1400" b="1" dirty="0"/>
              <a:t> </a:t>
            </a:r>
            <a:r>
              <a:rPr lang="en-US" sz="1400" dirty="0"/>
              <a:t>and </a:t>
            </a:r>
            <a:r>
              <a:rPr lang="en-US" sz="1400" b="1" dirty="0"/>
              <a:t>Sani Resort</a:t>
            </a:r>
            <a:r>
              <a:rPr lang="el-GR" sz="1400" baseline="0" dirty="0"/>
              <a:t>, </a:t>
            </a:r>
            <a:r>
              <a:rPr lang="en-US" sz="1400" baseline="0" dirty="0"/>
              <a:t>many new ones have sprung up or are currently proceeding, like three major integrated resorts (the two former XENIA hotels, </a:t>
            </a:r>
            <a:r>
              <a:rPr lang="en-US" sz="1400" baseline="0" dirty="0" err="1"/>
              <a:t>privatised</a:t>
            </a:r>
            <a:r>
              <a:rPr lang="en-US" sz="1400" baseline="0" dirty="0"/>
              <a:t> recently, and the </a:t>
            </a:r>
            <a:r>
              <a:rPr lang="en-US" sz="1400" b="1" baseline="0" dirty="0" err="1"/>
              <a:t>Miraggio</a:t>
            </a:r>
            <a:r>
              <a:rPr lang="el-GR" sz="1400" baseline="0" dirty="0"/>
              <a:t> </a:t>
            </a:r>
            <a:r>
              <a:rPr lang="en-US" sz="1400" baseline="0" dirty="0"/>
              <a:t>thermal spa resort in Kassandra, already in operation). Of course, there’s </a:t>
            </a:r>
            <a:r>
              <a:rPr lang="en-US" sz="1400" b="1" baseline="0" dirty="0"/>
              <a:t>Costa </a:t>
            </a:r>
            <a:r>
              <a:rPr lang="en-US" sz="1400" b="1" baseline="0" dirty="0" err="1"/>
              <a:t>Navarino</a:t>
            </a:r>
            <a:r>
              <a:rPr lang="en-US" sz="1400" b="1" baseline="0" dirty="0"/>
              <a:t> </a:t>
            </a:r>
            <a:r>
              <a:rPr lang="en-US" sz="1400" b="0" baseline="0" dirty="0"/>
              <a:t>in the Peloponnese</a:t>
            </a:r>
            <a:r>
              <a:rPr lang="el-GR" sz="1400" baseline="0" dirty="0"/>
              <a:t>, </a:t>
            </a:r>
            <a:r>
              <a:rPr lang="en-US" sz="1400" baseline="0" dirty="0"/>
              <a:t>where three new golf courses will soon be added to the existing two, so that Greece finally has a destination that can complete on par with the famed winter golf destinations in Spain, Portugal, Turkey, and Cyprus.</a:t>
            </a:r>
            <a:r>
              <a:rPr lang="el-GR" sz="1400" baseline="0" dirty="0"/>
              <a:t> </a:t>
            </a:r>
            <a:r>
              <a:rPr lang="en-US" sz="1400" baseline="0" dirty="0"/>
              <a:t>The </a:t>
            </a:r>
            <a:r>
              <a:rPr lang="en-US" sz="1400" b="1" baseline="0" dirty="0" err="1"/>
              <a:t>Amanzoe</a:t>
            </a:r>
            <a:r>
              <a:rPr lang="en-US" sz="1400" baseline="0" dirty="0"/>
              <a:t> resort in Argolis has already effected sales of over </a:t>
            </a:r>
            <a:r>
              <a:rPr lang="el-GR" sz="1400" baseline="0" dirty="0"/>
              <a:t>80</a:t>
            </a:r>
            <a:r>
              <a:rPr lang="en-US" sz="1400" baseline="0" dirty="0"/>
              <a:t>m</a:t>
            </a:r>
            <a:r>
              <a:rPr lang="el-GR" sz="1400" baseline="0" dirty="0"/>
              <a:t>€ </a:t>
            </a:r>
            <a:r>
              <a:rPr lang="en-US" sz="1400" baseline="0" dirty="0"/>
              <a:t>in villas</a:t>
            </a:r>
            <a:r>
              <a:rPr lang="el-GR" sz="1400" baseline="0" dirty="0"/>
              <a:t>, </a:t>
            </a:r>
            <a:r>
              <a:rPr lang="en-US" sz="1400" baseline="0" dirty="0"/>
              <a:t>and we expect something similar to happen also at the new </a:t>
            </a:r>
            <a:r>
              <a:rPr lang="en-US" sz="1400" b="1" baseline="0" dirty="0"/>
              <a:t>Four Seasons </a:t>
            </a:r>
            <a:r>
              <a:rPr lang="en-US" sz="1400" b="0" baseline="0" dirty="0"/>
              <a:t>scheduled to open in 2018 at the site of the former Astir resort</a:t>
            </a:r>
            <a:r>
              <a:rPr lang="el-GR" sz="1400" baseline="0" dirty="0"/>
              <a:t>. </a:t>
            </a:r>
            <a:r>
              <a:rPr lang="en-US" sz="1400" baseline="0" dirty="0"/>
              <a:t>On the map we also note the </a:t>
            </a:r>
            <a:r>
              <a:rPr lang="en-US" sz="1400" b="1" baseline="0" dirty="0" err="1"/>
              <a:t>Cassiope</a:t>
            </a:r>
            <a:r>
              <a:rPr lang="en-US" sz="1400" baseline="0" dirty="0"/>
              <a:t> investment in northern Corfu, and </a:t>
            </a:r>
            <a:r>
              <a:rPr lang="en-US" sz="1400" b="1" baseline="0" dirty="0" err="1"/>
              <a:t>Afandou</a:t>
            </a:r>
            <a:r>
              <a:rPr lang="en-US" sz="1400" baseline="0" dirty="0"/>
              <a:t> in Rhodes, both being underway</a:t>
            </a:r>
            <a:r>
              <a:rPr lang="el-GR" sz="1400" baseline="0" dirty="0"/>
              <a:t>. </a:t>
            </a:r>
            <a:r>
              <a:rPr lang="en-US" sz="1400" baseline="0" dirty="0"/>
              <a:t>Special mention must be made of the largest investment in the entire Mediterranean region, the </a:t>
            </a:r>
            <a:r>
              <a:rPr lang="en-US" sz="1400" b="1" baseline="0" dirty="0" err="1"/>
              <a:t>Hellinikon</a:t>
            </a:r>
            <a:r>
              <a:rPr lang="en-US" sz="1400" baseline="0" dirty="0"/>
              <a:t> in Athens.</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7</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4114033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a:t>
            </a:r>
            <a:r>
              <a:rPr lang="en-US" sz="1600" b="1" dirty="0" err="1"/>
              <a:t>Hellinikon</a:t>
            </a:r>
            <a:r>
              <a:rPr lang="en-US" sz="1600" dirty="0"/>
              <a:t> project is the site of the former Athens International airport. This summer, I met in Crete with the Mega-resort Development</a:t>
            </a:r>
            <a:r>
              <a:rPr lang="en-US" sz="1600" baseline="0" dirty="0"/>
              <a:t> Director of a major American casino company, who stayed at our hotel in Elounda and was shown around the island of Crete. We had the opportunity to discuss a series of investments in casinos, and –of course- the </a:t>
            </a:r>
            <a:r>
              <a:rPr lang="en-US" sz="1600" baseline="0" dirty="0" err="1"/>
              <a:t>Hellinikon</a:t>
            </a:r>
            <a:r>
              <a:rPr lang="en-US" sz="1600" baseline="0" dirty="0"/>
              <a:t> was the main topic. This is a project that can, at full scale, reach the amount of </a:t>
            </a:r>
            <a:r>
              <a:rPr lang="el-GR" sz="1600" b="1" baseline="0" dirty="0"/>
              <a:t>€8</a:t>
            </a:r>
            <a:r>
              <a:rPr lang="en-US" sz="1600" b="1" baseline="0" dirty="0" err="1"/>
              <a:t>bn</a:t>
            </a:r>
            <a:r>
              <a:rPr lang="en-US" sz="1600" baseline="0" dirty="0"/>
              <a:t>, which is by far the largest European investment at this time. The record was set by the Channel Tunnel connecting the UK and France, which at today’s rate was equivalent to </a:t>
            </a:r>
            <a:r>
              <a:rPr lang="el-GR" sz="1600" baseline="0" dirty="0"/>
              <a:t>€6</a:t>
            </a:r>
            <a:r>
              <a:rPr lang="en-US" sz="1600" baseline="0" dirty="0"/>
              <a:t>.</a:t>
            </a:r>
            <a:r>
              <a:rPr lang="el-GR" sz="1600" baseline="0" dirty="0"/>
              <a:t>5</a:t>
            </a:r>
            <a:r>
              <a:rPr lang="en-US" sz="1600" baseline="0" dirty="0" err="1"/>
              <a:t>bn</a:t>
            </a:r>
            <a:r>
              <a:rPr lang="el-GR" sz="1600" baseline="0" dirty="0"/>
              <a:t>. </a:t>
            </a:r>
            <a:r>
              <a:rPr lang="en-US" sz="1600" baseline="0" dirty="0"/>
              <a:t>And by virtue of its enormous size, the </a:t>
            </a:r>
            <a:r>
              <a:rPr lang="en-US" sz="1600" baseline="0" dirty="0" err="1"/>
              <a:t>Hellinikon</a:t>
            </a:r>
            <a:r>
              <a:rPr lang="en-US" sz="1600" baseline="0" dirty="0"/>
              <a:t> can the capacity to draw many other major investments around it and along the entire coast of Athens, the so-called “</a:t>
            </a:r>
            <a:r>
              <a:rPr lang="en-US" sz="1600" b="1" baseline="0" dirty="0"/>
              <a:t>Athens Riviera</a:t>
            </a:r>
            <a:r>
              <a:rPr lang="en-US" sz="1600" baseline="0" dirty="0"/>
              <a:t>”, which reaches all the way to Cape </a:t>
            </a:r>
            <a:r>
              <a:rPr lang="en-US" sz="1600" baseline="0" dirty="0" err="1"/>
              <a:t>Sounio</a:t>
            </a:r>
            <a:r>
              <a:rPr lang="en-US" sz="1600" baseline="0" dirty="0"/>
              <a:t> and has a multitude of excellent locations for resorts. </a:t>
            </a:r>
            <a:endParaRPr lang="en-US" sz="1600" dirty="0"/>
          </a:p>
        </p:txBody>
      </p:sp>
      <p:sp>
        <p:nvSpPr>
          <p:cNvPr id="4" name="Slide Number Placeholder 3"/>
          <p:cNvSpPr>
            <a:spLocks noGrp="1"/>
          </p:cNvSpPr>
          <p:nvPr>
            <p:ph type="sldNum" sz="quarter" idx="10"/>
          </p:nvPr>
        </p:nvSpPr>
        <p:spPr/>
        <p:txBody>
          <a:bodyPr/>
          <a:lstStyle/>
          <a:p>
            <a:fld id="{88D0FA74-2314-4C40-A17E-E933B662BE51}" type="slidenum">
              <a:rPr lang="en-US" smtClean="0"/>
              <a:t>8</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219912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the screen you will see a few typical locations for such tourism projects along the Athens Riviera</a:t>
            </a:r>
            <a:r>
              <a:rPr lang="el-GR" sz="1400" baseline="0" dirty="0"/>
              <a:t>. </a:t>
            </a:r>
            <a:r>
              <a:rPr lang="en-US" sz="1400" baseline="0" dirty="0"/>
              <a:t>On the bottom right, we have </a:t>
            </a:r>
            <a:r>
              <a:rPr lang="en-US" sz="1400" b="1" baseline="0" dirty="0"/>
              <a:t>Grand Resort </a:t>
            </a:r>
            <a:r>
              <a:rPr lang="en-US" sz="1400" b="1" baseline="0" dirty="0" err="1"/>
              <a:t>Lagonissi</a:t>
            </a:r>
            <a:r>
              <a:rPr lang="el-GR" sz="1400" baseline="0" dirty="0"/>
              <a:t>, </a:t>
            </a:r>
            <a:r>
              <a:rPr lang="en-US" sz="1400" baseline="0" dirty="0"/>
              <a:t>which has already published a call for strategic investors to enter into cooperation with the lease holder, which on the top right you see </a:t>
            </a:r>
            <a:r>
              <a:rPr lang="en-US" sz="1400" b="1" baseline="0" dirty="0" err="1"/>
              <a:t>Asteria</a:t>
            </a:r>
            <a:r>
              <a:rPr lang="en-US" sz="1400" baseline="0" dirty="0"/>
              <a:t> Glyfada, a </a:t>
            </a:r>
            <a:r>
              <a:rPr lang="en-US" sz="1400" baseline="0" dirty="0" err="1"/>
              <a:t>fomer</a:t>
            </a:r>
            <a:r>
              <a:rPr lang="en-US" sz="1400" baseline="0" dirty="0"/>
              <a:t> resort with similar location to the Four Seasons in </a:t>
            </a:r>
            <a:r>
              <a:rPr lang="en-US" sz="1400" baseline="0" dirty="0" err="1"/>
              <a:t>Vouliagmeni</a:t>
            </a:r>
            <a:r>
              <a:rPr lang="en-US" sz="1400" baseline="0" dirty="0"/>
              <a:t>, wherein </a:t>
            </a:r>
            <a:r>
              <a:rPr lang="en-US" sz="1400" baseline="0" dirty="0" err="1"/>
              <a:t>Grivalia</a:t>
            </a:r>
            <a:r>
              <a:rPr lang="en-US" sz="1400" baseline="0" dirty="0"/>
              <a:t> (the REIC arm of </a:t>
            </a:r>
            <a:r>
              <a:rPr lang="en-US" sz="1400" baseline="0" dirty="0" err="1"/>
              <a:t>Eurobank</a:t>
            </a:r>
            <a:r>
              <a:rPr lang="en-US" sz="1400" baseline="0" dirty="0"/>
              <a:t>) is moving ahead with a </a:t>
            </a:r>
            <a:r>
              <a:rPr lang="el-GR" sz="1400" baseline="0" dirty="0"/>
              <a:t>€60</a:t>
            </a:r>
            <a:r>
              <a:rPr lang="en-US" sz="1400" baseline="0" dirty="0"/>
              <a:t>m integrated resort. By the way, on the southern side of the </a:t>
            </a:r>
            <a:r>
              <a:rPr lang="en-US" sz="1400" baseline="0" dirty="0" err="1"/>
              <a:t>Asteria</a:t>
            </a:r>
            <a:r>
              <a:rPr lang="en-US" sz="1400" baseline="0" dirty="0"/>
              <a:t> complex, at the top of the screen, you can clearly see a similar plot which is still public property, a dilapidated foundation, where another large tourism investment could take place, whose revenue could be used to fund any such foundation at any other location in the country. A similar situation is depicted in the other photos, on the left: a public beach in </a:t>
            </a:r>
            <a:r>
              <a:rPr lang="en-US" sz="1400" b="1" baseline="0" dirty="0" err="1"/>
              <a:t>Kavouri</a:t>
            </a:r>
            <a:r>
              <a:rPr lang="en-US" sz="1400" baseline="0" dirty="0"/>
              <a:t>, where some of the most expensive real estate in Greece is found, where you can see at the bottom left a large facility owned by the Air Force (!), and on the top left another public beach, this one in </a:t>
            </a:r>
            <a:r>
              <a:rPr lang="en-US" sz="1400" b="1" baseline="0" dirty="0" err="1"/>
              <a:t>Anavissos</a:t>
            </a:r>
            <a:r>
              <a:rPr lang="en-US" sz="1400" baseline="0" dirty="0"/>
              <a:t>, further down the road from </a:t>
            </a:r>
            <a:r>
              <a:rPr lang="en-US" sz="1400" baseline="0" dirty="0" err="1"/>
              <a:t>Lagonissi</a:t>
            </a:r>
            <a:r>
              <a:rPr lang="en-US" sz="1400" baseline="0" dirty="0"/>
              <a:t> towards </a:t>
            </a:r>
            <a:r>
              <a:rPr lang="en-US" sz="1400" baseline="0" dirty="0" err="1"/>
              <a:t>Sounio</a:t>
            </a:r>
            <a:r>
              <a:rPr lang="en-US" sz="1400" baseline="0" dirty="0"/>
              <a:t>, where an old hotel currently houses a public school of tourism studies. These public functions could function equally well in other locations, not on the coast, freeing up this land for re-development. </a:t>
            </a:r>
            <a:endParaRPr lang="en-US" sz="1400" dirty="0"/>
          </a:p>
        </p:txBody>
      </p:sp>
      <p:sp>
        <p:nvSpPr>
          <p:cNvPr id="4" name="Slide Number Placeholder 3"/>
          <p:cNvSpPr>
            <a:spLocks noGrp="1"/>
          </p:cNvSpPr>
          <p:nvPr>
            <p:ph type="sldNum" sz="quarter" idx="10"/>
          </p:nvPr>
        </p:nvSpPr>
        <p:spPr/>
        <p:txBody>
          <a:bodyPr/>
          <a:lstStyle/>
          <a:p>
            <a:fld id="{88D0FA74-2314-4C40-A17E-E933B662BE51}" type="slidenum">
              <a:rPr lang="en-US" smtClean="0"/>
              <a:t>9</a:t>
            </a:fld>
            <a:endParaRPr lang="en-US"/>
          </a:p>
        </p:txBody>
      </p:sp>
      <p:sp>
        <p:nvSpPr>
          <p:cNvPr id="5" name="Footer Placeholder 4"/>
          <p:cNvSpPr>
            <a:spLocks noGrp="1"/>
          </p:cNvSpPr>
          <p:nvPr>
            <p:ph type="ftr" sz="quarter" idx="11"/>
          </p:nvPr>
        </p:nvSpPr>
        <p:spPr/>
        <p:txBody>
          <a:bodyPr/>
          <a:lstStyle/>
          <a:p>
            <a:r>
              <a:rPr lang="en-US"/>
              <a:t>6th Arab-Hellenic Investment Forum</a:t>
            </a:r>
          </a:p>
        </p:txBody>
      </p:sp>
      <p:sp>
        <p:nvSpPr>
          <p:cNvPr id="6" name="Header Placeholder 5"/>
          <p:cNvSpPr>
            <a:spLocks noGrp="1"/>
          </p:cNvSpPr>
          <p:nvPr>
            <p:ph type="hdr" sz="quarter" idx="12"/>
          </p:nvPr>
        </p:nvSpPr>
        <p:spPr/>
        <p:txBody>
          <a:bodyPr/>
          <a:lstStyle/>
          <a:p>
            <a:r>
              <a:rPr lang="fi-FI"/>
              <a:t>Fotis Kokotos - 2nd Panel - 29/11/2017</a:t>
            </a:r>
            <a:endParaRPr lang="en-US"/>
          </a:p>
        </p:txBody>
      </p:sp>
    </p:spTree>
    <p:extLst>
      <p:ext uri="{BB962C8B-B14F-4D97-AF65-F5344CB8AC3E}">
        <p14:creationId xmlns:p14="http://schemas.microsoft.com/office/powerpoint/2010/main" val="409958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A66505-52FB-4A42-A658-E18A5CF27B7B}"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386105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66505-52FB-4A42-A658-E18A5CF27B7B}"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176632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66505-52FB-4A42-A658-E18A5CF27B7B}"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301169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66505-52FB-4A42-A658-E18A5CF27B7B}"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2253208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A66505-52FB-4A42-A658-E18A5CF27B7B}" type="datetimeFigureOut">
              <a:rPr lang="en-US" smtClean="0"/>
              <a:t>11/23/2017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273748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A66505-52FB-4A42-A658-E18A5CF27B7B}"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79951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A66505-52FB-4A42-A658-E18A5CF27B7B}" type="datetimeFigureOut">
              <a:rPr lang="en-US" smtClean="0"/>
              <a:t>11/23/2017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318323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A66505-52FB-4A42-A658-E18A5CF27B7B}" type="datetimeFigureOut">
              <a:rPr lang="en-US" smtClean="0"/>
              <a:t>11/23/2017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3586484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66505-52FB-4A42-A658-E18A5CF27B7B}" type="datetimeFigureOut">
              <a:rPr lang="en-US" smtClean="0"/>
              <a:t>11/23/2017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107994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66505-52FB-4A42-A658-E18A5CF27B7B}"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58006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66505-52FB-4A42-A658-E18A5CF27B7B}" type="datetimeFigureOut">
              <a:rPr lang="en-US" smtClean="0"/>
              <a:t>11/23/2017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7E2B6D-BD62-4E90-9E40-FFB7F359B697}" type="slidenum">
              <a:rPr lang="en-US" smtClean="0"/>
              <a:t>‹#›</a:t>
            </a:fld>
            <a:endParaRPr lang="en-US"/>
          </a:p>
        </p:txBody>
      </p:sp>
    </p:spTree>
    <p:extLst>
      <p:ext uri="{BB962C8B-B14F-4D97-AF65-F5344CB8AC3E}">
        <p14:creationId xmlns:p14="http://schemas.microsoft.com/office/powerpoint/2010/main" val="391069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66505-52FB-4A42-A658-E18A5CF27B7B}" type="datetimeFigureOut">
              <a:rPr lang="en-US" smtClean="0"/>
              <a:t>11/23/2017</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E2B6D-BD62-4E90-9E40-FFB7F359B697}" type="slidenum">
              <a:rPr lang="en-US" smtClean="0"/>
              <a:t>‹#›</a:t>
            </a:fld>
            <a:endParaRPr lang="en-US"/>
          </a:p>
        </p:txBody>
      </p:sp>
    </p:spTree>
    <p:extLst>
      <p:ext uri="{BB962C8B-B14F-4D97-AF65-F5344CB8AC3E}">
        <p14:creationId xmlns:p14="http://schemas.microsoft.com/office/powerpoint/2010/main" val="2761267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1.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1.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hemeOverride" Target="../theme/themeOverride4.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hemeOverride" Target="../theme/themeOverride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ews.gtp.gr/wp-content/uploads/2012/09/set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52400"/>
            <a:ext cx="924560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01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0299" y="3241276"/>
            <a:ext cx="6880225" cy="362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http://4.bp.blogspot.com/_oJ58mNEwghU/TM0Cvsb4BMI/AAAAAAAAH1o/oI8fvNqSdEg/s1600/byday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499" y="3242498"/>
            <a:ext cx="5638800" cy="37744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ravelplusstyle.com/wp-content/gallery/mykonos-grace-hotel/swimming-p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300" y="-10621"/>
            <a:ext cx="5060899" cy="32518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cdn.home-designing.com/wp-content/uploads/2011/08/birds-eye-view-santorini-grace-hote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84400"/>
            <a:ext cx="5454700" cy="362567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4908499" y="-10621"/>
            <a:ext cx="0" cy="717342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33400" y="3241276"/>
            <a:ext cx="10515599"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17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Picture 3" descr="C:\Users\Fotis_Kokotos\Downloads\aeri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0"/>
            <a:ext cx="4953000" cy="3302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1.spitogatos.gr/109058469_900x675.jpg?v=201409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302429"/>
            <a:ext cx="4953000" cy="355557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mediterraneanbeach.gr/images/photo-gallery/photo-gallery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9007"/>
            <a:ext cx="4953001" cy="33114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Fotis_Kokotos\Downloads\blue-marine-resort---spa_TP280801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462" y="3302429"/>
            <a:ext cx="5337462" cy="355557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953000" y="50532"/>
            <a:ext cx="0" cy="717342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1" y="3302429"/>
            <a:ext cx="10515599"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5068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7"/>
            <a:ext cx="8915400" cy="1143000"/>
          </a:xfrm>
        </p:spPr>
        <p:txBody>
          <a:bodyPr>
            <a:normAutofit/>
          </a:bodyPr>
          <a:lstStyle/>
          <a:p>
            <a:r>
              <a:rPr lang="en-US" sz="4800" dirty="0">
                <a:solidFill>
                  <a:schemeClr val="tx1">
                    <a:lumMod val="75000"/>
                    <a:lumOff val="25000"/>
                  </a:schemeClr>
                </a:solidFill>
                <a:latin typeface="Georgia" panose="02040502050405020303" pitchFamily="18" charset="0"/>
              </a:rPr>
              <a:t>Greek Hotels: Star vs. Zombie</a:t>
            </a:r>
          </a:p>
        </p:txBody>
      </p:sp>
      <p:sp>
        <p:nvSpPr>
          <p:cNvPr id="5" name="Title 1"/>
          <p:cNvSpPr txBox="1">
            <a:spLocks/>
          </p:cNvSpPr>
          <p:nvPr/>
        </p:nvSpPr>
        <p:spPr>
          <a:xfrm>
            <a:off x="6934200" y="6096000"/>
            <a:ext cx="28956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i="1" dirty="0">
                <a:solidFill>
                  <a:schemeClr val="tx1">
                    <a:lumMod val="75000"/>
                    <a:lumOff val="25000"/>
                  </a:schemeClr>
                </a:solidFill>
                <a:latin typeface="Georgia" panose="02040502050405020303" pitchFamily="18" charset="0"/>
              </a:rPr>
              <a:t>Source</a:t>
            </a:r>
            <a:r>
              <a:rPr lang="el-GR" sz="2400" i="1" dirty="0">
                <a:solidFill>
                  <a:schemeClr val="tx1">
                    <a:lumMod val="75000"/>
                    <a:lumOff val="25000"/>
                  </a:schemeClr>
                </a:solidFill>
                <a:latin typeface="Georgia" panose="02040502050405020303" pitchFamily="18" charset="0"/>
              </a:rPr>
              <a:t>: </a:t>
            </a:r>
            <a:r>
              <a:rPr lang="en-US" sz="2400" i="1" dirty="0">
                <a:solidFill>
                  <a:schemeClr val="tx1">
                    <a:lumMod val="75000"/>
                    <a:lumOff val="25000"/>
                  </a:schemeClr>
                </a:solidFill>
                <a:latin typeface="Georgia" panose="02040502050405020303" pitchFamily="18" charset="0"/>
              </a:rPr>
              <a:t>PwC, 2016</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25" y="1524000"/>
            <a:ext cx="10657339" cy="4724400"/>
          </a:xfrm>
          <a:prstGeom prst="rect">
            <a:avLst/>
          </a:prstGeom>
        </p:spPr>
      </p:pic>
      <p:sp>
        <p:nvSpPr>
          <p:cNvPr id="4" name="TextBox 3"/>
          <p:cNvSpPr txBox="1"/>
          <p:nvPr/>
        </p:nvSpPr>
        <p:spPr>
          <a:xfrm>
            <a:off x="0" y="1219200"/>
            <a:ext cx="2333978" cy="461665"/>
          </a:xfrm>
          <a:prstGeom prst="rect">
            <a:avLst/>
          </a:prstGeom>
          <a:noFill/>
        </p:spPr>
        <p:txBody>
          <a:bodyPr wrap="square" rtlCol="0">
            <a:spAutoFit/>
          </a:bodyPr>
          <a:lstStyle/>
          <a:p>
            <a:r>
              <a:rPr lang="en-US" sz="2400" b="1" dirty="0">
                <a:solidFill>
                  <a:srgbClr val="592225"/>
                </a:solidFill>
                <a:latin typeface="Georgia" panose="02040502050405020303" pitchFamily="18" charset="0"/>
              </a:rPr>
              <a:t>No. of Hotels</a:t>
            </a:r>
          </a:p>
        </p:txBody>
      </p:sp>
      <p:sp>
        <p:nvSpPr>
          <p:cNvPr id="6" name="Rectangle 5"/>
          <p:cNvSpPr/>
          <p:nvPr/>
        </p:nvSpPr>
        <p:spPr>
          <a:xfrm>
            <a:off x="7881831" y="1231667"/>
            <a:ext cx="1947969" cy="461665"/>
          </a:xfrm>
          <a:prstGeom prst="rect">
            <a:avLst/>
          </a:prstGeom>
        </p:spPr>
        <p:txBody>
          <a:bodyPr wrap="none">
            <a:spAutoFit/>
          </a:bodyPr>
          <a:lstStyle/>
          <a:p>
            <a:r>
              <a:rPr lang="en-US" sz="2400" b="1" dirty="0">
                <a:solidFill>
                  <a:srgbClr val="C68E39"/>
                </a:solidFill>
                <a:latin typeface="Georgia" panose="02040502050405020303" pitchFamily="18" charset="0"/>
              </a:rPr>
              <a:t>No. of beds</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1752599"/>
            <a:ext cx="1447800" cy="304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848599" y="1765629"/>
            <a:ext cx="854721" cy="276999"/>
          </a:xfrm>
          <a:prstGeom prst="rect">
            <a:avLst/>
          </a:prstGeom>
        </p:spPr>
        <p:txBody>
          <a:bodyPr wrap="none">
            <a:spAutoFit/>
          </a:bodyPr>
          <a:lstStyle/>
          <a:p>
            <a:r>
              <a:rPr lang="en-US" sz="1200" b="1" dirty="0">
                <a:latin typeface="Georgia" panose="02040502050405020303" pitchFamily="18" charset="0"/>
              </a:rPr>
              <a:t>Trapped</a:t>
            </a:r>
          </a:p>
        </p:txBody>
      </p:sp>
    </p:spTree>
    <p:extLst>
      <p:ext uri="{BB962C8B-B14F-4D97-AF65-F5344CB8AC3E}">
        <p14:creationId xmlns:p14="http://schemas.microsoft.com/office/powerpoint/2010/main" val="386414434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915400" cy="1143000"/>
          </a:xfrm>
        </p:spPr>
        <p:txBody>
          <a:bodyPr>
            <a:normAutofit/>
          </a:bodyPr>
          <a:lstStyle/>
          <a:p>
            <a:r>
              <a:rPr lang="en-US" sz="4800" dirty="0">
                <a:solidFill>
                  <a:schemeClr val="tx1">
                    <a:lumMod val="75000"/>
                    <a:lumOff val="25000"/>
                  </a:schemeClr>
                </a:solidFill>
                <a:latin typeface="Georgia" panose="02040502050405020303" pitchFamily="18" charset="0"/>
              </a:rPr>
              <a:t>225 Greek Hotels on Sale</a:t>
            </a:r>
          </a:p>
        </p:txBody>
      </p:sp>
      <p:sp>
        <p:nvSpPr>
          <p:cNvPr id="6" name="Title 1"/>
          <p:cNvSpPr txBox="1">
            <a:spLocks/>
          </p:cNvSpPr>
          <p:nvPr/>
        </p:nvSpPr>
        <p:spPr>
          <a:xfrm>
            <a:off x="6979379" y="6324600"/>
            <a:ext cx="2895600" cy="5559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i="1" dirty="0">
                <a:solidFill>
                  <a:schemeClr val="tx1">
                    <a:lumMod val="75000"/>
                    <a:lumOff val="25000"/>
                  </a:schemeClr>
                </a:solidFill>
                <a:latin typeface="Georgia" panose="02040502050405020303" pitchFamily="18" charset="0"/>
              </a:rPr>
              <a:t>Source</a:t>
            </a:r>
            <a:r>
              <a:rPr lang="el-GR" sz="2400" i="1" dirty="0">
                <a:solidFill>
                  <a:schemeClr val="tx1">
                    <a:lumMod val="75000"/>
                    <a:lumOff val="25000"/>
                  </a:schemeClr>
                </a:solidFill>
                <a:latin typeface="Georgia" panose="02040502050405020303" pitchFamily="18" charset="0"/>
              </a:rPr>
              <a:t>: </a:t>
            </a:r>
            <a:r>
              <a:rPr lang="en-US" sz="2400" i="1" dirty="0">
                <a:solidFill>
                  <a:schemeClr val="tx1">
                    <a:lumMod val="75000"/>
                    <a:lumOff val="25000"/>
                  </a:schemeClr>
                </a:solidFill>
                <a:latin typeface="Georgia" panose="02040502050405020303" pitchFamily="18" charset="0"/>
              </a:rPr>
              <a:t>PwC, 2016</a:t>
            </a:r>
          </a:p>
        </p:txBody>
      </p:sp>
      <p:pic>
        <p:nvPicPr>
          <p:cNvPr id="204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1" y="990600"/>
            <a:ext cx="9843958"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3256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3543300" cy="1162050"/>
          </a:xfrm>
        </p:spPr>
        <p:txBody>
          <a:bodyPr>
            <a:noAutofit/>
          </a:bodyPr>
          <a:lstStyle/>
          <a:p>
            <a:r>
              <a:rPr lang="en-US" sz="3200" dirty="0">
                <a:latin typeface="Georgia" panose="02040502050405020303" pitchFamily="18" charset="0"/>
              </a:rPr>
              <a:t>INVESTMENT STRATEGY  </a:t>
            </a:r>
            <a:r>
              <a:rPr lang="el-GR" sz="4000" dirty="0">
                <a:latin typeface="Georgia" panose="02040502050405020303" pitchFamily="18" charset="0"/>
              </a:rPr>
              <a:t>1</a:t>
            </a:r>
            <a:endParaRPr lang="en-US" sz="3200" dirty="0">
              <a:latin typeface="Georgia" panose="02040502050405020303" pitchFamily="18" charset="0"/>
            </a:endParaRPr>
          </a:p>
        </p:txBody>
      </p:sp>
      <p:sp>
        <p:nvSpPr>
          <p:cNvPr id="6" name="Text Placeholder 5"/>
          <p:cNvSpPr>
            <a:spLocks noGrp="1"/>
          </p:cNvSpPr>
          <p:nvPr>
            <p:ph type="body" sz="half" idx="2"/>
          </p:nvPr>
        </p:nvSpPr>
        <p:spPr>
          <a:xfrm>
            <a:off x="457200" y="1435101"/>
            <a:ext cx="3297106" cy="5422899"/>
          </a:xfrm>
        </p:spPr>
        <p:txBody>
          <a:bodyPr>
            <a:normAutofit fontScale="92500" lnSpcReduction="20000"/>
          </a:bodyPr>
          <a:lstStyle/>
          <a:p>
            <a:pPr marL="342900" indent="-342900">
              <a:buFont typeface="Wingdings" panose="05000000000000000000" pitchFamily="2" charset="2"/>
              <a:buChar char="§"/>
            </a:pPr>
            <a:r>
              <a:rPr lang="en-US" sz="2600" dirty="0">
                <a:latin typeface="Georgia" panose="02040502050405020303" pitchFamily="18" charset="0"/>
              </a:rPr>
              <a:t>Purchasing targeted assets in </a:t>
            </a:r>
            <a:r>
              <a:rPr lang="en-US" sz="2600" b="1" dirty="0">
                <a:latin typeface="Georgia" panose="02040502050405020303" pitchFamily="18" charset="0"/>
              </a:rPr>
              <a:t>primary</a:t>
            </a:r>
            <a:r>
              <a:rPr lang="en-US" sz="2600" dirty="0">
                <a:latin typeface="Georgia" panose="02040502050405020303" pitchFamily="18" charset="0"/>
              </a:rPr>
              <a:t> destinations (e.g. Crete, Corfu, Rhodes, </a:t>
            </a:r>
            <a:r>
              <a:rPr lang="en-US" sz="2600" dirty="0" err="1">
                <a:latin typeface="Georgia" panose="02040502050405020303" pitchFamily="18" charset="0"/>
              </a:rPr>
              <a:t>Halkidiki</a:t>
            </a:r>
            <a:r>
              <a:rPr lang="en-US" sz="2600" dirty="0">
                <a:latin typeface="Georgia" panose="02040502050405020303" pitchFamily="18" charset="0"/>
              </a:rPr>
              <a:t>) </a:t>
            </a:r>
            <a:endParaRPr lang="el-GR" sz="2600" dirty="0">
              <a:latin typeface="Georgia" panose="02040502050405020303" pitchFamily="18" charset="0"/>
            </a:endParaRPr>
          </a:p>
          <a:p>
            <a:pPr marL="342900" indent="-342900">
              <a:buFont typeface="Wingdings" panose="05000000000000000000" pitchFamily="2" charset="2"/>
              <a:buChar char="§"/>
            </a:pPr>
            <a:r>
              <a:rPr lang="en-US" sz="2600" dirty="0">
                <a:latin typeface="Georgia" panose="02040502050405020303" pitchFamily="18" charset="0"/>
              </a:rPr>
              <a:t>Expansion of capacity by either exploiting some remainder building coefficients or by purchasing some </a:t>
            </a:r>
            <a:r>
              <a:rPr lang="en-US" sz="2600" dirty="0" err="1">
                <a:latin typeface="Georgia" panose="02040502050405020303" pitchFamily="18" charset="0"/>
              </a:rPr>
              <a:t>neighbouring</a:t>
            </a:r>
            <a:r>
              <a:rPr lang="en-US" sz="2600" dirty="0">
                <a:latin typeface="Georgia" panose="02040502050405020303" pitchFamily="18" charset="0"/>
              </a:rPr>
              <a:t> properties. </a:t>
            </a:r>
          </a:p>
          <a:p>
            <a:pPr marL="342900" indent="-342900">
              <a:buFont typeface="Wingdings" panose="05000000000000000000" pitchFamily="2" charset="2"/>
              <a:buChar char="§"/>
            </a:pPr>
            <a:r>
              <a:rPr lang="en-US" sz="2600" dirty="0">
                <a:latin typeface="Georgia" panose="02040502050405020303" pitchFamily="18" charset="0"/>
              </a:rPr>
              <a:t>Re-positioning</a:t>
            </a:r>
          </a:p>
          <a:p>
            <a:pPr marL="342900" indent="-342900">
              <a:buFont typeface="Wingdings" panose="05000000000000000000" pitchFamily="2" charset="2"/>
              <a:buChar char="§"/>
            </a:pPr>
            <a:r>
              <a:rPr lang="en-US" sz="2800" b="1" dirty="0">
                <a:latin typeface="Georgia" panose="02040502050405020303" pitchFamily="18" charset="0"/>
              </a:rPr>
              <a:t>ROI up to </a:t>
            </a:r>
            <a:r>
              <a:rPr lang="el-GR" sz="2600" b="1" dirty="0">
                <a:latin typeface="Georgia" panose="02040502050405020303" pitchFamily="18" charset="0"/>
              </a:rPr>
              <a:t>60</a:t>
            </a:r>
            <a:r>
              <a:rPr lang="el-GR" sz="2600" dirty="0">
                <a:latin typeface="Georgia" panose="02040502050405020303" pitchFamily="18" charset="0"/>
              </a:rPr>
              <a:t>%</a:t>
            </a:r>
          </a:p>
          <a:p>
            <a:endParaRPr lang="en-US" sz="2400" dirty="0">
              <a:latin typeface="Georgia" panose="02040502050405020303" pitchFamily="18" charset="0"/>
            </a:endParaRPr>
          </a:p>
          <a:p>
            <a:r>
              <a:rPr lang="el-GR" sz="2400" dirty="0">
                <a:latin typeface="Georgia" panose="02040502050405020303" pitchFamily="18" charset="0"/>
              </a:rPr>
              <a:t>(</a:t>
            </a:r>
            <a:r>
              <a:rPr lang="en-US" sz="2400" i="1" dirty="0">
                <a:latin typeface="Georgia" panose="02040502050405020303" pitchFamily="18" charset="0"/>
              </a:rPr>
              <a:t>Source</a:t>
            </a:r>
            <a:r>
              <a:rPr lang="el-GR" sz="2400" i="1" dirty="0">
                <a:latin typeface="Georgia" panose="02040502050405020303" pitchFamily="18" charset="0"/>
              </a:rPr>
              <a:t>: </a:t>
            </a:r>
            <a:r>
              <a:rPr lang="en-US" sz="2400" i="1" dirty="0">
                <a:latin typeface="Georgia" panose="02040502050405020303" pitchFamily="18" charset="0"/>
              </a:rPr>
              <a:t>PwC, 2016)</a:t>
            </a:r>
            <a:endParaRPr lang="en-US" sz="2400" dirty="0">
              <a:latin typeface="Georgia" panose="02040502050405020303" pitchFamily="18" charset="0"/>
            </a:endParaRPr>
          </a:p>
        </p:txBody>
      </p:sp>
      <p:sp>
        <p:nvSpPr>
          <p:cNvPr id="8" name="Cloud Callout 7"/>
          <p:cNvSpPr/>
          <p:nvPr/>
        </p:nvSpPr>
        <p:spPr>
          <a:xfrm rot="245712">
            <a:off x="4265503" y="4729186"/>
            <a:ext cx="5335644" cy="1905000"/>
          </a:xfrm>
          <a:prstGeom prst="cloudCallout">
            <a:avLst>
              <a:gd name="adj1" fmla="val -11468"/>
              <a:gd name="adj2" fmla="val 4472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0" y="4953000"/>
            <a:ext cx="4114800" cy="1261884"/>
          </a:xfrm>
          <a:prstGeom prst="rect">
            <a:avLst/>
          </a:prstGeom>
          <a:noFill/>
        </p:spPr>
        <p:txBody>
          <a:bodyPr wrap="square" rtlCol="0">
            <a:spAutoFit/>
          </a:bodyPr>
          <a:lstStyle/>
          <a:p>
            <a:pPr algn="ctr"/>
            <a:r>
              <a:rPr lang="en-US" sz="2400" b="1" dirty="0">
                <a:solidFill>
                  <a:srgbClr val="C00000"/>
                </a:solidFill>
                <a:latin typeface="Georgia" panose="02040502050405020303" pitchFamily="18" charset="0"/>
              </a:rPr>
              <a:t>Target an acquisition price smaller than </a:t>
            </a:r>
            <a:r>
              <a:rPr lang="el-GR" sz="2400" b="1" dirty="0">
                <a:solidFill>
                  <a:srgbClr val="C00000"/>
                </a:solidFill>
                <a:latin typeface="Georgia" panose="02040502050405020303" pitchFamily="18" charset="0"/>
              </a:rPr>
              <a:t>€</a:t>
            </a:r>
            <a:r>
              <a:rPr lang="el-GR" sz="2800" b="1" dirty="0">
                <a:solidFill>
                  <a:srgbClr val="C00000"/>
                </a:solidFill>
                <a:latin typeface="Georgia" panose="02040502050405020303" pitchFamily="18" charset="0"/>
              </a:rPr>
              <a:t>120</a:t>
            </a:r>
            <a:r>
              <a:rPr lang="el-GR" sz="2400" b="1" dirty="0">
                <a:solidFill>
                  <a:srgbClr val="C00000"/>
                </a:solidFill>
                <a:latin typeface="Georgia" panose="02040502050405020303" pitchFamily="18" charset="0"/>
              </a:rPr>
              <a:t>.000/</a:t>
            </a:r>
            <a:r>
              <a:rPr lang="en-US" sz="2400" b="1" dirty="0">
                <a:solidFill>
                  <a:srgbClr val="C00000"/>
                </a:solidFill>
                <a:latin typeface="Georgia" panose="02040502050405020303" pitchFamily="18" charset="0"/>
              </a:rPr>
              <a:t>room</a:t>
            </a:r>
          </a:p>
        </p:txBody>
      </p:sp>
      <p:graphicFrame>
        <p:nvGraphicFramePr>
          <p:cNvPr id="2" name="Table 1"/>
          <p:cNvGraphicFramePr>
            <a:graphicFrameLocks noGrp="1"/>
          </p:cNvGraphicFramePr>
          <p:nvPr>
            <p:extLst>
              <p:ext uri="{D42A27DB-BD31-4B8C-83A1-F6EECF244321}">
                <p14:modId xmlns:p14="http://schemas.microsoft.com/office/powerpoint/2010/main" val="2824812089"/>
              </p:ext>
            </p:extLst>
          </p:nvPr>
        </p:nvGraphicFramePr>
        <p:xfrm>
          <a:off x="3886200" y="381000"/>
          <a:ext cx="5943601" cy="2971800"/>
        </p:xfrm>
        <a:graphic>
          <a:graphicData uri="http://schemas.openxmlformats.org/drawingml/2006/table">
            <a:tbl>
              <a:tblPr firstRow="1" bandRow="1">
                <a:tableStyleId>{21E4AEA4-8DFA-4A89-87EB-49C32662AFE0}</a:tableStyleId>
              </a:tblPr>
              <a:tblGrid>
                <a:gridCol w="1672442">
                  <a:extLst>
                    <a:ext uri="{9D8B030D-6E8A-4147-A177-3AD203B41FA5}">
                      <a16:colId xmlns:a16="http://schemas.microsoft.com/office/drawing/2014/main" val="20000"/>
                    </a:ext>
                  </a:extLst>
                </a:gridCol>
                <a:gridCol w="1415143">
                  <a:extLst>
                    <a:ext uri="{9D8B030D-6E8A-4147-A177-3AD203B41FA5}">
                      <a16:colId xmlns:a16="http://schemas.microsoft.com/office/drawing/2014/main" val="20001"/>
                    </a:ext>
                  </a:extLst>
                </a:gridCol>
                <a:gridCol w="1389413">
                  <a:extLst>
                    <a:ext uri="{9D8B030D-6E8A-4147-A177-3AD203B41FA5}">
                      <a16:colId xmlns:a16="http://schemas.microsoft.com/office/drawing/2014/main" val="20002"/>
                    </a:ext>
                  </a:extLst>
                </a:gridCol>
                <a:gridCol w="1466603">
                  <a:extLst>
                    <a:ext uri="{9D8B030D-6E8A-4147-A177-3AD203B41FA5}">
                      <a16:colId xmlns:a16="http://schemas.microsoft.com/office/drawing/2014/main" val="20003"/>
                    </a:ext>
                  </a:extLst>
                </a:gridCol>
              </a:tblGrid>
              <a:tr h="885217">
                <a:tc gridSpan="4">
                  <a:txBody>
                    <a:bodyPr/>
                    <a:lstStyle/>
                    <a:p>
                      <a:pPr algn="ctr"/>
                      <a:r>
                        <a:rPr lang="en-US" sz="3600" dirty="0">
                          <a:latin typeface="Georgia" panose="02040502050405020303" pitchFamily="18" charset="0"/>
                        </a:rPr>
                        <a:t>Expand Capacity</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47991">
                <a:tc rowSpan="2">
                  <a:txBody>
                    <a:bodyPr/>
                    <a:lstStyle/>
                    <a:p>
                      <a:pPr algn="ctr"/>
                      <a:r>
                        <a:rPr lang="en-US" sz="3200" b="1" dirty="0">
                          <a:solidFill>
                            <a:schemeClr val="bg1"/>
                          </a:solidFill>
                          <a:latin typeface="Georgia" panose="02040502050405020303" pitchFamily="18" charset="0"/>
                        </a:rPr>
                        <a:t>    </a:t>
                      </a:r>
                      <a:r>
                        <a:rPr lang="en-US" sz="2800" b="1" dirty="0">
                          <a:solidFill>
                            <a:schemeClr val="bg1"/>
                          </a:solidFill>
                          <a:latin typeface="Georgia" panose="02040502050405020303" pitchFamily="18" charset="0"/>
                        </a:rPr>
                        <a:t>Group</a:t>
                      </a:r>
                      <a:endParaRPr lang="en-US" sz="3200" b="1" dirty="0">
                        <a:solidFill>
                          <a:schemeClr val="bg1"/>
                        </a:solidFill>
                        <a:latin typeface="Georgia" panose="02040502050405020303" pitchFamily="18" charset="0"/>
                      </a:endParaRPr>
                    </a:p>
                  </a:txBody>
                  <a:tcPr>
                    <a:solidFill>
                      <a:schemeClr val="accent2"/>
                    </a:solidFill>
                  </a:tcPr>
                </a:tc>
                <a:tc gridSpan="3">
                  <a:txBody>
                    <a:bodyPr/>
                    <a:lstStyle/>
                    <a:p>
                      <a:pPr algn="ctr"/>
                      <a:r>
                        <a:rPr lang="en-US" sz="2800" b="1" dirty="0">
                          <a:solidFill>
                            <a:schemeClr val="bg1"/>
                          </a:solidFill>
                          <a:latin typeface="Georgia" panose="02040502050405020303" pitchFamily="18" charset="0"/>
                        </a:rPr>
                        <a:t>Value multiplier (x)</a:t>
                      </a:r>
                    </a:p>
                  </a:txBody>
                  <a:tcPr>
                    <a:solidFill>
                      <a:schemeClr val="accent2"/>
                    </a:solidFill>
                  </a:tcPr>
                </a:tc>
                <a:tc hMerge="1">
                  <a:txBody>
                    <a:bodyPr/>
                    <a:lstStyle/>
                    <a:p>
                      <a:endParaRPr lang="en-US" dirty="0"/>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10001"/>
                  </a:ext>
                </a:extLst>
              </a:tr>
              <a:tr h="512864">
                <a:tc vMerge="1">
                  <a:txBody>
                    <a:bodyPr/>
                    <a:lstStyle/>
                    <a:p>
                      <a:endParaRPr lang="en-US">
                        <a:latin typeface="Georgia" panose="02040502050405020303" pitchFamily="18" charset="0"/>
                      </a:endParaRPr>
                    </a:p>
                  </a:txBody>
                  <a:tcPr/>
                </a:tc>
                <a:tc>
                  <a:txBody>
                    <a:bodyPr/>
                    <a:lstStyle/>
                    <a:p>
                      <a:pPr algn="ctr"/>
                      <a:r>
                        <a:rPr lang="en-US" sz="2000" b="1" dirty="0">
                          <a:solidFill>
                            <a:schemeClr val="bg1"/>
                          </a:solidFill>
                          <a:latin typeface="Georgia" panose="02040502050405020303" pitchFamily="18" charset="0"/>
                        </a:rPr>
                        <a:t>5*</a:t>
                      </a:r>
                    </a:p>
                  </a:txBody>
                  <a:tcPr>
                    <a:solidFill>
                      <a:schemeClr val="accent2"/>
                    </a:solidFill>
                  </a:tcPr>
                </a:tc>
                <a:tc>
                  <a:txBody>
                    <a:bodyPr/>
                    <a:lstStyle/>
                    <a:p>
                      <a:pPr algn="ctr"/>
                      <a:r>
                        <a:rPr lang="en-US" sz="2000" b="1" dirty="0">
                          <a:solidFill>
                            <a:schemeClr val="bg1"/>
                          </a:solidFill>
                          <a:latin typeface="Georgia" panose="02040502050405020303" pitchFamily="18" charset="0"/>
                        </a:rPr>
                        <a:t>4*</a:t>
                      </a:r>
                    </a:p>
                  </a:txBody>
                  <a:tcPr>
                    <a:solidFill>
                      <a:schemeClr val="accent2"/>
                    </a:solidFill>
                  </a:tcPr>
                </a:tc>
                <a:tc>
                  <a:txBody>
                    <a:bodyPr/>
                    <a:lstStyle/>
                    <a:p>
                      <a:pPr algn="ctr"/>
                      <a:r>
                        <a:rPr lang="en-US" sz="2000" b="1" dirty="0">
                          <a:solidFill>
                            <a:schemeClr val="bg1"/>
                          </a:solidFill>
                          <a:latin typeface="Georgia" panose="02040502050405020303" pitchFamily="18" charset="0"/>
                        </a:rPr>
                        <a:t>3*/2*/1*</a:t>
                      </a:r>
                    </a:p>
                  </a:txBody>
                  <a:tcPr>
                    <a:solidFill>
                      <a:schemeClr val="accent2"/>
                    </a:solidFill>
                  </a:tcPr>
                </a:tc>
                <a:extLst>
                  <a:ext uri="{0D108BD9-81ED-4DB2-BD59-A6C34878D82A}">
                    <a16:rowId xmlns:a16="http://schemas.microsoft.com/office/drawing/2014/main" val="10002"/>
                  </a:ext>
                </a:extLst>
              </a:tr>
              <a:tr h="512864">
                <a:tc>
                  <a:txBody>
                    <a:bodyPr/>
                    <a:lstStyle/>
                    <a:p>
                      <a:pPr algn="ctr"/>
                      <a:r>
                        <a:rPr lang="en-US" sz="2400" b="1" dirty="0">
                          <a:latin typeface="Georgia" panose="02040502050405020303" pitchFamily="18" charset="0"/>
                        </a:rPr>
                        <a:t>Star</a:t>
                      </a:r>
                    </a:p>
                  </a:txBody>
                  <a:tcPr/>
                </a:tc>
                <a:tc>
                  <a:txBody>
                    <a:bodyPr/>
                    <a:lstStyle/>
                    <a:p>
                      <a:pPr algn="ctr"/>
                      <a:r>
                        <a:rPr lang="en-US" sz="2400" b="1" dirty="0">
                          <a:latin typeface="Georgia" panose="02040502050405020303" pitchFamily="18" charset="0"/>
                        </a:rPr>
                        <a:t>1.6</a:t>
                      </a:r>
                    </a:p>
                  </a:txBody>
                  <a:tcPr/>
                </a:tc>
                <a:tc>
                  <a:txBody>
                    <a:bodyPr/>
                    <a:lstStyle/>
                    <a:p>
                      <a:pPr algn="ctr"/>
                      <a:r>
                        <a:rPr lang="en-US" sz="2400" b="1" dirty="0">
                          <a:latin typeface="Georgia" panose="02040502050405020303" pitchFamily="18" charset="0"/>
                        </a:rPr>
                        <a:t>1.7</a:t>
                      </a:r>
                    </a:p>
                  </a:txBody>
                  <a:tcPr/>
                </a:tc>
                <a:tc>
                  <a:txBody>
                    <a:bodyPr/>
                    <a:lstStyle/>
                    <a:p>
                      <a:pPr algn="ctr"/>
                      <a:r>
                        <a:rPr lang="en-US" sz="2400" b="1" dirty="0">
                          <a:latin typeface="Georgia" panose="02040502050405020303" pitchFamily="18" charset="0"/>
                        </a:rPr>
                        <a:t>1.6</a:t>
                      </a:r>
                    </a:p>
                  </a:txBody>
                  <a:tcPr/>
                </a:tc>
                <a:extLst>
                  <a:ext uri="{0D108BD9-81ED-4DB2-BD59-A6C34878D82A}">
                    <a16:rowId xmlns:a16="http://schemas.microsoft.com/office/drawing/2014/main" val="10003"/>
                  </a:ext>
                </a:extLst>
              </a:tr>
              <a:tr h="512864">
                <a:tc>
                  <a:txBody>
                    <a:bodyPr/>
                    <a:lstStyle/>
                    <a:p>
                      <a:pPr algn="ctr"/>
                      <a:r>
                        <a:rPr lang="en-US" sz="2400" b="1" dirty="0">
                          <a:latin typeface="Georgia" panose="02040502050405020303" pitchFamily="18" charset="0"/>
                        </a:rPr>
                        <a:t>Grey</a:t>
                      </a:r>
                    </a:p>
                  </a:txBody>
                  <a:tcPr/>
                </a:tc>
                <a:tc>
                  <a:txBody>
                    <a:bodyPr/>
                    <a:lstStyle/>
                    <a:p>
                      <a:pPr algn="ctr"/>
                      <a:r>
                        <a:rPr lang="en-US" sz="2400" b="1" dirty="0">
                          <a:latin typeface="Georgia" panose="02040502050405020303" pitchFamily="18" charset="0"/>
                        </a:rPr>
                        <a:t>1.6</a:t>
                      </a:r>
                    </a:p>
                  </a:txBody>
                  <a:tcPr/>
                </a:tc>
                <a:tc>
                  <a:txBody>
                    <a:bodyPr/>
                    <a:lstStyle/>
                    <a:p>
                      <a:pPr algn="ctr"/>
                      <a:r>
                        <a:rPr lang="en-US" sz="2400" b="1" dirty="0">
                          <a:latin typeface="Georgia" panose="02040502050405020303" pitchFamily="18" charset="0"/>
                        </a:rPr>
                        <a:t>1.5</a:t>
                      </a:r>
                    </a:p>
                  </a:txBody>
                  <a:tcPr/>
                </a:tc>
                <a:tc>
                  <a:txBody>
                    <a:bodyPr/>
                    <a:lstStyle/>
                    <a:p>
                      <a:pPr algn="ctr"/>
                      <a:r>
                        <a:rPr lang="en-US" sz="2400" b="1" dirty="0">
                          <a:latin typeface="Georgia" panose="02040502050405020303" pitchFamily="18" charset="0"/>
                        </a:rPr>
                        <a:t>1.6</a:t>
                      </a: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5184288" y="3578725"/>
            <a:ext cx="3498073" cy="954107"/>
          </a:xfrm>
          <a:prstGeom prst="rect">
            <a:avLst/>
          </a:prstGeom>
          <a:noFill/>
        </p:spPr>
        <p:txBody>
          <a:bodyPr wrap="none" rtlCol="0">
            <a:spAutoFit/>
          </a:bodyPr>
          <a:lstStyle/>
          <a:p>
            <a:r>
              <a:rPr lang="en-US" sz="2800" dirty="0">
                <a:latin typeface="Georgia" panose="02040502050405020303" pitchFamily="18" charset="0"/>
              </a:rPr>
              <a:t>Up to 605 hotels in </a:t>
            </a:r>
          </a:p>
          <a:p>
            <a:r>
              <a:rPr lang="en-US" sz="2800" dirty="0">
                <a:latin typeface="Georgia" panose="02040502050405020303" pitchFamily="18" charset="0"/>
              </a:rPr>
              <a:t>primary destinations</a:t>
            </a:r>
          </a:p>
        </p:txBody>
      </p:sp>
    </p:spTree>
    <p:extLst>
      <p:ext uri="{BB962C8B-B14F-4D97-AF65-F5344CB8AC3E}">
        <p14:creationId xmlns:p14="http://schemas.microsoft.com/office/powerpoint/2010/main" val="20546633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3543300" cy="1162050"/>
          </a:xfrm>
        </p:spPr>
        <p:txBody>
          <a:bodyPr>
            <a:noAutofit/>
          </a:bodyPr>
          <a:lstStyle/>
          <a:p>
            <a:r>
              <a:rPr lang="en-US" sz="3200" dirty="0">
                <a:latin typeface="Georgia" panose="02040502050405020303" pitchFamily="18" charset="0"/>
              </a:rPr>
              <a:t>INVESTMENT STRATEGY  </a:t>
            </a:r>
            <a:r>
              <a:rPr lang="en-US" sz="4000" dirty="0">
                <a:latin typeface="Georgia" panose="02040502050405020303" pitchFamily="18" charset="0"/>
              </a:rPr>
              <a:t>2</a:t>
            </a:r>
            <a:endParaRPr lang="en-US" sz="3200" dirty="0">
              <a:latin typeface="Georgia" panose="02040502050405020303" pitchFamily="18" charset="0"/>
            </a:endParaRPr>
          </a:p>
        </p:txBody>
      </p:sp>
      <p:sp>
        <p:nvSpPr>
          <p:cNvPr id="6" name="Text Placeholder 5"/>
          <p:cNvSpPr>
            <a:spLocks noGrp="1"/>
          </p:cNvSpPr>
          <p:nvPr>
            <p:ph type="body" sz="half" idx="2"/>
          </p:nvPr>
        </p:nvSpPr>
        <p:spPr>
          <a:xfrm>
            <a:off x="457200" y="1435101"/>
            <a:ext cx="3297106" cy="5422899"/>
          </a:xfrm>
        </p:spPr>
        <p:txBody>
          <a:bodyPr>
            <a:normAutofit/>
          </a:bodyPr>
          <a:lstStyle/>
          <a:p>
            <a:pPr marL="342900" indent="-342900">
              <a:buFont typeface="Wingdings" panose="05000000000000000000" pitchFamily="2" charset="2"/>
              <a:buChar char="§"/>
            </a:pPr>
            <a:r>
              <a:rPr lang="en-US" sz="2600" dirty="0">
                <a:latin typeface="Georgia" panose="02040502050405020303" pitchFamily="18" charset="0"/>
              </a:rPr>
              <a:t>Acquiring under-</a:t>
            </a:r>
            <a:r>
              <a:rPr lang="en-US" sz="2600" dirty="0" err="1">
                <a:latin typeface="Georgia" panose="02040502050405020303" pitchFamily="18" charset="0"/>
              </a:rPr>
              <a:t>prforming</a:t>
            </a:r>
            <a:r>
              <a:rPr lang="en-US" sz="2600" dirty="0">
                <a:latin typeface="Georgia" panose="02040502050405020303" pitchFamily="18" charset="0"/>
              </a:rPr>
              <a:t> assets in primary destinations (e.g. Crete, Corfu, Rhodes, </a:t>
            </a:r>
            <a:r>
              <a:rPr lang="en-US" sz="2600" dirty="0" err="1">
                <a:latin typeface="Georgia" panose="02040502050405020303" pitchFamily="18" charset="0"/>
              </a:rPr>
              <a:t>Halkidiki</a:t>
            </a:r>
            <a:r>
              <a:rPr lang="en-US" sz="2600" dirty="0">
                <a:latin typeface="Georgia" panose="02040502050405020303" pitchFamily="18" charset="0"/>
              </a:rPr>
              <a:t>) </a:t>
            </a:r>
          </a:p>
          <a:p>
            <a:pPr marL="342900" indent="-342900">
              <a:buFont typeface="Wingdings" panose="05000000000000000000" pitchFamily="2" charset="2"/>
              <a:buChar char="§"/>
            </a:pPr>
            <a:r>
              <a:rPr lang="en-US" sz="2600" dirty="0">
                <a:latin typeface="Georgia" panose="02040502050405020303" pitchFamily="18" charset="0"/>
              </a:rPr>
              <a:t>Upgrade to the next star rating</a:t>
            </a:r>
            <a:endParaRPr lang="el-GR" sz="2600" dirty="0">
              <a:latin typeface="Georgia" panose="02040502050405020303" pitchFamily="18" charset="0"/>
            </a:endParaRPr>
          </a:p>
          <a:p>
            <a:pPr marL="342900" indent="-342900">
              <a:buFont typeface="Wingdings" panose="05000000000000000000" pitchFamily="2" charset="2"/>
              <a:buChar char="§"/>
            </a:pPr>
            <a:r>
              <a:rPr lang="en-US" sz="2600" dirty="0">
                <a:latin typeface="Georgia" panose="02040502050405020303" pitchFamily="18" charset="0"/>
              </a:rPr>
              <a:t>Re-positioning</a:t>
            </a:r>
          </a:p>
          <a:p>
            <a:pPr marL="342900" indent="-342900">
              <a:buFont typeface="Wingdings" panose="05000000000000000000" pitchFamily="2" charset="2"/>
              <a:buChar char="§"/>
            </a:pPr>
            <a:r>
              <a:rPr lang="en-US" sz="2800" b="1" dirty="0">
                <a:latin typeface="Georgia" panose="02040502050405020303" pitchFamily="18" charset="0"/>
              </a:rPr>
              <a:t>ROI up to </a:t>
            </a:r>
            <a:r>
              <a:rPr lang="el-GR" sz="2600" b="1" dirty="0">
                <a:latin typeface="Georgia" panose="02040502050405020303" pitchFamily="18" charset="0"/>
              </a:rPr>
              <a:t>70</a:t>
            </a:r>
            <a:r>
              <a:rPr lang="el-GR" sz="2600" dirty="0">
                <a:latin typeface="Georgia" panose="02040502050405020303" pitchFamily="18" charset="0"/>
              </a:rPr>
              <a:t>%</a:t>
            </a:r>
          </a:p>
          <a:p>
            <a:endParaRPr lang="en-US" sz="2400" dirty="0">
              <a:latin typeface="Georgia" panose="02040502050405020303" pitchFamily="18" charset="0"/>
            </a:endParaRPr>
          </a:p>
          <a:p>
            <a:r>
              <a:rPr lang="el-GR" sz="2400" dirty="0">
                <a:latin typeface="Georgia" panose="02040502050405020303" pitchFamily="18" charset="0"/>
              </a:rPr>
              <a:t>(</a:t>
            </a:r>
            <a:r>
              <a:rPr lang="en-US" sz="2400" i="1" dirty="0">
                <a:latin typeface="Georgia" panose="02040502050405020303" pitchFamily="18" charset="0"/>
              </a:rPr>
              <a:t>Source</a:t>
            </a:r>
            <a:r>
              <a:rPr lang="el-GR" sz="2400" i="1" dirty="0">
                <a:latin typeface="Georgia" panose="02040502050405020303" pitchFamily="18" charset="0"/>
              </a:rPr>
              <a:t>: </a:t>
            </a:r>
            <a:r>
              <a:rPr lang="en-US" sz="2400" i="1" dirty="0">
                <a:latin typeface="Georgia" panose="02040502050405020303" pitchFamily="18" charset="0"/>
              </a:rPr>
              <a:t>PwC, 2016)</a:t>
            </a:r>
            <a:endParaRPr lang="en-US" sz="2400" dirty="0">
              <a:latin typeface="Georgia" panose="02040502050405020303" pitchFamily="18" charset="0"/>
            </a:endParaRPr>
          </a:p>
        </p:txBody>
      </p:sp>
      <p:sp>
        <p:nvSpPr>
          <p:cNvPr id="8" name="Cloud Callout 7"/>
          <p:cNvSpPr/>
          <p:nvPr/>
        </p:nvSpPr>
        <p:spPr>
          <a:xfrm rot="245712">
            <a:off x="4487880" y="4734711"/>
            <a:ext cx="5045218" cy="1905000"/>
          </a:xfrm>
          <a:prstGeom prst="cloudCallout">
            <a:avLst>
              <a:gd name="adj1" fmla="val -11468"/>
              <a:gd name="adj2" fmla="val 4472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0" y="4953000"/>
            <a:ext cx="4114800" cy="1261884"/>
          </a:xfrm>
          <a:prstGeom prst="rect">
            <a:avLst/>
          </a:prstGeom>
          <a:noFill/>
        </p:spPr>
        <p:txBody>
          <a:bodyPr wrap="square" rtlCol="0">
            <a:spAutoFit/>
          </a:bodyPr>
          <a:lstStyle/>
          <a:p>
            <a:pPr algn="ctr"/>
            <a:r>
              <a:rPr lang="en-US" sz="2400" b="1" dirty="0">
                <a:solidFill>
                  <a:srgbClr val="C00000"/>
                </a:solidFill>
                <a:latin typeface="Georgia" panose="02040502050405020303" pitchFamily="18" charset="0"/>
              </a:rPr>
              <a:t>Target an acquisition price smaller than </a:t>
            </a:r>
            <a:r>
              <a:rPr lang="el-GR" sz="2400" b="1" dirty="0">
                <a:solidFill>
                  <a:srgbClr val="C00000"/>
                </a:solidFill>
                <a:latin typeface="Georgia" panose="02040502050405020303" pitchFamily="18" charset="0"/>
              </a:rPr>
              <a:t>€</a:t>
            </a:r>
            <a:r>
              <a:rPr lang="el-GR" sz="2800" b="1" dirty="0">
                <a:solidFill>
                  <a:srgbClr val="C00000"/>
                </a:solidFill>
                <a:latin typeface="Georgia" panose="02040502050405020303" pitchFamily="18" charset="0"/>
              </a:rPr>
              <a:t>80</a:t>
            </a:r>
            <a:r>
              <a:rPr lang="el-GR" sz="2400" b="1" dirty="0">
                <a:solidFill>
                  <a:srgbClr val="C00000"/>
                </a:solidFill>
                <a:latin typeface="Georgia" panose="02040502050405020303" pitchFamily="18" charset="0"/>
              </a:rPr>
              <a:t>.000/</a:t>
            </a:r>
            <a:r>
              <a:rPr lang="en-US" sz="2400" b="1" dirty="0">
                <a:solidFill>
                  <a:srgbClr val="C00000"/>
                </a:solidFill>
                <a:latin typeface="Georgia" panose="02040502050405020303" pitchFamily="18" charset="0"/>
              </a:rPr>
              <a:t>room</a:t>
            </a:r>
          </a:p>
        </p:txBody>
      </p:sp>
      <p:graphicFrame>
        <p:nvGraphicFramePr>
          <p:cNvPr id="7" name="Table 6"/>
          <p:cNvGraphicFramePr>
            <a:graphicFrameLocks noGrp="1"/>
          </p:cNvGraphicFramePr>
          <p:nvPr>
            <p:extLst>
              <p:ext uri="{D42A27DB-BD31-4B8C-83A1-F6EECF244321}">
                <p14:modId xmlns:p14="http://schemas.microsoft.com/office/powerpoint/2010/main" val="4143118150"/>
              </p:ext>
            </p:extLst>
          </p:nvPr>
        </p:nvGraphicFramePr>
        <p:xfrm>
          <a:off x="4075824" y="457200"/>
          <a:ext cx="5715000" cy="2971800"/>
        </p:xfrm>
        <a:graphic>
          <a:graphicData uri="http://schemas.openxmlformats.org/drawingml/2006/table">
            <a:tbl>
              <a:tblPr firstRow="1" bandRow="1">
                <a:tableStyleId>{21E4AEA4-8DFA-4A89-87EB-49C32662AFE0}</a:tableStyleId>
              </a:tblPr>
              <a:tblGrid>
                <a:gridCol w="1672442">
                  <a:extLst>
                    <a:ext uri="{9D8B030D-6E8A-4147-A177-3AD203B41FA5}">
                      <a16:colId xmlns:a16="http://schemas.microsoft.com/office/drawing/2014/main" val="20000"/>
                    </a:ext>
                  </a:extLst>
                </a:gridCol>
                <a:gridCol w="1415143">
                  <a:extLst>
                    <a:ext uri="{9D8B030D-6E8A-4147-A177-3AD203B41FA5}">
                      <a16:colId xmlns:a16="http://schemas.microsoft.com/office/drawing/2014/main" val="20001"/>
                    </a:ext>
                  </a:extLst>
                </a:gridCol>
                <a:gridCol w="2627415">
                  <a:extLst>
                    <a:ext uri="{9D8B030D-6E8A-4147-A177-3AD203B41FA5}">
                      <a16:colId xmlns:a16="http://schemas.microsoft.com/office/drawing/2014/main" val="20002"/>
                    </a:ext>
                  </a:extLst>
                </a:gridCol>
              </a:tblGrid>
              <a:tr h="885217">
                <a:tc gridSpan="3">
                  <a:txBody>
                    <a:bodyPr/>
                    <a:lstStyle/>
                    <a:p>
                      <a:pPr algn="ctr"/>
                      <a:r>
                        <a:rPr lang="en-US" sz="3600" dirty="0">
                          <a:latin typeface="Georgia" panose="02040502050405020303" pitchFamily="18" charset="0"/>
                        </a:rPr>
                        <a:t>Upgrade</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47991">
                <a:tc rowSpan="2">
                  <a:txBody>
                    <a:bodyPr/>
                    <a:lstStyle/>
                    <a:p>
                      <a:pPr algn="ctr"/>
                      <a:r>
                        <a:rPr lang="en-US" sz="3200" b="1" dirty="0">
                          <a:solidFill>
                            <a:schemeClr val="bg1"/>
                          </a:solidFill>
                          <a:latin typeface="Georgia" panose="02040502050405020303" pitchFamily="18" charset="0"/>
                        </a:rPr>
                        <a:t>    </a:t>
                      </a:r>
                      <a:r>
                        <a:rPr lang="en-US" sz="2800" b="1" dirty="0">
                          <a:solidFill>
                            <a:schemeClr val="bg1"/>
                          </a:solidFill>
                          <a:latin typeface="Georgia" panose="02040502050405020303" pitchFamily="18" charset="0"/>
                        </a:rPr>
                        <a:t>Group</a:t>
                      </a:r>
                      <a:endParaRPr lang="en-US" sz="3200" b="1" dirty="0">
                        <a:solidFill>
                          <a:schemeClr val="bg1"/>
                        </a:solidFill>
                        <a:latin typeface="Georgia" panose="02040502050405020303" pitchFamily="18" charset="0"/>
                      </a:endParaRPr>
                    </a:p>
                  </a:txBody>
                  <a:tcPr>
                    <a:solidFill>
                      <a:schemeClr val="accent2"/>
                    </a:solidFill>
                  </a:tcPr>
                </a:tc>
                <a:tc gridSpan="2">
                  <a:txBody>
                    <a:bodyPr/>
                    <a:lstStyle/>
                    <a:p>
                      <a:pPr algn="ctr"/>
                      <a:r>
                        <a:rPr lang="en-US" sz="2800" b="1" dirty="0">
                          <a:solidFill>
                            <a:schemeClr val="bg1"/>
                          </a:solidFill>
                          <a:latin typeface="Georgia" panose="02040502050405020303" pitchFamily="18" charset="0"/>
                        </a:rPr>
                        <a:t>Value multiplier (x)</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10001"/>
                  </a:ext>
                </a:extLst>
              </a:tr>
              <a:tr h="512864">
                <a:tc vMerge="1">
                  <a:txBody>
                    <a:bodyPr/>
                    <a:lstStyle/>
                    <a:p>
                      <a:endParaRPr lang="en-US">
                        <a:latin typeface="Georgia" panose="02040502050405020303" pitchFamily="18" charset="0"/>
                      </a:endParaRPr>
                    </a:p>
                  </a:txBody>
                  <a:tcPr/>
                </a:tc>
                <a:tc>
                  <a:txBody>
                    <a:bodyPr/>
                    <a:lstStyle/>
                    <a:p>
                      <a:pPr algn="ctr"/>
                      <a:r>
                        <a:rPr lang="en-US" sz="2000" b="1" dirty="0">
                          <a:solidFill>
                            <a:schemeClr val="bg1"/>
                          </a:solidFill>
                          <a:latin typeface="Georgia" panose="02040502050405020303" pitchFamily="18" charset="0"/>
                        </a:rPr>
                        <a:t>4* -&gt; 5*</a:t>
                      </a:r>
                    </a:p>
                  </a:txBody>
                  <a:tcPr>
                    <a:solidFill>
                      <a:schemeClr val="accent2"/>
                    </a:solidFill>
                  </a:tcPr>
                </a:tc>
                <a:tc>
                  <a:txBody>
                    <a:bodyPr/>
                    <a:lstStyle/>
                    <a:p>
                      <a:pPr algn="ctr"/>
                      <a:r>
                        <a:rPr lang="en-US" sz="2000" b="1" dirty="0">
                          <a:solidFill>
                            <a:schemeClr val="bg1"/>
                          </a:solidFill>
                          <a:latin typeface="Georgia" panose="02040502050405020303" pitchFamily="18" charset="0"/>
                        </a:rPr>
                        <a:t>3* -&gt; 4*</a:t>
                      </a:r>
                    </a:p>
                  </a:txBody>
                  <a:tcPr>
                    <a:solidFill>
                      <a:schemeClr val="accent2"/>
                    </a:solidFill>
                  </a:tcPr>
                </a:tc>
                <a:extLst>
                  <a:ext uri="{0D108BD9-81ED-4DB2-BD59-A6C34878D82A}">
                    <a16:rowId xmlns:a16="http://schemas.microsoft.com/office/drawing/2014/main" val="10002"/>
                  </a:ext>
                </a:extLst>
              </a:tr>
              <a:tr h="512864">
                <a:tc>
                  <a:txBody>
                    <a:bodyPr/>
                    <a:lstStyle/>
                    <a:p>
                      <a:pPr algn="ctr"/>
                      <a:r>
                        <a:rPr lang="en-US" sz="2400" b="1" dirty="0">
                          <a:latin typeface="Georgia" panose="02040502050405020303" pitchFamily="18" charset="0"/>
                        </a:rPr>
                        <a:t>Star</a:t>
                      </a:r>
                    </a:p>
                  </a:txBody>
                  <a:tcPr/>
                </a:tc>
                <a:tc>
                  <a:txBody>
                    <a:bodyPr/>
                    <a:lstStyle/>
                    <a:p>
                      <a:pPr algn="ctr"/>
                      <a:r>
                        <a:rPr lang="en-US" sz="2400" b="1" dirty="0">
                          <a:latin typeface="Georgia" panose="02040502050405020303" pitchFamily="18" charset="0"/>
                        </a:rPr>
                        <a:t>1.6</a:t>
                      </a:r>
                    </a:p>
                  </a:txBody>
                  <a:tcPr/>
                </a:tc>
                <a:tc>
                  <a:txBody>
                    <a:bodyPr/>
                    <a:lstStyle/>
                    <a:p>
                      <a:pPr algn="ctr"/>
                      <a:r>
                        <a:rPr lang="en-US" sz="2400" b="1" dirty="0">
                          <a:latin typeface="Georgia" panose="02040502050405020303" pitchFamily="18" charset="0"/>
                        </a:rPr>
                        <a:t>1.2</a:t>
                      </a:r>
                    </a:p>
                  </a:txBody>
                  <a:tcPr/>
                </a:tc>
                <a:extLst>
                  <a:ext uri="{0D108BD9-81ED-4DB2-BD59-A6C34878D82A}">
                    <a16:rowId xmlns:a16="http://schemas.microsoft.com/office/drawing/2014/main" val="10003"/>
                  </a:ext>
                </a:extLst>
              </a:tr>
              <a:tr h="512864">
                <a:tc>
                  <a:txBody>
                    <a:bodyPr/>
                    <a:lstStyle/>
                    <a:p>
                      <a:pPr algn="ctr"/>
                      <a:r>
                        <a:rPr lang="en-US" sz="2400" b="1" dirty="0">
                          <a:latin typeface="Georgia" panose="02040502050405020303" pitchFamily="18" charset="0"/>
                        </a:rPr>
                        <a:t>Grey</a:t>
                      </a:r>
                    </a:p>
                  </a:txBody>
                  <a:tcPr/>
                </a:tc>
                <a:tc>
                  <a:txBody>
                    <a:bodyPr/>
                    <a:lstStyle/>
                    <a:p>
                      <a:pPr algn="ctr"/>
                      <a:r>
                        <a:rPr lang="en-US" sz="2400" b="1" dirty="0">
                          <a:latin typeface="Georgia" panose="02040502050405020303" pitchFamily="18" charset="0"/>
                        </a:rPr>
                        <a:t>1.4</a:t>
                      </a:r>
                    </a:p>
                  </a:txBody>
                  <a:tcPr/>
                </a:tc>
                <a:tc>
                  <a:txBody>
                    <a:bodyPr/>
                    <a:lstStyle/>
                    <a:p>
                      <a:pPr algn="ctr"/>
                      <a:r>
                        <a:rPr lang="en-US" sz="2400" b="1" dirty="0">
                          <a:latin typeface="Georgia" panose="02040502050405020303" pitchFamily="18" charset="0"/>
                        </a:rPr>
                        <a:t>1.1</a:t>
                      </a:r>
                    </a:p>
                  </a:txBody>
                  <a:tcPr/>
                </a:tc>
                <a:extLst>
                  <a:ext uri="{0D108BD9-81ED-4DB2-BD59-A6C34878D82A}">
                    <a16:rowId xmlns:a16="http://schemas.microsoft.com/office/drawing/2014/main" val="10004"/>
                  </a:ext>
                </a:extLst>
              </a:tr>
            </a:tbl>
          </a:graphicData>
        </a:graphic>
      </p:graphicFrame>
      <p:sp>
        <p:nvSpPr>
          <p:cNvPr id="11" name="TextBox 10"/>
          <p:cNvSpPr txBox="1"/>
          <p:nvPr/>
        </p:nvSpPr>
        <p:spPr>
          <a:xfrm>
            <a:off x="5184288" y="3578725"/>
            <a:ext cx="3498073" cy="954107"/>
          </a:xfrm>
          <a:prstGeom prst="rect">
            <a:avLst/>
          </a:prstGeom>
          <a:noFill/>
        </p:spPr>
        <p:txBody>
          <a:bodyPr wrap="none" rtlCol="0">
            <a:spAutoFit/>
          </a:bodyPr>
          <a:lstStyle/>
          <a:p>
            <a:r>
              <a:rPr lang="en-US" sz="2800" dirty="0">
                <a:latin typeface="Georgia" panose="02040502050405020303" pitchFamily="18" charset="0"/>
              </a:rPr>
              <a:t>Up to 476 hotels in </a:t>
            </a:r>
          </a:p>
          <a:p>
            <a:r>
              <a:rPr lang="en-US" sz="2800" dirty="0">
                <a:latin typeface="Georgia" panose="02040502050405020303" pitchFamily="18" charset="0"/>
              </a:rPr>
              <a:t>primary destinations</a:t>
            </a:r>
          </a:p>
        </p:txBody>
      </p:sp>
    </p:spTree>
    <p:extLst>
      <p:ext uri="{BB962C8B-B14F-4D97-AF65-F5344CB8AC3E}">
        <p14:creationId xmlns:p14="http://schemas.microsoft.com/office/powerpoint/2010/main" val="33355119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
            <a:ext cx="3543300" cy="1162050"/>
          </a:xfrm>
        </p:spPr>
        <p:txBody>
          <a:bodyPr>
            <a:noAutofit/>
          </a:bodyPr>
          <a:lstStyle/>
          <a:p>
            <a:r>
              <a:rPr lang="en-US" sz="3200" dirty="0">
                <a:latin typeface="Georgia" panose="02040502050405020303" pitchFamily="18" charset="0"/>
              </a:rPr>
              <a:t>INVESTMENT STRATEGY  </a:t>
            </a:r>
            <a:r>
              <a:rPr lang="en-US" sz="4000" dirty="0">
                <a:latin typeface="Georgia" panose="02040502050405020303" pitchFamily="18" charset="0"/>
              </a:rPr>
              <a:t>3</a:t>
            </a:r>
            <a:endParaRPr lang="en-US" sz="3200" dirty="0">
              <a:latin typeface="Georgia" panose="02040502050405020303" pitchFamily="18" charset="0"/>
            </a:endParaRPr>
          </a:p>
        </p:txBody>
      </p:sp>
      <p:sp>
        <p:nvSpPr>
          <p:cNvPr id="6" name="Text Placeholder 5"/>
          <p:cNvSpPr>
            <a:spLocks noGrp="1"/>
          </p:cNvSpPr>
          <p:nvPr>
            <p:ph type="body" sz="half" idx="2"/>
          </p:nvPr>
        </p:nvSpPr>
        <p:spPr>
          <a:xfrm>
            <a:off x="228600" y="1435101"/>
            <a:ext cx="3581400" cy="5346699"/>
          </a:xfrm>
        </p:spPr>
        <p:txBody>
          <a:bodyPr>
            <a:normAutofit/>
          </a:bodyPr>
          <a:lstStyle/>
          <a:p>
            <a:pPr marL="342900" indent="-342900">
              <a:buFont typeface="Wingdings" panose="05000000000000000000" pitchFamily="2" charset="2"/>
              <a:buChar char="§"/>
            </a:pPr>
            <a:r>
              <a:rPr lang="el-GR" sz="2400" dirty="0">
                <a:latin typeface="Georgia" panose="02040502050405020303" pitchFamily="18" charset="0"/>
              </a:rPr>
              <a:t>Εξαγορά πολλαπλών ξενοδοχείων σε </a:t>
            </a:r>
            <a:r>
              <a:rPr lang="el-GR" sz="2400" b="1" dirty="0">
                <a:latin typeface="Georgia" panose="02040502050405020303" pitchFamily="18" charset="0"/>
              </a:rPr>
              <a:t>δευτερεύοντες</a:t>
            </a:r>
            <a:r>
              <a:rPr lang="el-GR" sz="2400" dirty="0">
                <a:latin typeface="Georgia" panose="02040502050405020303" pitchFamily="18" charset="0"/>
              </a:rPr>
              <a:t> προορισμούς (π.χ. Πελοπόννησος, Πάρος, Πήλιο)</a:t>
            </a:r>
          </a:p>
          <a:p>
            <a:pPr marL="342900" indent="-342900">
              <a:buFont typeface="Wingdings" panose="05000000000000000000" pitchFamily="2" charset="2"/>
              <a:buChar char="§"/>
            </a:pPr>
            <a:r>
              <a:rPr lang="el-GR" sz="2400" dirty="0">
                <a:latin typeface="Georgia" panose="02040502050405020303" pitchFamily="18" charset="0"/>
              </a:rPr>
              <a:t>Αναβάθμιση στην επόμενη κατηγορία αστέρων</a:t>
            </a:r>
          </a:p>
          <a:p>
            <a:pPr marL="342900" indent="-342900">
              <a:buFont typeface="Wingdings" panose="05000000000000000000" pitchFamily="2" charset="2"/>
              <a:buChar char="§"/>
            </a:pPr>
            <a:r>
              <a:rPr lang="en-US" sz="2400" dirty="0">
                <a:latin typeface="Georgia" panose="02040502050405020303" pitchFamily="18" charset="0"/>
              </a:rPr>
              <a:t>Re-positioning</a:t>
            </a:r>
          </a:p>
          <a:p>
            <a:pPr marL="342900" indent="-342900">
              <a:buFont typeface="Wingdings" panose="05000000000000000000" pitchFamily="2" charset="2"/>
              <a:buChar char="§"/>
            </a:pPr>
            <a:r>
              <a:rPr lang="en-US" sz="2400" b="1" dirty="0">
                <a:latin typeface="Georgia" panose="02040502050405020303" pitchFamily="18" charset="0"/>
              </a:rPr>
              <a:t>ROI up to </a:t>
            </a:r>
            <a:r>
              <a:rPr lang="el-GR" sz="2400" b="1" dirty="0">
                <a:latin typeface="Georgia" panose="02040502050405020303" pitchFamily="18" charset="0"/>
              </a:rPr>
              <a:t>(?) 270</a:t>
            </a:r>
            <a:r>
              <a:rPr lang="el-GR" sz="2400" dirty="0">
                <a:latin typeface="Georgia" panose="02040502050405020303" pitchFamily="18" charset="0"/>
              </a:rPr>
              <a:t>% </a:t>
            </a:r>
          </a:p>
          <a:p>
            <a:endParaRPr lang="en-US" sz="2400" dirty="0">
              <a:latin typeface="Georgia" panose="02040502050405020303" pitchFamily="18" charset="0"/>
            </a:endParaRPr>
          </a:p>
          <a:p>
            <a:r>
              <a:rPr lang="el-GR" sz="2400" dirty="0">
                <a:latin typeface="Georgia" panose="02040502050405020303" pitchFamily="18" charset="0"/>
              </a:rPr>
              <a:t>(</a:t>
            </a:r>
            <a:r>
              <a:rPr lang="en-US" sz="2400" i="1" dirty="0">
                <a:latin typeface="Georgia" panose="02040502050405020303" pitchFamily="18" charset="0"/>
              </a:rPr>
              <a:t>Source</a:t>
            </a:r>
            <a:r>
              <a:rPr lang="el-GR" sz="2400" i="1" dirty="0">
                <a:latin typeface="Georgia" panose="02040502050405020303" pitchFamily="18" charset="0"/>
              </a:rPr>
              <a:t>: </a:t>
            </a:r>
            <a:r>
              <a:rPr lang="en-US" sz="2400" i="1" dirty="0">
                <a:latin typeface="Georgia" panose="02040502050405020303" pitchFamily="18" charset="0"/>
              </a:rPr>
              <a:t>PwC, 2016)</a:t>
            </a:r>
            <a:endParaRPr lang="en-US" sz="2400" dirty="0">
              <a:latin typeface="Georgia" panose="02040502050405020303" pitchFamily="18" charset="0"/>
            </a:endParaRPr>
          </a:p>
        </p:txBody>
      </p:sp>
      <p:sp>
        <p:nvSpPr>
          <p:cNvPr id="8" name="Cloud Callout 7"/>
          <p:cNvSpPr/>
          <p:nvPr/>
        </p:nvSpPr>
        <p:spPr>
          <a:xfrm rot="245712">
            <a:off x="4487880" y="4734711"/>
            <a:ext cx="5045218" cy="1905000"/>
          </a:xfrm>
          <a:prstGeom prst="cloudCallout">
            <a:avLst>
              <a:gd name="adj1" fmla="val -11468"/>
              <a:gd name="adj2" fmla="val 4472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0" y="4953000"/>
            <a:ext cx="4114800" cy="1261884"/>
          </a:xfrm>
          <a:prstGeom prst="rect">
            <a:avLst/>
          </a:prstGeom>
          <a:noFill/>
        </p:spPr>
        <p:txBody>
          <a:bodyPr wrap="square" rtlCol="0">
            <a:spAutoFit/>
          </a:bodyPr>
          <a:lstStyle/>
          <a:p>
            <a:pPr algn="ctr"/>
            <a:r>
              <a:rPr lang="en-US" sz="2400" b="1" dirty="0">
                <a:solidFill>
                  <a:srgbClr val="C00000"/>
                </a:solidFill>
                <a:latin typeface="Georgia" panose="02040502050405020303" pitchFamily="18" charset="0"/>
              </a:rPr>
              <a:t>Target an acquisition price smaller than </a:t>
            </a:r>
            <a:r>
              <a:rPr lang="el-GR" sz="2400" b="1" dirty="0">
                <a:solidFill>
                  <a:srgbClr val="C00000"/>
                </a:solidFill>
                <a:latin typeface="Georgia" panose="02040502050405020303" pitchFamily="18" charset="0"/>
              </a:rPr>
              <a:t>€</a:t>
            </a:r>
            <a:r>
              <a:rPr lang="el-GR" sz="2800" b="1" dirty="0">
                <a:solidFill>
                  <a:srgbClr val="C00000"/>
                </a:solidFill>
                <a:latin typeface="Georgia" panose="02040502050405020303" pitchFamily="18" charset="0"/>
              </a:rPr>
              <a:t>50</a:t>
            </a:r>
            <a:r>
              <a:rPr lang="el-GR" sz="2400" b="1" dirty="0">
                <a:solidFill>
                  <a:srgbClr val="C00000"/>
                </a:solidFill>
                <a:latin typeface="Georgia" panose="02040502050405020303" pitchFamily="18" charset="0"/>
              </a:rPr>
              <a:t>.000/</a:t>
            </a:r>
            <a:r>
              <a:rPr lang="en-US" sz="2400" b="1" dirty="0">
                <a:solidFill>
                  <a:srgbClr val="C00000"/>
                </a:solidFill>
                <a:latin typeface="Georgia" panose="02040502050405020303" pitchFamily="18" charset="0"/>
              </a:rPr>
              <a:t>room</a:t>
            </a:r>
          </a:p>
        </p:txBody>
      </p:sp>
      <p:graphicFrame>
        <p:nvGraphicFramePr>
          <p:cNvPr id="11" name="Table 10"/>
          <p:cNvGraphicFramePr>
            <a:graphicFrameLocks noGrp="1"/>
          </p:cNvGraphicFramePr>
          <p:nvPr>
            <p:extLst>
              <p:ext uri="{D42A27DB-BD31-4B8C-83A1-F6EECF244321}">
                <p14:modId xmlns:p14="http://schemas.microsoft.com/office/powerpoint/2010/main" val="4169425981"/>
              </p:ext>
            </p:extLst>
          </p:nvPr>
        </p:nvGraphicFramePr>
        <p:xfrm>
          <a:off x="3810000" y="228600"/>
          <a:ext cx="5943601" cy="3153383"/>
        </p:xfrm>
        <a:graphic>
          <a:graphicData uri="http://schemas.openxmlformats.org/drawingml/2006/table">
            <a:tbl>
              <a:tblPr firstRow="1" bandRow="1">
                <a:tableStyleId>{21E4AEA4-8DFA-4A89-87EB-49C32662AFE0}</a:tableStyleId>
              </a:tblPr>
              <a:tblGrid>
                <a:gridCol w="1672442">
                  <a:extLst>
                    <a:ext uri="{9D8B030D-6E8A-4147-A177-3AD203B41FA5}">
                      <a16:colId xmlns:a16="http://schemas.microsoft.com/office/drawing/2014/main" val="20000"/>
                    </a:ext>
                  </a:extLst>
                </a:gridCol>
                <a:gridCol w="1415143">
                  <a:extLst>
                    <a:ext uri="{9D8B030D-6E8A-4147-A177-3AD203B41FA5}">
                      <a16:colId xmlns:a16="http://schemas.microsoft.com/office/drawing/2014/main" val="20001"/>
                    </a:ext>
                  </a:extLst>
                </a:gridCol>
                <a:gridCol w="1389413">
                  <a:extLst>
                    <a:ext uri="{9D8B030D-6E8A-4147-A177-3AD203B41FA5}">
                      <a16:colId xmlns:a16="http://schemas.microsoft.com/office/drawing/2014/main" val="20002"/>
                    </a:ext>
                  </a:extLst>
                </a:gridCol>
                <a:gridCol w="1466603">
                  <a:extLst>
                    <a:ext uri="{9D8B030D-6E8A-4147-A177-3AD203B41FA5}">
                      <a16:colId xmlns:a16="http://schemas.microsoft.com/office/drawing/2014/main" val="20003"/>
                    </a:ext>
                  </a:extLst>
                </a:gridCol>
              </a:tblGrid>
              <a:tr h="885217">
                <a:tc gridSpan="4">
                  <a:txBody>
                    <a:bodyPr/>
                    <a:lstStyle/>
                    <a:p>
                      <a:pPr algn="ctr"/>
                      <a:r>
                        <a:rPr lang="en-US" sz="3200" dirty="0">
                          <a:latin typeface="Georgia" panose="02040502050405020303" pitchFamily="18" charset="0"/>
                        </a:rPr>
                        <a:t>Develop Secondary</a:t>
                      </a:r>
                      <a:r>
                        <a:rPr lang="en-US" sz="3200" baseline="0" dirty="0">
                          <a:latin typeface="Georgia" panose="02040502050405020303" pitchFamily="18" charset="0"/>
                        </a:rPr>
                        <a:t> Destinations</a:t>
                      </a:r>
                      <a:endParaRPr lang="en-US" sz="3200" dirty="0">
                        <a:latin typeface="Georgia" panose="02040502050405020303" pitchFamily="18" charset="0"/>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47991">
                <a:tc rowSpan="2">
                  <a:txBody>
                    <a:bodyPr/>
                    <a:lstStyle/>
                    <a:p>
                      <a:pPr algn="ctr"/>
                      <a:r>
                        <a:rPr lang="en-US" sz="3200" b="1" dirty="0">
                          <a:solidFill>
                            <a:schemeClr val="bg1"/>
                          </a:solidFill>
                          <a:latin typeface="Georgia" panose="02040502050405020303" pitchFamily="18" charset="0"/>
                        </a:rPr>
                        <a:t>    </a:t>
                      </a:r>
                      <a:r>
                        <a:rPr lang="en-US" sz="2800" b="1" dirty="0">
                          <a:solidFill>
                            <a:schemeClr val="bg1"/>
                          </a:solidFill>
                          <a:latin typeface="Georgia" panose="02040502050405020303" pitchFamily="18" charset="0"/>
                        </a:rPr>
                        <a:t>Group</a:t>
                      </a:r>
                      <a:endParaRPr lang="en-US" sz="3200" b="1" dirty="0">
                        <a:solidFill>
                          <a:schemeClr val="bg1"/>
                        </a:solidFill>
                        <a:latin typeface="Georgia" panose="02040502050405020303" pitchFamily="18" charset="0"/>
                      </a:endParaRPr>
                    </a:p>
                  </a:txBody>
                  <a:tcPr>
                    <a:solidFill>
                      <a:schemeClr val="accent2"/>
                    </a:solidFill>
                  </a:tcPr>
                </a:tc>
                <a:tc gridSpan="3">
                  <a:txBody>
                    <a:bodyPr/>
                    <a:lstStyle/>
                    <a:p>
                      <a:pPr algn="ctr"/>
                      <a:r>
                        <a:rPr lang="en-US" sz="2800" b="1" dirty="0">
                          <a:solidFill>
                            <a:schemeClr val="bg1"/>
                          </a:solidFill>
                          <a:latin typeface="Georgia" panose="02040502050405020303" pitchFamily="18" charset="0"/>
                        </a:rPr>
                        <a:t>Value multiplier (x)</a:t>
                      </a:r>
                    </a:p>
                  </a:txBody>
                  <a:tcPr>
                    <a:solidFill>
                      <a:schemeClr val="accent2"/>
                    </a:solidFill>
                  </a:tcPr>
                </a:tc>
                <a:tc hMerge="1">
                  <a:txBody>
                    <a:bodyPr/>
                    <a:lstStyle/>
                    <a:p>
                      <a:endParaRPr lang="en-US" dirty="0"/>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10001"/>
                  </a:ext>
                </a:extLst>
              </a:tr>
              <a:tr h="512864">
                <a:tc vMerge="1">
                  <a:txBody>
                    <a:bodyPr/>
                    <a:lstStyle/>
                    <a:p>
                      <a:endParaRPr lang="en-US">
                        <a:latin typeface="Georgia" panose="02040502050405020303" pitchFamily="18" charset="0"/>
                      </a:endParaRPr>
                    </a:p>
                  </a:txBody>
                  <a:tcPr/>
                </a:tc>
                <a:tc>
                  <a:txBody>
                    <a:bodyPr/>
                    <a:lstStyle/>
                    <a:p>
                      <a:pPr algn="ctr"/>
                      <a:r>
                        <a:rPr lang="en-US" sz="2000" b="1" dirty="0">
                          <a:solidFill>
                            <a:schemeClr val="bg1"/>
                          </a:solidFill>
                          <a:latin typeface="Georgia" panose="02040502050405020303" pitchFamily="18" charset="0"/>
                        </a:rPr>
                        <a:t>5*</a:t>
                      </a:r>
                    </a:p>
                  </a:txBody>
                  <a:tcPr>
                    <a:solidFill>
                      <a:schemeClr val="accent2"/>
                    </a:solidFill>
                  </a:tcPr>
                </a:tc>
                <a:tc>
                  <a:txBody>
                    <a:bodyPr/>
                    <a:lstStyle/>
                    <a:p>
                      <a:pPr algn="ctr"/>
                      <a:r>
                        <a:rPr lang="en-US" sz="2000" b="1" dirty="0">
                          <a:solidFill>
                            <a:schemeClr val="bg1"/>
                          </a:solidFill>
                          <a:latin typeface="Georgia" panose="02040502050405020303" pitchFamily="18" charset="0"/>
                        </a:rPr>
                        <a:t>4*</a:t>
                      </a:r>
                    </a:p>
                  </a:txBody>
                  <a:tcPr>
                    <a:solidFill>
                      <a:schemeClr val="accent2"/>
                    </a:solidFill>
                  </a:tcPr>
                </a:tc>
                <a:tc>
                  <a:txBody>
                    <a:bodyPr/>
                    <a:lstStyle/>
                    <a:p>
                      <a:pPr algn="ctr"/>
                      <a:r>
                        <a:rPr lang="en-US" sz="2000" b="1" dirty="0">
                          <a:solidFill>
                            <a:schemeClr val="bg1"/>
                          </a:solidFill>
                          <a:latin typeface="Georgia" panose="02040502050405020303" pitchFamily="18" charset="0"/>
                        </a:rPr>
                        <a:t>3*/2*/1*</a:t>
                      </a:r>
                    </a:p>
                  </a:txBody>
                  <a:tcPr>
                    <a:solidFill>
                      <a:schemeClr val="accent2"/>
                    </a:solidFill>
                  </a:tcPr>
                </a:tc>
                <a:extLst>
                  <a:ext uri="{0D108BD9-81ED-4DB2-BD59-A6C34878D82A}">
                    <a16:rowId xmlns:a16="http://schemas.microsoft.com/office/drawing/2014/main" val="10002"/>
                  </a:ext>
                </a:extLst>
              </a:tr>
              <a:tr h="512864">
                <a:tc>
                  <a:txBody>
                    <a:bodyPr/>
                    <a:lstStyle/>
                    <a:p>
                      <a:pPr algn="ctr"/>
                      <a:r>
                        <a:rPr lang="en-US" sz="2400" b="1" dirty="0">
                          <a:latin typeface="Georgia" panose="02040502050405020303" pitchFamily="18" charset="0"/>
                        </a:rPr>
                        <a:t>Star</a:t>
                      </a:r>
                    </a:p>
                  </a:txBody>
                  <a:tcPr/>
                </a:tc>
                <a:tc>
                  <a:txBody>
                    <a:bodyPr/>
                    <a:lstStyle/>
                    <a:p>
                      <a:pPr algn="ctr"/>
                      <a:r>
                        <a:rPr lang="en-US" sz="2400" b="1" dirty="0">
                          <a:latin typeface="Georgia" panose="02040502050405020303" pitchFamily="18" charset="0"/>
                        </a:rPr>
                        <a:t>3.7</a:t>
                      </a:r>
                    </a:p>
                  </a:txBody>
                  <a:tcPr/>
                </a:tc>
                <a:tc>
                  <a:txBody>
                    <a:bodyPr/>
                    <a:lstStyle/>
                    <a:p>
                      <a:pPr algn="ctr"/>
                      <a:r>
                        <a:rPr lang="en-US" sz="2400" b="1" dirty="0">
                          <a:latin typeface="Georgia" panose="02040502050405020303" pitchFamily="18" charset="0"/>
                        </a:rPr>
                        <a:t>2.0</a:t>
                      </a:r>
                    </a:p>
                  </a:txBody>
                  <a:tcPr/>
                </a:tc>
                <a:tc>
                  <a:txBody>
                    <a:bodyPr/>
                    <a:lstStyle/>
                    <a:p>
                      <a:pPr algn="ctr"/>
                      <a:r>
                        <a:rPr lang="en-US" sz="2400" b="1" dirty="0">
                          <a:latin typeface="Georgia" panose="02040502050405020303" pitchFamily="18" charset="0"/>
                        </a:rPr>
                        <a:t>1.6</a:t>
                      </a:r>
                    </a:p>
                  </a:txBody>
                  <a:tcPr/>
                </a:tc>
                <a:extLst>
                  <a:ext uri="{0D108BD9-81ED-4DB2-BD59-A6C34878D82A}">
                    <a16:rowId xmlns:a16="http://schemas.microsoft.com/office/drawing/2014/main" val="10003"/>
                  </a:ext>
                </a:extLst>
              </a:tr>
              <a:tr h="512864">
                <a:tc>
                  <a:txBody>
                    <a:bodyPr/>
                    <a:lstStyle/>
                    <a:p>
                      <a:pPr algn="ctr"/>
                      <a:r>
                        <a:rPr lang="en-US" sz="2400" b="1" dirty="0">
                          <a:latin typeface="Georgia" panose="02040502050405020303" pitchFamily="18" charset="0"/>
                        </a:rPr>
                        <a:t>Grey</a:t>
                      </a:r>
                    </a:p>
                  </a:txBody>
                  <a:tcPr/>
                </a:tc>
                <a:tc>
                  <a:txBody>
                    <a:bodyPr/>
                    <a:lstStyle/>
                    <a:p>
                      <a:pPr algn="ctr"/>
                      <a:r>
                        <a:rPr lang="en-US" sz="2400" b="1" dirty="0">
                          <a:latin typeface="Georgia" panose="02040502050405020303" pitchFamily="18" charset="0"/>
                        </a:rPr>
                        <a:t>1.8</a:t>
                      </a:r>
                    </a:p>
                  </a:txBody>
                  <a:tcPr/>
                </a:tc>
                <a:tc>
                  <a:txBody>
                    <a:bodyPr/>
                    <a:lstStyle/>
                    <a:p>
                      <a:pPr algn="ctr"/>
                      <a:r>
                        <a:rPr lang="en-US" sz="2400" b="1" dirty="0">
                          <a:latin typeface="Georgia" panose="02040502050405020303" pitchFamily="18" charset="0"/>
                        </a:rPr>
                        <a:t>1.8</a:t>
                      </a:r>
                    </a:p>
                  </a:txBody>
                  <a:tcPr/>
                </a:tc>
                <a:tc>
                  <a:txBody>
                    <a:bodyPr/>
                    <a:lstStyle/>
                    <a:p>
                      <a:pPr algn="ctr"/>
                      <a:r>
                        <a:rPr lang="en-US" sz="2400" b="1" dirty="0">
                          <a:latin typeface="Georgia" panose="02040502050405020303" pitchFamily="18" charset="0"/>
                        </a:rPr>
                        <a:t>1.5</a:t>
                      </a:r>
                    </a:p>
                  </a:txBody>
                  <a:tcPr/>
                </a:tc>
                <a:extLst>
                  <a:ext uri="{0D108BD9-81ED-4DB2-BD59-A6C34878D82A}">
                    <a16:rowId xmlns:a16="http://schemas.microsoft.com/office/drawing/2014/main" val="10004"/>
                  </a:ext>
                </a:extLst>
              </a:tr>
            </a:tbl>
          </a:graphicData>
        </a:graphic>
      </p:graphicFrame>
      <p:sp>
        <p:nvSpPr>
          <p:cNvPr id="12" name="TextBox 11"/>
          <p:cNvSpPr txBox="1"/>
          <p:nvPr/>
        </p:nvSpPr>
        <p:spPr>
          <a:xfrm>
            <a:off x="3996267" y="3581400"/>
            <a:ext cx="5791200" cy="830997"/>
          </a:xfrm>
          <a:prstGeom prst="rect">
            <a:avLst/>
          </a:prstGeom>
          <a:noFill/>
        </p:spPr>
        <p:txBody>
          <a:bodyPr wrap="square" rtlCol="0">
            <a:spAutoFit/>
          </a:bodyPr>
          <a:lstStyle/>
          <a:p>
            <a:pPr algn="ctr"/>
            <a:r>
              <a:rPr lang="en-US" sz="2400" dirty="0">
                <a:latin typeface="Georgia" panose="02040502050405020303" pitchFamily="18" charset="0"/>
              </a:rPr>
              <a:t>Up to 57 hotels in secondary </a:t>
            </a:r>
          </a:p>
          <a:p>
            <a:pPr algn="ctr"/>
            <a:r>
              <a:rPr lang="en-US" sz="2400" dirty="0">
                <a:latin typeface="Georgia" panose="02040502050405020303" pitchFamily="18" charset="0"/>
              </a:rPr>
              <a:t>destinations (</a:t>
            </a:r>
            <a:r>
              <a:rPr lang="en-US" sz="2400" b="1" dirty="0">
                <a:latin typeface="Georgia" panose="02040502050405020303" pitchFamily="18" charset="0"/>
              </a:rPr>
              <a:t>20</a:t>
            </a:r>
            <a:r>
              <a:rPr lang="en-US" sz="2400" dirty="0">
                <a:latin typeface="Georgia" panose="02040502050405020303" pitchFamily="18" charset="0"/>
              </a:rPr>
              <a:t> at reasonable prices)</a:t>
            </a:r>
          </a:p>
        </p:txBody>
      </p:sp>
    </p:spTree>
    <p:extLst>
      <p:ext uri="{BB962C8B-B14F-4D97-AF65-F5344CB8AC3E}">
        <p14:creationId xmlns:p14="http://schemas.microsoft.com/office/powerpoint/2010/main" val="395637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 y="0"/>
            <a:ext cx="9955656"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679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9" y="1905000"/>
            <a:ext cx="9818080" cy="3200400"/>
          </a:xfrm>
          <a:prstGeom prst="rect">
            <a:avLst/>
          </a:prstGeom>
        </p:spPr>
      </p:pic>
    </p:spTree>
    <p:extLst>
      <p:ext uri="{BB962C8B-B14F-4D97-AF65-F5344CB8AC3E}">
        <p14:creationId xmlns:p14="http://schemas.microsoft.com/office/powerpoint/2010/main" val="212252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906000" cy="4953000"/>
          </a:xfrm>
          <a:prstGeom prst="rect">
            <a:avLst/>
          </a:prstGeom>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4953000"/>
            <a:ext cx="99060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45454"/>
            <a:ext cx="9906000" cy="1012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2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599"/>
            <a:ext cx="9982200" cy="3265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943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
            <a:ext cx="99060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52768"/>
            <a:ext cx="9906874" cy="80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667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905999"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7519683" y="1676400"/>
            <a:ext cx="83384" cy="1747754"/>
          </a:xfrm>
          <a:prstGeom prst="straightConnector1">
            <a:avLst/>
          </a:prstGeom>
          <a:ln w="60325" cap="rnd">
            <a:solidFill>
              <a:srgbClr val="FFDA65"/>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189132" y="3124200"/>
            <a:ext cx="2954868" cy="1828800"/>
            <a:chOff x="6070599" y="3124200"/>
            <a:chExt cx="2912534" cy="1779664"/>
          </a:xfrm>
        </p:grpSpPr>
        <p:cxnSp>
          <p:nvCxnSpPr>
            <p:cNvPr id="10" name="Straight Arrow Connector 9"/>
            <p:cNvCxnSpPr/>
            <p:nvPr/>
          </p:nvCxnSpPr>
          <p:spPr>
            <a:xfrm flipV="1">
              <a:off x="6070599" y="4572000"/>
              <a:ext cx="220134" cy="331864"/>
            </a:xfrm>
            <a:prstGeom prst="straightConnector1">
              <a:avLst/>
            </a:prstGeom>
            <a:ln w="60325"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221133" y="3200400"/>
              <a:ext cx="143934" cy="381000"/>
            </a:xfrm>
            <a:prstGeom prst="straightConnector1">
              <a:avLst/>
            </a:prstGeom>
            <a:ln w="60325"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898468" y="3124200"/>
              <a:ext cx="84665" cy="381000"/>
            </a:xfrm>
            <a:prstGeom prst="straightConnector1">
              <a:avLst/>
            </a:prstGeom>
            <a:ln w="60325"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609600"/>
            <a:ext cx="4233333" cy="935567"/>
          </a:xfrm>
          <a:prstGeom prst="rect">
            <a:avLst/>
          </a:prstGeom>
        </p:spPr>
      </p:pic>
      <p:cxnSp>
        <p:nvCxnSpPr>
          <p:cNvPr id="15" name="Straight Arrow Connector 14"/>
          <p:cNvCxnSpPr/>
          <p:nvPr/>
        </p:nvCxnSpPr>
        <p:spPr>
          <a:xfrm flipH="1">
            <a:off x="7519683" y="3636601"/>
            <a:ext cx="304800" cy="53734"/>
          </a:xfrm>
          <a:prstGeom prst="straightConnector1">
            <a:avLst/>
          </a:prstGeom>
          <a:ln w="60325"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52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1" y="-76201"/>
            <a:ext cx="9954763" cy="708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6680200" y="6400800"/>
            <a:ext cx="609600" cy="52814"/>
          </a:xfrm>
          <a:prstGeom prst="straightConnector1">
            <a:avLst/>
          </a:prstGeom>
          <a:ln w="50800" cap="rnd">
            <a:solidFill>
              <a:srgbClr val="FFDA65"/>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209800" y="4605896"/>
            <a:ext cx="762000" cy="685800"/>
          </a:xfrm>
          <a:prstGeom prst="straightConnector1">
            <a:avLst/>
          </a:prstGeom>
          <a:ln w="50800" cap="rnd">
            <a:solidFill>
              <a:srgbClr val="FFDA65"/>
            </a:solidFill>
            <a:headEnd w="sm" len="sm"/>
            <a:tailEnd type="arrow" w="sm" len="sm"/>
          </a:ln>
        </p:spPr>
        <p:style>
          <a:lnRef idx="1">
            <a:schemeClr val="accent1"/>
          </a:lnRef>
          <a:fillRef idx="0">
            <a:schemeClr val="accent1"/>
          </a:fillRef>
          <a:effectRef idx="0">
            <a:schemeClr val="accent1"/>
          </a:effectRef>
          <a:fontRef idx="minor">
            <a:schemeClr val="tx1"/>
          </a:fontRef>
        </p:style>
      </p:cxnSp>
      <p:pic>
        <p:nvPicPr>
          <p:cNvPr id="2052" name="Picture 4" descr="C:\Users\Fotis_Kokotos\Downloads\imageedit_8_640259676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5370244"/>
            <a:ext cx="1600200" cy="69800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H="1" flipV="1">
            <a:off x="4922520" y="1104900"/>
            <a:ext cx="411480" cy="211915"/>
          </a:xfrm>
          <a:prstGeom prst="straightConnector1">
            <a:avLst/>
          </a:prstGeom>
          <a:ln w="50800" cap="rnd">
            <a:solidFill>
              <a:srgbClr val="FFDA65"/>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48200" y="762000"/>
            <a:ext cx="76200" cy="347630"/>
          </a:xfrm>
          <a:prstGeom prst="straightConnector1">
            <a:avLst/>
          </a:prstGeom>
          <a:ln w="50800"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200150" y="1211231"/>
            <a:ext cx="266700" cy="141691"/>
          </a:xfrm>
          <a:prstGeom prst="straightConnector1">
            <a:avLst/>
          </a:prstGeom>
          <a:ln w="50800"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8839200" y="5370244"/>
            <a:ext cx="304800" cy="171450"/>
          </a:xfrm>
          <a:prstGeom prst="straightConnector1">
            <a:avLst/>
          </a:prstGeom>
          <a:ln w="50800"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4267200" y="4114800"/>
            <a:ext cx="457200" cy="762000"/>
          </a:xfrm>
          <a:prstGeom prst="straightConnector1">
            <a:avLst/>
          </a:prstGeom>
          <a:ln w="50800" cap="rnd">
            <a:solidFill>
              <a:srgbClr val="FFDA65"/>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862612" y="3467100"/>
            <a:ext cx="635875" cy="114300"/>
          </a:xfrm>
          <a:prstGeom prst="straightConnector1">
            <a:avLst/>
          </a:prstGeom>
          <a:ln w="50800" cap="rnd">
            <a:solidFill>
              <a:srgbClr val="FFDA65"/>
            </a:solidFill>
            <a:headEnd w="sm" len="sm"/>
            <a:tailEnd type="arrow" w="sm" len="sm"/>
          </a:ln>
        </p:spPr>
        <p:style>
          <a:lnRef idx="1">
            <a:schemeClr val="accent1"/>
          </a:lnRef>
          <a:fillRef idx="0">
            <a:schemeClr val="accent1"/>
          </a:fillRef>
          <a:effectRef idx="0">
            <a:schemeClr val="accent1"/>
          </a:effectRef>
          <a:fontRef idx="minor">
            <a:schemeClr val="tx1"/>
          </a:fontRef>
        </p:style>
      </p:cxnSp>
      <p:pic>
        <p:nvPicPr>
          <p:cNvPr id="2054" name="Picture 6" descr="C:\Users\Fotis_Kokotos\Desktop\four_seasons_logo_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0705" y="2334881"/>
            <a:ext cx="2216895" cy="140759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Fotis_Kokotos\Desktop\Aman_Resorts_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1500" y="4939961"/>
            <a:ext cx="1257300" cy="6097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Fotis_Kokotos\Downloads\imageedit_10_556514064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3281" y="1316815"/>
            <a:ext cx="1867548" cy="58899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4343400" y="2667000"/>
            <a:ext cx="76200" cy="347630"/>
          </a:xfrm>
          <a:prstGeom prst="straightConnector1">
            <a:avLst/>
          </a:prstGeom>
          <a:ln w="50800"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733800" y="4634416"/>
            <a:ext cx="114300" cy="314380"/>
          </a:xfrm>
          <a:prstGeom prst="straightConnector1">
            <a:avLst/>
          </a:prstGeom>
          <a:ln w="50800"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346087" y="3769155"/>
            <a:ext cx="304800" cy="171450"/>
          </a:xfrm>
          <a:prstGeom prst="straightConnector1">
            <a:avLst/>
          </a:prstGeom>
          <a:ln w="50800" cap="rnd">
            <a:solidFill>
              <a:srgbClr val="FF0000"/>
            </a:solidFill>
            <a:headEnd w="sm" len="sm"/>
            <a:tailEnd type="arrow" w="sm" len="sm"/>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5200" y="6350218"/>
            <a:ext cx="2116664" cy="467783"/>
          </a:xfrm>
          <a:prstGeom prst="rect">
            <a:avLst/>
          </a:prstGeom>
        </p:spPr>
      </p:pic>
    </p:spTree>
    <p:extLst>
      <p:ext uri="{BB962C8B-B14F-4D97-AF65-F5344CB8AC3E}">
        <p14:creationId xmlns:p14="http://schemas.microsoft.com/office/powerpoint/2010/main" val="57413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702" y="0"/>
            <a:ext cx="11595523" cy="6858000"/>
          </a:xfrm>
          <a:prstGeom prst="rect">
            <a:avLst/>
          </a:prstGeom>
        </p:spPr>
      </p:pic>
    </p:spTree>
    <p:extLst>
      <p:ext uri="{BB962C8B-B14F-4D97-AF65-F5344CB8AC3E}">
        <p14:creationId xmlns:p14="http://schemas.microsoft.com/office/powerpoint/2010/main" val="50679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522625"/>
            <a:ext cx="5562600" cy="352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4.bp.blogspot.com/-d4ohfyJGMuo/U6B8x333iKI/AAAAAAAAAQM/izVokG7JFOk/s1600/Grand-Resort-Lagoniss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649" y="3276600"/>
            <a:ext cx="56896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4649" y="-32309"/>
            <a:ext cx="5533902"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890" y="-32308"/>
            <a:ext cx="549454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a:off x="4961964" y="-32309"/>
            <a:ext cx="0" cy="751030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79935" y="3549091"/>
            <a:ext cx="10968486" cy="7381"/>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98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10918</TotalTime>
  <Words>2984</Words>
  <Application>Microsoft Office PowerPoint</Application>
  <PresentationFormat>A4 Paper (210x297 mm)</PresentationFormat>
  <Paragraphs>147</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Georgia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Greek Hotels: Star vs. Zombie</vt:lpstr>
      <vt:lpstr>225 Greek Hotels on Sale</vt:lpstr>
      <vt:lpstr>INVESTMENT STRATEGY  1</vt:lpstr>
      <vt:lpstr>INVESTMENT STRATEGY  2</vt:lpstr>
      <vt:lpstr>INVESTMENT STRATEGY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Fotis_Kokotos</dc:creator>
  <cp:lastModifiedBy>support</cp:lastModifiedBy>
  <cp:revision>162</cp:revision>
  <cp:lastPrinted>2017-11-22T08:22:50Z</cp:lastPrinted>
  <dcterms:created xsi:type="dcterms:W3CDTF">2017-10-24T12:47:17Z</dcterms:created>
  <dcterms:modified xsi:type="dcterms:W3CDTF">2017-11-23T17:39:23Z</dcterms:modified>
</cp:coreProperties>
</file>