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73" r:id="rId2"/>
    <p:sldId id="375" r:id="rId3"/>
    <p:sldId id="389" r:id="rId4"/>
    <p:sldId id="390" r:id="rId5"/>
    <p:sldId id="402" r:id="rId6"/>
    <p:sldId id="382" r:id="rId7"/>
    <p:sldId id="383" r:id="rId8"/>
    <p:sldId id="391" r:id="rId9"/>
    <p:sldId id="392" r:id="rId10"/>
    <p:sldId id="395" r:id="rId11"/>
    <p:sldId id="396" r:id="rId12"/>
    <p:sldId id="397" r:id="rId13"/>
    <p:sldId id="398" r:id="rId14"/>
    <p:sldId id="399" r:id="rId15"/>
    <p:sldId id="385" r:id="rId16"/>
    <p:sldId id="388" r:id="rId17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 autoAdjust="0"/>
    <p:restoredTop sz="84638" autoAdjust="0"/>
  </p:normalViewPr>
  <p:slideViewPr>
    <p:cSldViewPr>
      <p:cViewPr>
        <p:scale>
          <a:sx n="81" d="100"/>
          <a:sy n="81" d="100"/>
        </p:scale>
        <p:origin x="-1038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ADCB9C-DEC4-A340-9A25-9A4833C9B1AD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1D3E85B-3CA9-904F-9D63-3227027FA7F1}">
      <dgm:prSet phldrT="[Text]" custT="1"/>
      <dgm:spPr/>
      <dgm:t>
        <a:bodyPr/>
        <a:lstStyle/>
        <a:p>
          <a:pPr rtl="0"/>
          <a:r>
            <a:rPr lang="en-US" sz="1400" b="1" smtClean="0">
              <a:ln w="3175"/>
              <a:latin typeface="+mj-lt"/>
            </a:rPr>
            <a:t>Security and Stability</a:t>
          </a:r>
          <a:endParaRPr lang="en-US" sz="1400" b="1" dirty="0" smtClean="0">
            <a:ln w="3175"/>
            <a:latin typeface="+mj-lt"/>
          </a:endParaRPr>
        </a:p>
      </dgm:t>
    </dgm:pt>
    <dgm:pt modelId="{ACFF691A-0133-3444-BFF8-3DC8AEBAF0D3}" type="parTrans" cxnId="{F34DFEE1-3C9E-6D45-9542-6C0201532568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B936196D-18B3-8B46-BB44-2A047D1D38B5}" type="sibTrans" cxnId="{F34DFEE1-3C9E-6D45-9542-6C0201532568}">
      <dgm:prSet/>
      <dgm:spPr/>
      <dgm:t>
        <a:bodyPr/>
        <a:lstStyle/>
        <a:p>
          <a:endParaRPr lang="en-US" sz="1200" b="1" dirty="0">
            <a:ln w="3175">
              <a:noFill/>
            </a:ln>
            <a:latin typeface="+mj-lt"/>
          </a:endParaRPr>
        </a:p>
      </dgm:t>
    </dgm:pt>
    <dgm:pt modelId="{AF24DDF2-96E2-944F-9DA8-45C16DF2B47B}">
      <dgm:prSet phldrT="[Text]" custT="1"/>
      <dgm:spPr/>
      <dgm:t>
        <a:bodyPr/>
        <a:lstStyle/>
        <a:p>
          <a:pPr rtl="0"/>
          <a:r>
            <a:rPr lang="en-US" sz="1400" b="1" dirty="0" smtClean="0">
              <a:ln w="3175"/>
              <a:latin typeface="+mj-lt"/>
            </a:rPr>
            <a:t>Modern &amp; well connected infrastructure</a:t>
          </a:r>
        </a:p>
      </dgm:t>
    </dgm:pt>
    <dgm:pt modelId="{07A8D469-4E94-E044-BF15-120F48319BD3}" type="parTrans" cxnId="{4F63EF70-FE66-E543-9179-7F2D29E72573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2536AF2D-D1AB-C548-9C11-3A45F35C1017}" type="sibTrans" cxnId="{4F63EF70-FE66-E543-9179-7F2D29E72573}">
      <dgm:prSet/>
      <dgm:spPr/>
      <dgm:t>
        <a:bodyPr/>
        <a:lstStyle/>
        <a:p>
          <a:endParaRPr lang="en-US" sz="1200" b="1" dirty="0">
            <a:ln w="3175">
              <a:noFill/>
            </a:ln>
            <a:latin typeface="+mj-lt"/>
          </a:endParaRPr>
        </a:p>
      </dgm:t>
    </dgm:pt>
    <dgm:pt modelId="{E8D839B7-1922-2247-89AA-C354CC34A6C7}">
      <dgm:prSet phldrT="[Text]" custT="1"/>
      <dgm:spPr/>
      <dgm:t>
        <a:bodyPr/>
        <a:lstStyle/>
        <a:p>
          <a:pPr rtl="0"/>
          <a:r>
            <a:rPr lang="en-US" sz="1400" b="1" smtClean="0">
              <a:ln w="3175"/>
              <a:latin typeface="+mj-lt"/>
            </a:rPr>
            <a:t>Skilled &amp; talented human capital</a:t>
          </a:r>
          <a:endParaRPr lang="en-US" sz="1400" b="1" dirty="0" smtClean="0">
            <a:ln w="3175"/>
            <a:latin typeface="+mj-lt"/>
          </a:endParaRPr>
        </a:p>
      </dgm:t>
    </dgm:pt>
    <dgm:pt modelId="{F3EC9CF8-B338-DD41-89DC-4A3BAE48364E}" type="parTrans" cxnId="{0E6C8E0A-CBA8-0748-8507-CFA28A056E15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E7FBCB1A-1FD5-EF40-8430-624CBD685303}" type="sibTrans" cxnId="{0E6C8E0A-CBA8-0748-8507-CFA28A056E15}">
      <dgm:prSet/>
      <dgm:spPr/>
      <dgm:t>
        <a:bodyPr/>
        <a:lstStyle/>
        <a:p>
          <a:endParaRPr lang="en-US" sz="1200" b="1" dirty="0">
            <a:ln w="3175">
              <a:noFill/>
            </a:ln>
            <a:latin typeface="+mj-lt"/>
          </a:endParaRPr>
        </a:p>
      </dgm:t>
    </dgm:pt>
    <dgm:pt modelId="{E6445DA2-C2F6-462C-AFDE-EA688E2ED512}">
      <dgm:prSet phldrT="[Text]" custT="1"/>
      <dgm:spPr/>
      <dgm:t>
        <a:bodyPr/>
        <a:lstStyle/>
        <a:p>
          <a:pPr rtl="0"/>
          <a:r>
            <a:rPr lang="en-US" sz="1400" b="1" smtClean="0">
              <a:ln w="3175"/>
              <a:latin typeface="+mj-lt"/>
            </a:rPr>
            <a:t>Market Access</a:t>
          </a:r>
          <a:endParaRPr lang="en-US" sz="1400" b="1" dirty="0" smtClean="0">
            <a:ln w="3175"/>
            <a:latin typeface="+mj-lt"/>
          </a:endParaRPr>
        </a:p>
      </dgm:t>
    </dgm:pt>
    <dgm:pt modelId="{38BDF338-4CDB-449D-A774-E36709B18BBB}" type="parTrans" cxnId="{CB0F7EEF-677E-42F2-B096-BFB590B50944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112E3857-6807-4852-AA1D-F3BE2C5CA2F1}" type="sibTrans" cxnId="{CB0F7EEF-677E-42F2-B096-BFB590B50944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638B526E-B4C5-4431-8625-88BDF5FBD812}" type="pres">
      <dgm:prSet presAssocID="{7BADCB9C-DEC4-A340-9A25-9A4833C9B1A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7350FF-8D86-467F-BFB3-E399D1124DD1}" type="pres">
      <dgm:prSet presAssocID="{E6445DA2-C2F6-462C-AFDE-EA688E2ED512}" presName="composite" presStyleCnt="0"/>
      <dgm:spPr/>
      <dgm:t>
        <a:bodyPr/>
        <a:lstStyle/>
        <a:p>
          <a:endParaRPr lang="en-US"/>
        </a:p>
      </dgm:t>
    </dgm:pt>
    <dgm:pt modelId="{5B24FA7C-7F6E-4AE2-9CAD-584E5F6F08B7}" type="pres">
      <dgm:prSet presAssocID="{E6445DA2-C2F6-462C-AFDE-EA688E2ED512}" presName="bgChev" presStyleLbl="node1" presStyleIdx="0" presStyleCnt="4" custLinFactY="-100000" custLinFactNeighborX="5170" custLinFactNeighborY="-163048"/>
      <dgm:spPr/>
      <dgm:t>
        <a:bodyPr/>
        <a:lstStyle/>
        <a:p>
          <a:endParaRPr lang="en-US"/>
        </a:p>
      </dgm:t>
    </dgm:pt>
    <dgm:pt modelId="{FCF4A8CE-16D5-4780-86F2-F93A40E82C2F}" type="pres">
      <dgm:prSet presAssocID="{E6445DA2-C2F6-462C-AFDE-EA688E2ED512}" presName="txNode" presStyleLbl="fgAcc1" presStyleIdx="0" presStyleCnt="4" custScaleX="122701" custScaleY="93404" custLinFactY="-100000" custLinFactNeighborX="-1890" custLinFactNeighborY="-174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9D274C-CE99-4400-B1B4-5B4A6F8AC31F}" type="pres">
      <dgm:prSet presAssocID="{112E3857-6807-4852-AA1D-F3BE2C5CA2F1}" presName="compositeSpace" presStyleCnt="0"/>
      <dgm:spPr/>
      <dgm:t>
        <a:bodyPr/>
        <a:lstStyle/>
        <a:p>
          <a:endParaRPr lang="en-US"/>
        </a:p>
      </dgm:t>
    </dgm:pt>
    <dgm:pt modelId="{7B8F7FBF-25F5-43E1-8F56-B2C4A9AC1584}" type="pres">
      <dgm:prSet presAssocID="{AF24DDF2-96E2-944F-9DA8-45C16DF2B47B}" presName="composite" presStyleCnt="0"/>
      <dgm:spPr/>
      <dgm:t>
        <a:bodyPr/>
        <a:lstStyle/>
        <a:p>
          <a:endParaRPr lang="en-US"/>
        </a:p>
      </dgm:t>
    </dgm:pt>
    <dgm:pt modelId="{EC1F8AB7-CFFD-44E0-A29C-9492934F53FD}" type="pres">
      <dgm:prSet presAssocID="{AF24DDF2-96E2-944F-9DA8-45C16DF2B47B}" presName="bgChev" presStyleLbl="node1" presStyleIdx="1" presStyleCnt="4" custLinFactY="-100000" custLinFactNeighborY="-163661"/>
      <dgm:spPr/>
      <dgm:t>
        <a:bodyPr/>
        <a:lstStyle/>
        <a:p>
          <a:endParaRPr lang="en-US"/>
        </a:p>
      </dgm:t>
    </dgm:pt>
    <dgm:pt modelId="{BDD819C7-5DAB-4119-944C-5FD35F95EC4B}" type="pres">
      <dgm:prSet presAssocID="{AF24DDF2-96E2-944F-9DA8-45C16DF2B47B}" presName="txNode" presStyleLbl="fgAcc1" presStyleIdx="1" presStyleCnt="4" custScaleX="124576" custScaleY="90730" custLinFactY="-100000" custLinFactNeighborX="-9170" custLinFactNeighborY="-176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0E4F71-F16B-46C9-A6F9-E0795F100C6D}" type="pres">
      <dgm:prSet presAssocID="{2536AF2D-D1AB-C548-9C11-3A45F35C1017}" presName="compositeSpace" presStyleCnt="0"/>
      <dgm:spPr/>
      <dgm:t>
        <a:bodyPr/>
        <a:lstStyle/>
        <a:p>
          <a:endParaRPr lang="en-US"/>
        </a:p>
      </dgm:t>
    </dgm:pt>
    <dgm:pt modelId="{49915DD6-419D-413F-B965-6244A1398DEF}" type="pres">
      <dgm:prSet presAssocID="{E8D839B7-1922-2247-89AA-C354CC34A6C7}" presName="composite" presStyleCnt="0"/>
      <dgm:spPr/>
      <dgm:t>
        <a:bodyPr/>
        <a:lstStyle/>
        <a:p>
          <a:endParaRPr lang="en-US"/>
        </a:p>
      </dgm:t>
    </dgm:pt>
    <dgm:pt modelId="{4C7A1714-592C-4260-B75B-9B1FD22E8A11}" type="pres">
      <dgm:prSet presAssocID="{E8D839B7-1922-2247-89AA-C354CC34A6C7}" presName="bgChev" presStyleLbl="node1" presStyleIdx="2" presStyleCnt="4" custLinFactY="-100000" custLinFactNeighborY="-163368"/>
      <dgm:spPr/>
      <dgm:t>
        <a:bodyPr/>
        <a:lstStyle/>
        <a:p>
          <a:endParaRPr lang="en-US"/>
        </a:p>
      </dgm:t>
    </dgm:pt>
    <dgm:pt modelId="{7AD745D1-041D-4291-BBAB-A455FE83A7BD}" type="pres">
      <dgm:prSet presAssocID="{E8D839B7-1922-2247-89AA-C354CC34A6C7}" presName="txNode" presStyleLbl="fgAcc1" presStyleIdx="2" presStyleCnt="4" custScaleX="124576" custScaleY="91902" custLinFactY="-100000" custLinFactNeighborX="-9099" custLinFactNeighborY="-1754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4F9052-2617-4B3A-AEAA-EE0171F12097}" type="pres">
      <dgm:prSet presAssocID="{E7FBCB1A-1FD5-EF40-8430-624CBD685303}" presName="compositeSpace" presStyleCnt="0"/>
      <dgm:spPr/>
      <dgm:t>
        <a:bodyPr/>
        <a:lstStyle/>
        <a:p>
          <a:endParaRPr lang="en-US"/>
        </a:p>
      </dgm:t>
    </dgm:pt>
    <dgm:pt modelId="{319877EF-E3EC-4381-9027-83C15548C8A5}" type="pres">
      <dgm:prSet presAssocID="{D1D3E85B-3CA9-904F-9D63-3227027FA7F1}" presName="composite" presStyleCnt="0"/>
      <dgm:spPr/>
      <dgm:t>
        <a:bodyPr/>
        <a:lstStyle/>
        <a:p>
          <a:endParaRPr lang="en-US"/>
        </a:p>
      </dgm:t>
    </dgm:pt>
    <dgm:pt modelId="{ED7EC18B-5376-4EC0-A5DC-ACDEE3656623}" type="pres">
      <dgm:prSet presAssocID="{D1D3E85B-3CA9-904F-9D63-3227027FA7F1}" presName="bgChev" presStyleLbl="node1" presStyleIdx="3" presStyleCnt="4" custLinFactY="-100000" custLinFactNeighborY="-163368"/>
      <dgm:spPr/>
      <dgm:t>
        <a:bodyPr/>
        <a:lstStyle/>
        <a:p>
          <a:endParaRPr lang="en-US"/>
        </a:p>
      </dgm:t>
    </dgm:pt>
    <dgm:pt modelId="{AE0EB617-3696-41CC-A6E2-DFCC7C8E39EF}" type="pres">
      <dgm:prSet presAssocID="{D1D3E85B-3CA9-904F-9D63-3227027FA7F1}" presName="txNode" presStyleLbl="fgAcc1" presStyleIdx="3" presStyleCnt="4" custScaleX="124576" custScaleY="91902" custLinFactY="-100000" custLinFactNeighborX="-9027" custLinFactNeighborY="-1754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63EF70-FE66-E543-9179-7F2D29E72573}" srcId="{7BADCB9C-DEC4-A340-9A25-9A4833C9B1AD}" destId="{AF24DDF2-96E2-944F-9DA8-45C16DF2B47B}" srcOrd="1" destOrd="0" parTransId="{07A8D469-4E94-E044-BF15-120F48319BD3}" sibTransId="{2536AF2D-D1AB-C548-9C11-3A45F35C1017}"/>
    <dgm:cxn modelId="{0E6C8E0A-CBA8-0748-8507-CFA28A056E15}" srcId="{7BADCB9C-DEC4-A340-9A25-9A4833C9B1AD}" destId="{E8D839B7-1922-2247-89AA-C354CC34A6C7}" srcOrd="2" destOrd="0" parTransId="{F3EC9CF8-B338-DD41-89DC-4A3BAE48364E}" sibTransId="{E7FBCB1A-1FD5-EF40-8430-624CBD685303}"/>
    <dgm:cxn modelId="{3A00BA17-9B5E-42E2-A863-4F7EA12EC28B}" type="presOf" srcId="{7BADCB9C-DEC4-A340-9A25-9A4833C9B1AD}" destId="{638B526E-B4C5-4431-8625-88BDF5FBD812}" srcOrd="0" destOrd="0" presId="urn:microsoft.com/office/officeart/2005/8/layout/chevronAccent+Icon"/>
    <dgm:cxn modelId="{56D0DB81-6EE7-4435-BF3A-C83D93C9C526}" type="presOf" srcId="{D1D3E85B-3CA9-904F-9D63-3227027FA7F1}" destId="{AE0EB617-3696-41CC-A6E2-DFCC7C8E39EF}" srcOrd="0" destOrd="0" presId="urn:microsoft.com/office/officeart/2005/8/layout/chevronAccent+Icon"/>
    <dgm:cxn modelId="{6765DB09-2851-43B1-A86F-B0ED4F14A459}" type="presOf" srcId="{AF24DDF2-96E2-944F-9DA8-45C16DF2B47B}" destId="{BDD819C7-5DAB-4119-944C-5FD35F95EC4B}" srcOrd="0" destOrd="0" presId="urn:microsoft.com/office/officeart/2005/8/layout/chevronAccent+Icon"/>
    <dgm:cxn modelId="{CB0F7EEF-677E-42F2-B096-BFB590B50944}" srcId="{7BADCB9C-DEC4-A340-9A25-9A4833C9B1AD}" destId="{E6445DA2-C2F6-462C-AFDE-EA688E2ED512}" srcOrd="0" destOrd="0" parTransId="{38BDF338-4CDB-449D-A774-E36709B18BBB}" sibTransId="{112E3857-6807-4852-AA1D-F3BE2C5CA2F1}"/>
    <dgm:cxn modelId="{F34DFEE1-3C9E-6D45-9542-6C0201532568}" srcId="{7BADCB9C-DEC4-A340-9A25-9A4833C9B1AD}" destId="{D1D3E85B-3CA9-904F-9D63-3227027FA7F1}" srcOrd="3" destOrd="0" parTransId="{ACFF691A-0133-3444-BFF8-3DC8AEBAF0D3}" sibTransId="{B936196D-18B3-8B46-BB44-2A047D1D38B5}"/>
    <dgm:cxn modelId="{9F8AE92A-AEF7-42FC-B240-0BDBC2D3D82B}" type="presOf" srcId="{E6445DA2-C2F6-462C-AFDE-EA688E2ED512}" destId="{FCF4A8CE-16D5-4780-86F2-F93A40E82C2F}" srcOrd="0" destOrd="0" presId="urn:microsoft.com/office/officeart/2005/8/layout/chevronAccent+Icon"/>
    <dgm:cxn modelId="{0CCB4E6D-B348-44CD-840D-A0E442E01999}" type="presOf" srcId="{E8D839B7-1922-2247-89AA-C354CC34A6C7}" destId="{7AD745D1-041D-4291-BBAB-A455FE83A7BD}" srcOrd="0" destOrd="0" presId="urn:microsoft.com/office/officeart/2005/8/layout/chevronAccent+Icon"/>
    <dgm:cxn modelId="{53C84C62-D4ED-4FDB-8F8B-F61196C78BDA}" type="presParOf" srcId="{638B526E-B4C5-4431-8625-88BDF5FBD812}" destId="{657350FF-8D86-467F-BFB3-E399D1124DD1}" srcOrd="0" destOrd="0" presId="urn:microsoft.com/office/officeart/2005/8/layout/chevronAccent+Icon"/>
    <dgm:cxn modelId="{05F4043F-B339-457C-B1F4-3837300F2221}" type="presParOf" srcId="{657350FF-8D86-467F-BFB3-E399D1124DD1}" destId="{5B24FA7C-7F6E-4AE2-9CAD-584E5F6F08B7}" srcOrd="0" destOrd="0" presId="urn:microsoft.com/office/officeart/2005/8/layout/chevronAccent+Icon"/>
    <dgm:cxn modelId="{4981E7DF-AC5C-4E8E-A546-B798A3B4023E}" type="presParOf" srcId="{657350FF-8D86-467F-BFB3-E399D1124DD1}" destId="{FCF4A8CE-16D5-4780-86F2-F93A40E82C2F}" srcOrd="1" destOrd="0" presId="urn:microsoft.com/office/officeart/2005/8/layout/chevronAccent+Icon"/>
    <dgm:cxn modelId="{6AC1437A-0CFB-4109-9277-EA126BF55FC0}" type="presParOf" srcId="{638B526E-B4C5-4431-8625-88BDF5FBD812}" destId="{B49D274C-CE99-4400-B1B4-5B4A6F8AC31F}" srcOrd="1" destOrd="0" presId="urn:microsoft.com/office/officeart/2005/8/layout/chevronAccent+Icon"/>
    <dgm:cxn modelId="{821D2F1B-7EA0-40F1-9E2B-877E583363ED}" type="presParOf" srcId="{638B526E-B4C5-4431-8625-88BDF5FBD812}" destId="{7B8F7FBF-25F5-43E1-8F56-B2C4A9AC1584}" srcOrd="2" destOrd="0" presId="urn:microsoft.com/office/officeart/2005/8/layout/chevronAccent+Icon"/>
    <dgm:cxn modelId="{4791DA72-D369-4E0A-AAA7-C4258F63E990}" type="presParOf" srcId="{7B8F7FBF-25F5-43E1-8F56-B2C4A9AC1584}" destId="{EC1F8AB7-CFFD-44E0-A29C-9492934F53FD}" srcOrd="0" destOrd="0" presId="urn:microsoft.com/office/officeart/2005/8/layout/chevronAccent+Icon"/>
    <dgm:cxn modelId="{937F7565-0B7C-4BF6-A1F5-7F5CADB0A771}" type="presParOf" srcId="{7B8F7FBF-25F5-43E1-8F56-B2C4A9AC1584}" destId="{BDD819C7-5DAB-4119-944C-5FD35F95EC4B}" srcOrd="1" destOrd="0" presId="urn:microsoft.com/office/officeart/2005/8/layout/chevronAccent+Icon"/>
    <dgm:cxn modelId="{FED9AA0F-FF2D-4DD8-93A6-1CB4E01BF6FD}" type="presParOf" srcId="{638B526E-B4C5-4431-8625-88BDF5FBD812}" destId="{090E4F71-F16B-46C9-A6F9-E0795F100C6D}" srcOrd="3" destOrd="0" presId="urn:microsoft.com/office/officeart/2005/8/layout/chevronAccent+Icon"/>
    <dgm:cxn modelId="{4BEDFBDF-7755-4EFC-A213-5A005047B456}" type="presParOf" srcId="{638B526E-B4C5-4431-8625-88BDF5FBD812}" destId="{49915DD6-419D-413F-B965-6244A1398DEF}" srcOrd="4" destOrd="0" presId="urn:microsoft.com/office/officeart/2005/8/layout/chevronAccent+Icon"/>
    <dgm:cxn modelId="{139C6061-0D80-4B76-BDF3-11E1FA8AB9DB}" type="presParOf" srcId="{49915DD6-419D-413F-B965-6244A1398DEF}" destId="{4C7A1714-592C-4260-B75B-9B1FD22E8A11}" srcOrd="0" destOrd="0" presId="urn:microsoft.com/office/officeart/2005/8/layout/chevronAccent+Icon"/>
    <dgm:cxn modelId="{23F9FFD7-E9F9-494E-B00D-2BFAF9C893E8}" type="presParOf" srcId="{49915DD6-419D-413F-B965-6244A1398DEF}" destId="{7AD745D1-041D-4291-BBAB-A455FE83A7BD}" srcOrd="1" destOrd="0" presId="urn:microsoft.com/office/officeart/2005/8/layout/chevronAccent+Icon"/>
    <dgm:cxn modelId="{789B027C-711F-4B13-BFA7-15936434F6D0}" type="presParOf" srcId="{638B526E-B4C5-4431-8625-88BDF5FBD812}" destId="{EA4F9052-2617-4B3A-AEAA-EE0171F12097}" srcOrd="5" destOrd="0" presId="urn:microsoft.com/office/officeart/2005/8/layout/chevronAccent+Icon"/>
    <dgm:cxn modelId="{7047F012-107B-4427-BB1C-859C7EC8554C}" type="presParOf" srcId="{638B526E-B4C5-4431-8625-88BDF5FBD812}" destId="{319877EF-E3EC-4381-9027-83C15548C8A5}" srcOrd="6" destOrd="0" presId="urn:microsoft.com/office/officeart/2005/8/layout/chevronAccent+Icon"/>
    <dgm:cxn modelId="{52D31187-8B10-497F-AFC2-C06545EC6B66}" type="presParOf" srcId="{319877EF-E3EC-4381-9027-83C15548C8A5}" destId="{ED7EC18B-5376-4EC0-A5DC-ACDEE3656623}" srcOrd="0" destOrd="0" presId="urn:microsoft.com/office/officeart/2005/8/layout/chevronAccent+Icon"/>
    <dgm:cxn modelId="{79D2CB6B-14A7-4CE0-B923-FFF16E6B50AD}" type="presParOf" srcId="{319877EF-E3EC-4381-9027-83C15548C8A5}" destId="{AE0EB617-3696-41CC-A6E2-DFCC7C8E39EF}" srcOrd="1" destOrd="0" presId="urn:microsoft.com/office/officeart/2005/8/layout/chevronAccent+Icon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C668C6-8FAE-409C-9B02-BC8724C5663B}" type="doc">
      <dgm:prSet loTypeId="urn:microsoft.com/office/officeart/2005/8/layout/vList5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CA"/>
        </a:p>
      </dgm:t>
    </dgm:pt>
    <dgm:pt modelId="{213AFD90-2E0F-4C2D-84A7-EFAE7DC68F3A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Aqaba Special Economic Zone</a:t>
          </a:r>
          <a:endParaRPr lang="en-CA" dirty="0">
            <a:latin typeface="Times New Roman" pitchFamily="18" charset="0"/>
            <a:cs typeface="Times New Roman" pitchFamily="18" charset="0"/>
          </a:endParaRPr>
        </a:p>
      </dgm:t>
    </dgm:pt>
    <dgm:pt modelId="{95B86B08-0EE3-43EF-A07F-B200C0A238FF}" type="parTrans" cxnId="{3CF8C28A-A213-4B74-B637-677B9FCE82CF}">
      <dgm:prSet/>
      <dgm:spPr/>
      <dgm:t>
        <a:bodyPr/>
        <a:lstStyle/>
        <a:p>
          <a:endParaRPr lang="en-CA">
            <a:latin typeface="Times New Roman" pitchFamily="18" charset="0"/>
            <a:cs typeface="Times New Roman" pitchFamily="18" charset="0"/>
          </a:endParaRPr>
        </a:p>
      </dgm:t>
    </dgm:pt>
    <dgm:pt modelId="{520FC8EE-277B-4008-A5A6-BCB2BC95D98C}" type="sibTrans" cxnId="{3CF8C28A-A213-4B74-B637-677B9FCE82CF}">
      <dgm:prSet/>
      <dgm:spPr/>
      <dgm:t>
        <a:bodyPr/>
        <a:lstStyle/>
        <a:p>
          <a:endParaRPr lang="en-CA">
            <a:latin typeface="Times New Roman" pitchFamily="18" charset="0"/>
            <a:cs typeface="Times New Roman" pitchFamily="18" charset="0"/>
          </a:endParaRPr>
        </a:p>
      </dgm:t>
    </dgm:pt>
    <dgm:pt modelId="{B71CE96F-4D4B-47C3-81B5-DDA1A5BC75C9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Logistics, Warehouses, Transportation, and Tourism</a:t>
          </a:r>
          <a:endParaRPr lang="en-CA" dirty="0">
            <a:latin typeface="Times New Roman" pitchFamily="18" charset="0"/>
            <a:cs typeface="Times New Roman" pitchFamily="18" charset="0"/>
          </a:endParaRPr>
        </a:p>
      </dgm:t>
    </dgm:pt>
    <dgm:pt modelId="{045971EA-F3AB-4C97-B8D6-5393A9FD04F7}" type="parTrans" cxnId="{80910FF3-0EB6-4341-A155-83524A2AF4EF}">
      <dgm:prSet/>
      <dgm:spPr/>
      <dgm:t>
        <a:bodyPr/>
        <a:lstStyle/>
        <a:p>
          <a:endParaRPr lang="en-CA">
            <a:latin typeface="Times New Roman" pitchFamily="18" charset="0"/>
            <a:cs typeface="Times New Roman" pitchFamily="18" charset="0"/>
          </a:endParaRPr>
        </a:p>
      </dgm:t>
    </dgm:pt>
    <dgm:pt modelId="{FB9DABF7-1E34-42C2-9555-F35158909867}" type="sibTrans" cxnId="{80910FF3-0EB6-4341-A155-83524A2AF4EF}">
      <dgm:prSet/>
      <dgm:spPr/>
      <dgm:t>
        <a:bodyPr/>
        <a:lstStyle/>
        <a:p>
          <a:endParaRPr lang="en-CA">
            <a:latin typeface="Times New Roman" pitchFamily="18" charset="0"/>
            <a:cs typeface="Times New Roman" pitchFamily="18" charset="0"/>
          </a:endParaRPr>
        </a:p>
      </dgm:t>
    </dgm:pt>
    <dgm:pt modelId="{08D51255-7C9F-49BF-ADD6-A6342E1A3209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Jordan Development Area (Jabal Ajloun and the Dead Sea)</a:t>
          </a:r>
          <a:endParaRPr lang="en-CA" dirty="0">
            <a:latin typeface="Times New Roman" pitchFamily="18" charset="0"/>
            <a:cs typeface="Times New Roman" pitchFamily="18" charset="0"/>
          </a:endParaRPr>
        </a:p>
      </dgm:t>
    </dgm:pt>
    <dgm:pt modelId="{1D34A3C2-095D-4FF0-BFC8-F96DA27E3937}" type="parTrans" cxnId="{0679EF72-42A7-417B-AE5A-94DB201D0D3C}">
      <dgm:prSet/>
      <dgm:spPr/>
      <dgm:t>
        <a:bodyPr/>
        <a:lstStyle/>
        <a:p>
          <a:endParaRPr lang="en-CA">
            <a:latin typeface="Times New Roman" pitchFamily="18" charset="0"/>
            <a:cs typeface="Times New Roman" pitchFamily="18" charset="0"/>
          </a:endParaRPr>
        </a:p>
      </dgm:t>
    </dgm:pt>
    <dgm:pt modelId="{9E45FD51-98B6-438D-8377-2212C37A37FE}" type="sibTrans" cxnId="{0679EF72-42A7-417B-AE5A-94DB201D0D3C}">
      <dgm:prSet/>
      <dgm:spPr/>
      <dgm:t>
        <a:bodyPr/>
        <a:lstStyle/>
        <a:p>
          <a:endParaRPr lang="en-CA">
            <a:latin typeface="Times New Roman" pitchFamily="18" charset="0"/>
            <a:cs typeface="Times New Roman" pitchFamily="18" charset="0"/>
          </a:endParaRPr>
        </a:p>
      </dgm:t>
    </dgm:pt>
    <dgm:pt modelId="{8448408D-699E-45A5-916A-3369991A06CC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Tourism, Hospitality and Eco-tourism</a:t>
          </a:r>
          <a:endParaRPr lang="en-CA" dirty="0">
            <a:latin typeface="Times New Roman" pitchFamily="18" charset="0"/>
            <a:cs typeface="Times New Roman" pitchFamily="18" charset="0"/>
          </a:endParaRPr>
        </a:p>
      </dgm:t>
    </dgm:pt>
    <dgm:pt modelId="{E96C16F0-BD38-4D05-B936-119CD093B111}" type="parTrans" cxnId="{DA1E34BF-4D7A-453E-B17F-F0FCC547E7AC}">
      <dgm:prSet/>
      <dgm:spPr/>
      <dgm:t>
        <a:bodyPr/>
        <a:lstStyle/>
        <a:p>
          <a:endParaRPr lang="en-CA">
            <a:latin typeface="Times New Roman" pitchFamily="18" charset="0"/>
            <a:cs typeface="Times New Roman" pitchFamily="18" charset="0"/>
          </a:endParaRPr>
        </a:p>
      </dgm:t>
    </dgm:pt>
    <dgm:pt modelId="{9C593FA3-0F16-472F-8D2C-A18A570046BA}" type="sibTrans" cxnId="{DA1E34BF-4D7A-453E-B17F-F0FCC547E7AC}">
      <dgm:prSet/>
      <dgm:spPr/>
      <dgm:t>
        <a:bodyPr/>
        <a:lstStyle/>
        <a:p>
          <a:endParaRPr lang="en-CA">
            <a:latin typeface="Times New Roman" pitchFamily="18" charset="0"/>
            <a:cs typeface="Times New Roman" pitchFamily="18" charset="0"/>
          </a:endParaRPr>
        </a:p>
      </dgm:t>
    </dgm:pt>
    <dgm:pt modelId="{61ADF553-B104-4753-ADD1-B56B2E67FA65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King Hussein Business Park Development Area</a:t>
          </a:r>
          <a:endParaRPr lang="en-CA" dirty="0">
            <a:latin typeface="Times New Roman" pitchFamily="18" charset="0"/>
            <a:cs typeface="Times New Roman" pitchFamily="18" charset="0"/>
          </a:endParaRPr>
        </a:p>
      </dgm:t>
    </dgm:pt>
    <dgm:pt modelId="{B83809C8-6E3A-453C-A0F8-168AD20CF2D3}" type="parTrans" cxnId="{D8AC3380-1F5D-4A4D-896A-13E352CE285F}">
      <dgm:prSet/>
      <dgm:spPr/>
      <dgm:t>
        <a:bodyPr/>
        <a:lstStyle/>
        <a:p>
          <a:endParaRPr lang="en-CA">
            <a:latin typeface="Times New Roman" pitchFamily="18" charset="0"/>
            <a:cs typeface="Times New Roman" pitchFamily="18" charset="0"/>
          </a:endParaRPr>
        </a:p>
      </dgm:t>
    </dgm:pt>
    <dgm:pt modelId="{EB55C329-A32E-42B0-B965-5055AB76D9C9}" type="sibTrans" cxnId="{D8AC3380-1F5D-4A4D-896A-13E352CE285F}">
      <dgm:prSet/>
      <dgm:spPr/>
      <dgm:t>
        <a:bodyPr/>
        <a:lstStyle/>
        <a:p>
          <a:endParaRPr lang="en-CA">
            <a:latin typeface="Times New Roman" pitchFamily="18" charset="0"/>
            <a:cs typeface="Times New Roman" pitchFamily="18" charset="0"/>
          </a:endParaRPr>
        </a:p>
      </dgm:t>
    </dgm:pt>
    <dgm:pt modelId="{DA6E0AA9-E61E-4227-9FCC-7B911B3073B9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Mixed-use Technology and Business Park </a:t>
          </a:r>
          <a:endParaRPr lang="en-CA" dirty="0">
            <a:latin typeface="Times New Roman" pitchFamily="18" charset="0"/>
            <a:cs typeface="Times New Roman" pitchFamily="18" charset="0"/>
          </a:endParaRPr>
        </a:p>
      </dgm:t>
    </dgm:pt>
    <dgm:pt modelId="{AF5306B4-86BA-4F64-B7BE-2F13AE3C1B7D}" type="parTrans" cxnId="{877F7BC6-DC9F-4EB8-AB92-15C0A2244BA2}">
      <dgm:prSet/>
      <dgm:spPr/>
      <dgm:t>
        <a:bodyPr/>
        <a:lstStyle/>
        <a:p>
          <a:endParaRPr lang="en-CA">
            <a:latin typeface="Times New Roman" pitchFamily="18" charset="0"/>
            <a:cs typeface="Times New Roman" pitchFamily="18" charset="0"/>
          </a:endParaRPr>
        </a:p>
      </dgm:t>
    </dgm:pt>
    <dgm:pt modelId="{9CE1DE71-5E49-431C-A5CA-ABC3C80D1E7C}" type="sibTrans" cxnId="{877F7BC6-DC9F-4EB8-AB92-15C0A2244BA2}">
      <dgm:prSet/>
      <dgm:spPr/>
      <dgm:t>
        <a:bodyPr/>
        <a:lstStyle/>
        <a:p>
          <a:endParaRPr lang="en-CA">
            <a:latin typeface="Times New Roman" pitchFamily="18" charset="0"/>
            <a:cs typeface="Times New Roman" pitchFamily="18" charset="0"/>
          </a:endParaRPr>
        </a:p>
      </dgm:t>
    </dgm:pt>
    <dgm:pt modelId="{1CFBE851-CBBD-46F4-B79B-12150EBFF8E0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Irbid Development Area</a:t>
          </a:r>
          <a:endParaRPr lang="en-CA" dirty="0">
            <a:latin typeface="Times New Roman" pitchFamily="18" charset="0"/>
            <a:cs typeface="Times New Roman" pitchFamily="18" charset="0"/>
          </a:endParaRPr>
        </a:p>
      </dgm:t>
    </dgm:pt>
    <dgm:pt modelId="{E3AF01B7-2F21-4EA5-AE5A-502A2335030F}" type="parTrans" cxnId="{7CED7C54-A2E6-4D9A-97F2-76E51224AAAE}">
      <dgm:prSet/>
      <dgm:spPr/>
      <dgm:t>
        <a:bodyPr/>
        <a:lstStyle/>
        <a:p>
          <a:endParaRPr lang="en-CA">
            <a:latin typeface="Times New Roman" pitchFamily="18" charset="0"/>
            <a:cs typeface="Times New Roman" pitchFamily="18" charset="0"/>
          </a:endParaRPr>
        </a:p>
      </dgm:t>
    </dgm:pt>
    <dgm:pt modelId="{EA123455-1A4C-4C95-8634-25CCB25AB539}" type="sibTrans" cxnId="{7CED7C54-A2E6-4D9A-97F2-76E51224AAAE}">
      <dgm:prSet/>
      <dgm:spPr/>
      <dgm:t>
        <a:bodyPr/>
        <a:lstStyle/>
        <a:p>
          <a:endParaRPr lang="en-CA">
            <a:latin typeface="Times New Roman" pitchFamily="18" charset="0"/>
            <a:cs typeface="Times New Roman" pitchFamily="18" charset="0"/>
          </a:endParaRPr>
        </a:p>
      </dgm:t>
    </dgm:pt>
    <dgm:pt modelId="{D651FB3C-09A1-42F8-939A-942189C3BFB3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KHBTDA (Mafraq)</a:t>
          </a:r>
          <a:endParaRPr lang="en-CA" dirty="0">
            <a:latin typeface="Times New Roman" pitchFamily="18" charset="0"/>
            <a:cs typeface="Times New Roman" pitchFamily="18" charset="0"/>
          </a:endParaRPr>
        </a:p>
      </dgm:t>
    </dgm:pt>
    <dgm:pt modelId="{0793741F-9AED-44C0-AB1E-FC27AF32C8D1}" type="parTrans" cxnId="{45390E53-483E-41A7-96FC-579859D8597B}">
      <dgm:prSet/>
      <dgm:spPr/>
      <dgm:t>
        <a:bodyPr/>
        <a:lstStyle/>
        <a:p>
          <a:endParaRPr lang="en-CA">
            <a:latin typeface="Times New Roman" pitchFamily="18" charset="0"/>
            <a:cs typeface="Times New Roman" pitchFamily="18" charset="0"/>
          </a:endParaRPr>
        </a:p>
      </dgm:t>
    </dgm:pt>
    <dgm:pt modelId="{ADD8A5F1-5ABD-4925-8B6A-5C7091B8D2A8}" type="sibTrans" cxnId="{45390E53-483E-41A7-96FC-579859D8597B}">
      <dgm:prSet/>
      <dgm:spPr/>
      <dgm:t>
        <a:bodyPr/>
        <a:lstStyle/>
        <a:p>
          <a:endParaRPr lang="en-CA">
            <a:latin typeface="Times New Roman" pitchFamily="18" charset="0"/>
            <a:cs typeface="Times New Roman" pitchFamily="18" charset="0"/>
          </a:endParaRPr>
        </a:p>
      </dgm:t>
    </dgm:pt>
    <dgm:pt modelId="{42E7B34C-B74A-4B14-8CE7-F537E08AE979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IT/BPO Service and Healthcare</a:t>
          </a:r>
          <a:endParaRPr lang="en-CA" dirty="0">
            <a:latin typeface="Times New Roman" pitchFamily="18" charset="0"/>
            <a:cs typeface="Times New Roman" pitchFamily="18" charset="0"/>
          </a:endParaRPr>
        </a:p>
      </dgm:t>
    </dgm:pt>
    <dgm:pt modelId="{96D35804-7715-4AC4-82FA-4B2656A2DA6A}" type="parTrans" cxnId="{9FB7405C-E621-4CDE-BDEA-4FB37B33D102}">
      <dgm:prSet/>
      <dgm:spPr/>
      <dgm:t>
        <a:bodyPr/>
        <a:lstStyle/>
        <a:p>
          <a:endParaRPr lang="en-CA">
            <a:latin typeface="Times New Roman" pitchFamily="18" charset="0"/>
            <a:cs typeface="Times New Roman" pitchFamily="18" charset="0"/>
          </a:endParaRPr>
        </a:p>
      </dgm:t>
    </dgm:pt>
    <dgm:pt modelId="{56A4C357-E289-43C9-A814-77B0052EDB62}" type="sibTrans" cxnId="{9FB7405C-E621-4CDE-BDEA-4FB37B33D102}">
      <dgm:prSet/>
      <dgm:spPr/>
      <dgm:t>
        <a:bodyPr/>
        <a:lstStyle/>
        <a:p>
          <a:endParaRPr lang="en-CA">
            <a:latin typeface="Times New Roman" pitchFamily="18" charset="0"/>
            <a:cs typeface="Times New Roman" pitchFamily="18" charset="0"/>
          </a:endParaRPr>
        </a:p>
      </dgm:t>
    </dgm:pt>
    <dgm:pt modelId="{9A7C8FE0-0A22-4C14-94AC-B9DA7B6D020E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Ma'an Development Area</a:t>
          </a:r>
          <a:endParaRPr lang="en-CA" dirty="0">
            <a:latin typeface="Times New Roman" pitchFamily="18" charset="0"/>
            <a:cs typeface="Times New Roman" pitchFamily="18" charset="0"/>
          </a:endParaRPr>
        </a:p>
      </dgm:t>
    </dgm:pt>
    <dgm:pt modelId="{E458FE10-CA91-46B3-8836-C839AB5BAF53}" type="parTrans" cxnId="{7B7A8B46-6A46-4D34-99EB-93E8AF4088FE}">
      <dgm:prSet/>
      <dgm:spPr/>
      <dgm:t>
        <a:bodyPr/>
        <a:lstStyle/>
        <a:p>
          <a:endParaRPr lang="en-CA">
            <a:latin typeface="Times New Roman" pitchFamily="18" charset="0"/>
            <a:cs typeface="Times New Roman" pitchFamily="18" charset="0"/>
          </a:endParaRPr>
        </a:p>
      </dgm:t>
    </dgm:pt>
    <dgm:pt modelId="{9FA5E16B-98C5-464A-A60D-C9E848221FE1}" type="sibTrans" cxnId="{7B7A8B46-6A46-4D34-99EB-93E8AF4088FE}">
      <dgm:prSet/>
      <dgm:spPr/>
      <dgm:t>
        <a:bodyPr/>
        <a:lstStyle/>
        <a:p>
          <a:endParaRPr lang="en-CA">
            <a:latin typeface="Times New Roman" pitchFamily="18" charset="0"/>
            <a:cs typeface="Times New Roman" pitchFamily="18" charset="0"/>
          </a:endParaRPr>
        </a:p>
      </dgm:t>
    </dgm:pt>
    <dgm:pt modelId="{9666CEED-0F20-4445-B184-C28D7D03F3D7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Industrial (Light And Medium) and Logistics Hub, Strategically Located Between Syria, Iraq, and Saudi Arabia</a:t>
          </a:r>
          <a:endParaRPr lang="en-CA" dirty="0">
            <a:latin typeface="Times New Roman" pitchFamily="18" charset="0"/>
            <a:cs typeface="Times New Roman" pitchFamily="18" charset="0"/>
          </a:endParaRPr>
        </a:p>
      </dgm:t>
    </dgm:pt>
    <dgm:pt modelId="{6AE57DC4-60CD-4B8D-8988-4E2DFBAC881C}" type="parTrans" cxnId="{FABC9DFC-AF95-4830-90CA-259F513ECE69}">
      <dgm:prSet/>
      <dgm:spPr/>
      <dgm:t>
        <a:bodyPr/>
        <a:lstStyle/>
        <a:p>
          <a:endParaRPr lang="en-CA">
            <a:latin typeface="Times New Roman" pitchFamily="18" charset="0"/>
            <a:cs typeface="Times New Roman" pitchFamily="18" charset="0"/>
          </a:endParaRPr>
        </a:p>
      </dgm:t>
    </dgm:pt>
    <dgm:pt modelId="{3F871EC2-1210-4098-935D-505154B07A24}" type="sibTrans" cxnId="{FABC9DFC-AF95-4830-90CA-259F513ECE69}">
      <dgm:prSet/>
      <dgm:spPr/>
      <dgm:t>
        <a:bodyPr/>
        <a:lstStyle/>
        <a:p>
          <a:endParaRPr lang="en-CA">
            <a:latin typeface="Times New Roman" pitchFamily="18" charset="0"/>
            <a:cs typeface="Times New Roman" pitchFamily="18" charset="0"/>
          </a:endParaRPr>
        </a:p>
      </dgm:t>
    </dgm:pt>
    <dgm:pt modelId="{91B621C7-08CB-4E11-B002-5EA0A8D82B57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Industrial Park for Light, Medium and Heavy Industries; Ceramics, Plastics, Electrical Appliances and Renewable Energy.</a:t>
          </a:r>
          <a:endParaRPr lang="en-CA" dirty="0">
            <a:latin typeface="Times New Roman" pitchFamily="18" charset="0"/>
            <a:cs typeface="Times New Roman" pitchFamily="18" charset="0"/>
          </a:endParaRPr>
        </a:p>
      </dgm:t>
    </dgm:pt>
    <dgm:pt modelId="{822B54F5-95B0-4A64-B2B4-54A8CD108804}" type="parTrans" cxnId="{DB9A92F1-38DF-46F8-BB26-4902F79088F4}">
      <dgm:prSet/>
      <dgm:spPr/>
      <dgm:t>
        <a:bodyPr/>
        <a:lstStyle/>
        <a:p>
          <a:endParaRPr lang="en-CA">
            <a:latin typeface="Times New Roman" pitchFamily="18" charset="0"/>
            <a:cs typeface="Times New Roman" pitchFamily="18" charset="0"/>
          </a:endParaRPr>
        </a:p>
      </dgm:t>
    </dgm:pt>
    <dgm:pt modelId="{3DAEFA0F-98CD-40BF-8341-C7431737AAC7}" type="sibTrans" cxnId="{DB9A92F1-38DF-46F8-BB26-4902F79088F4}">
      <dgm:prSet/>
      <dgm:spPr/>
      <dgm:t>
        <a:bodyPr/>
        <a:lstStyle/>
        <a:p>
          <a:endParaRPr lang="en-CA">
            <a:latin typeface="Times New Roman" pitchFamily="18" charset="0"/>
            <a:cs typeface="Times New Roman" pitchFamily="18" charset="0"/>
          </a:endParaRPr>
        </a:p>
      </dgm:t>
    </dgm:pt>
    <dgm:pt modelId="{F8C36EA7-7D15-40FD-88C6-13F7809CC4ED}" type="pres">
      <dgm:prSet presAssocID="{26C668C6-8FAE-409C-9B02-BC8724C566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JO"/>
        </a:p>
      </dgm:t>
    </dgm:pt>
    <dgm:pt modelId="{8CA2AA1C-BEDE-4E8B-A714-32C91E6C6F6B}" type="pres">
      <dgm:prSet presAssocID="{213AFD90-2E0F-4C2D-84A7-EFAE7DC68F3A}" presName="linNode" presStyleCnt="0"/>
      <dgm:spPr/>
      <dgm:t>
        <a:bodyPr/>
        <a:lstStyle/>
        <a:p>
          <a:endParaRPr lang="en-US"/>
        </a:p>
      </dgm:t>
    </dgm:pt>
    <dgm:pt modelId="{46434E41-B023-4321-B07A-A61CF83C24F7}" type="pres">
      <dgm:prSet presAssocID="{213AFD90-2E0F-4C2D-84A7-EFAE7DC68F3A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1AE5B647-E86B-4718-B80E-356B6EE5B568}" type="pres">
      <dgm:prSet presAssocID="{213AFD90-2E0F-4C2D-84A7-EFAE7DC68F3A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5ADD60B-FA6D-4453-A292-83C689C5F849}" type="pres">
      <dgm:prSet presAssocID="{520FC8EE-277B-4008-A5A6-BCB2BC95D98C}" presName="sp" presStyleCnt="0"/>
      <dgm:spPr/>
      <dgm:t>
        <a:bodyPr/>
        <a:lstStyle/>
        <a:p>
          <a:endParaRPr lang="en-US"/>
        </a:p>
      </dgm:t>
    </dgm:pt>
    <dgm:pt modelId="{CB5B6CCB-1190-4AED-A049-C9B2C215EF96}" type="pres">
      <dgm:prSet presAssocID="{08D51255-7C9F-49BF-ADD6-A6342E1A3209}" presName="linNode" presStyleCnt="0"/>
      <dgm:spPr/>
      <dgm:t>
        <a:bodyPr/>
        <a:lstStyle/>
        <a:p>
          <a:endParaRPr lang="en-US"/>
        </a:p>
      </dgm:t>
    </dgm:pt>
    <dgm:pt modelId="{6C6DB740-24FD-4D1F-91B2-FDD1B73569FD}" type="pres">
      <dgm:prSet presAssocID="{08D51255-7C9F-49BF-ADD6-A6342E1A3209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94FA19BA-7D70-46C8-879D-E7186E68DEDF}" type="pres">
      <dgm:prSet presAssocID="{08D51255-7C9F-49BF-ADD6-A6342E1A3209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E6F1695-7792-4223-BE4A-484592E878C0}" type="pres">
      <dgm:prSet presAssocID="{9E45FD51-98B6-438D-8377-2212C37A37FE}" presName="sp" presStyleCnt="0"/>
      <dgm:spPr/>
      <dgm:t>
        <a:bodyPr/>
        <a:lstStyle/>
        <a:p>
          <a:endParaRPr lang="en-US"/>
        </a:p>
      </dgm:t>
    </dgm:pt>
    <dgm:pt modelId="{7DE414EE-36CA-4295-A4A2-E28570964F19}" type="pres">
      <dgm:prSet presAssocID="{61ADF553-B104-4753-ADD1-B56B2E67FA65}" presName="linNode" presStyleCnt="0"/>
      <dgm:spPr/>
      <dgm:t>
        <a:bodyPr/>
        <a:lstStyle/>
        <a:p>
          <a:endParaRPr lang="en-US"/>
        </a:p>
      </dgm:t>
    </dgm:pt>
    <dgm:pt modelId="{496C93BD-DEB6-430D-9B59-F912AEC00347}" type="pres">
      <dgm:prSet presAssocID="{61ADF553-B104-4753-ADD1-B56B2E67FA65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B4DA2FD8-58C1-4517-9482-4E987F69BDD7}" type="pres">
      <dgm:prSet presAssocID="{61ADF553-B104-4753-ADD1-B56B2E67FA65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56CD27C-0EF8-4F10-8B4C-8DB29D1A1C5F}" type="pres">
      <dgm:prSet presAssocID="{EB55C329-A32E-42B0-B965-5055AB76D9C9}" presName="sp" presStyleCnt="0"/>
      <dgm:spPr/>
      <dgm:t>
        <a:bodyPr/>
        <a:lstStyle/>
        <a:p>
          <a:endParaRPr lang="en-US"/>
        </a:p>
      </dgm:t>
    </dgm:pt>
    <dgm:pt modelId="{D6A4F675-8E06-42C0-9417-39A05AA2AB51}" type="pres">
      <dgm:prSet presAssocID="{1CFBE851-CBBD-46F4-B79B-12150EBFF8E0}" presName="linNode" presStyleCnt="0"/>
      <dgm:spPr/>
      <dgm:t>
        <a:bodyPr/>
        <a:lstStyle/>
        <a:p>
          <a:endParaRPr lang="en-US"/>
        </a:p>
      </dgm:t>
    </dgm:pt>
    <dgm:pt modelId="{9ACEA38C-D390-45D8-949E-F17F31DD7003}" type="pres">
      <dgm:prSet presAssocID="{1CFBE851-CBBD-46F4-B79B-12150EBFF8E0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00C260D-5DC9-42C3-8AED-1443695428B6}" type="pres">
      <dgm:prSet presAssocID="{1CFBE851-CBBD-46F4-B79B-12150EBFF8E0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E76D82A-ECCF-4458-83A4-9C81ACD345A2}" type="pres">
      <dgm:prSet presAssocID="{EA123455-1A4C-4C95-8634-25CCB25AB539}" presName="sp" presStyleCnt="0"/>
      <dgm:spPr/>
      <dgm:t>
        <a:bodyPr/>
        <a:lstStyle/>
        <a:p>
          <a:endParaRPr lang="en-US"/>
        </a:p>
      </dgm:t>
    </dgm:pt>
    <dgm:pt modelId="{F0AB01F6-5A6E-4688-9DE5-11936B2A99D9}" type="pres">
      <dgm:prSet presAssocID="{D651FB3C-09A1-42F8-939A-942189C3BFB3}" presName="linNode" presStyleCnt="0"/>
      <dgm:spPr/>
      <dgm:t>
        <a:bodyPr/>
        <a:lstStyle/>
        <a:p>
          <a:endParaRPr lang="en-US"/>
        </a:p>
      </dgm:t>
    </dgm:pt>
    <dgm:pt modelId="{5342CE44-4B31-40D0-B49A-3DC2EE944F97}" type="pres">
      <dgm:prSet presAssocID="{D651FB3C-09A1-42F8-939A-942189C3BFB3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00E45F6-E50A-4442-A8E1-B08A3705358B}" type="pres">
      <dgm:prSet presAssocID="{D651FB3C-09A1-42F8-939A-942189C3BFB3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E13362A-7BF5-48AF-A1ED-8FF934EDF3DB}" type="pres">
      <dgm:prSet presAssocID="{ADD8A5F1-5ABD-4925-8B6A-5C7091B8D2A8}" presName="sp" presStyleCnt="0"/>
      <dgm:spPr/>
      <dgm:t>
        <a:bodyPr/>
        <a:lstStyle/>
        <a:p>
          <a:endParaRPr lang="en-US"/>
        </a:p>
      </dgm:t>
    </dgm:pt>
    <dgm:pt modelId="{66E0A5AE-5446-4D93-AC8E-B3D73A4AA294}" type="pres">
      <dgm:prSet presAssocID="{9A7C8FE0-0A22-4C14-94AC-B9DA7B6D020E}" presName="linNode" presStyleCnt="0"/>
      <dgm:spPr/>
      <dgm:t>
        <a:bodyPr/>
        <a:lstStyle/>
        <a:p>
          <a:endParaRPr lang="en-US"/>
        </a:p>
      </dgm:t>
    </dgm:pt>
    <dgm:pt modelId="{D690D3E6-A943-4D2E-A4B8-F14A1784FBB4}" type="pres">
      <dgm:prSet presAssocID="{9A7C8FE0-0A22-4C14-94AC-B9DA7B6D020E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18A44D9-9BAE-4C66-9ADB-0F768F8EC839}" type="pres">
      <dgm:prSet presAssocID="{9A7C8FE0-0A22-4C14-94AC-B9DA7B6D020E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DA9765A8-0FAF-4E06-A436-16A0DBCDB63A}" type="presOf" srcId="{8448408D-699E-45A5-916A-3369991A06CC}" destId="{94FA19BA-7D70-46C8-879D-E7186E68DEDF}" srcOrd="0" destOrd="0" presId="urn:microsoft.com/office/officeart/2005/8/layout/vList5"/>
    <dgm:cxn modelId="{7B4B3131-0D43-40B6-850F-5E81DB8A86E0}" type="presOf" srcId="{9A7C8FE0-0A22-4C14-94AC-B9DA7B6D020E}" destId="{D690D3E6-A943-4D2E-A4B8-F14A1784FBB4}" srcOrd="0" destOrd="0" presId="urn:microsoft.com/office/officeart/2005/8/layout/vList5"/>
    <dgm:cxn modelId="{E5F15FE7-9928-4CA7-9673-5AD343D8DA2F}" type="presOf" srcId="{26C668C6-8FAE-409C-9B02-BC8724C5663B}" destId="{F8C36EA7-7D15-40FD-88C6-13F7809CC4ED}" srcOrd="0" destOrd="0" presId="urn:microsoft.com/office/officeart/2005/8/layout/vList5"/>
    <dgm:cxn modelId="{80910FF3-0EB6-4341-A155-83524A2AF4EF}" srcId="{213AFD90-2E0F-4C2D-84A7-EFAE7DC68F3A}" destId="{B71CE96F-4D4B-47C3-81B5-DDA1A5BC75C9}" srcOrd="0" destOrd="0" parTransId="{045971EA-F3AB-4C97-B8D6-5393A9FD04F7}" sibTransId="{FB9DABF7-1E34-42C2-9555-F35158909867}"/>
    <dgm:cxn modelId="{DB9A92F1-38DF-46F8-BB26-4902F79088F4}" srcId="{9A7C8FE0-0A22-4C14-94AC-B9DA7B6D020E}" destId="{91B621C7-08CB-4E11-B002-5EA0A8D82B57}" srcOrd="0" destOrd="0" parTransId="{822B54F5-95B0-4A64-B2B4-54A8CD108804}" sibTransId="{3DAEFA0F-98CD-40BF-8341-C7431737AAC7}"/>
    <dgm:cxn modelId="{E269BD7A-70E6-4FF4-9550-B9C5CC81E1F8}" type="presOf" srcId="{D651FB3C-09A1-42F8-939A-942189C3BFB3}" destId="{5342CE44-4B31-40D0-B49A-3DC2EE944F97}" srcOrd="0" destOrd="0" presId="urn:microsoft.com/office/officeart/2005/8/layout/vList5"/>
    <dgm:cxn modelId="{2DCF8C49-C37A-463D-979C-BB78EED28099}" type="presOf" srcId="{08D51255-7C9F-49BF-ADD6-A6342E1A3209}" destId="{6C6DB740-24FD-4D1F-91B2-FDD1B73569FD}" srcOrd="0" destOrd="0" presId="urn:microsoft.com/office/officeart/2005/8/layout/vList5"/>
    <dgm:cxn modelId="{112AA4A7-2440-46ED-8051-AFEF227B680A}" type="presOf" srcId="{B71CE96F-4D4B-47C3-81B5-DDA1A5BC75C9}" destId="{1AE5B647-E86B-4718-B80E-356B6EE5B568}" srcOrd="0" destOrd="0" presId="urn:microsoft.com/office/officeart/2005/8/layout/vList5"/>
    <dgm:cxn modelId="{0A711DC9-4E54-42D4-8660-A32316FF3639}" type="presOf" srcId="{DA6E0AA9-E61E-4227-9FCC-7B911B3073B9}" destId="{B4DA2FD8-58C1-4517-9482-4E987F69BDD7}" srcOrd="0" destOrd="0" presId="urn:microsoft.com/office/officeart/2005/8/layout/vList5"/>
    <dgm:cxn modelId="{0679EF72-42A7-417B-AE5A-94DB201D0D3C}" srcId="{26C668C6-8FAE-409C-9B02-BC8724C5663B}" destId="{08D51255-7C9F-49BF-ADD6-A6342E1A3209}" srcOrd="1" destOrd="0" parTransId="{1D34A3C2-095D-4FF0-BFC8-F96DA27E3937}" sibTransId="{9E45FD51-98B6-438D-8377-2212C37A37FE}"/>
    <dgm:cxn modelId="{D8B545F8-D360-4739-9FAD-6710EB9D6ED8}" type="presOf" srcId="{213AFD90-2E0F-4C2D-84A7-EFAE7DC68F3A}" destId="{46434E41-B023-4321-B07A-A61CF83C24F7}" srcOrd="0" destOrd="0" presId="urn:microsoft.com/office/officeart/2005/8/layout/vList5"/>
    <dgm:cxn modelId="{D8AC3380-1F5D-4A4D-896A-13E352CE285F}" srcId="{26C668C6-8FAE-409C-9B02-BC8724C5663B}" destId="{61ADF553-B104-4753-ADD1-B56B2E67FA65}" srcOrd="2" destOrd="0" parTransId="{B83809C8-6E3A-453C-A0F8-168AD20CF2D3}" sibTransId="{EB55C329-A32E-42B0-B965-5055AB76D9C9}"/>
    <dgm:cxn modelId="{45390E53-483E-41A7-96FC-579859D8597B}" srcId="{26C668C6-8FAE-409C-9B02-BC8724C5663B}" destId="{D651FB3C-09A1-42F8-939A-942189C3BFB3}" srcOrd="4" destOrd="0" parTransId="{0793741F-9AED-44C0-AB1E-FC27AF32C8D1}" sibTransId="{ADD8A5F1-5ABD-4925-8B6A-5C7091B8D2A8}"/>
    <dgm:cxn modelId="{9FD3E9FB-11D4-407A-BBDE-583E62D1FCB5}" type="presOf" srcId="{42E7B34C-B74A-4B14-8CE7-F537E08AE979}" destId="{100C260D-5DC9-42C3-8AED-1443695428B6}" srcOrd="0" destOrd="0" presId="urn:microsoft.com/office/officeart/2005/8/layout/vList5"/>
    <dgm:cxn modelId="{61A8A3B0-3623-4A29-8828-E398E69C271A}" type="presOf" srcId="{61ADF553-B104-4753-ADD1-B56B2E67FA65}" destId="{496C93BD-DEB6-430D-9B59-F912AEC00347}" srcOrd="0" destOrd="0" presId="urn:microsoft.com/office/officeart/2005/8/layout/vList5"/>
    <dgm:cxn modelId="{DA1E34BF-4D7A-453E-B17F-F0FCC547E7AC}" srcId="{08D51255-7C9F-49BF-ADD6-A6342E1A3209}" destId="{8448408D-699E-45A5-916A-3369991A06CC}" srcOrd="0" destOrd="0" parTransId="{E96C16F0-BD38-4D05-B936-119CD093B111}" sibTransId="{9C593FA3-0F16-472F-8D2C-A18A570046BA}"/>
    <dgm:cxn modelId="{512DBD49-4057-4B7C-8738-F5E1065ED6D7}" type="presOf" srcId="{91B621C7-08CB-4E11-B002-5EA0A8D82B57}" destId="{B18A44D9-9BAE-4C66-9ADB-0F768F8EC839}" srcOrd="0" destOrd="0" presId="urn:microsoft.com/office/officeart/2005/8/layout/vList5"/>
    <dgm:cxn modelId="{7CED7C54-A2E6-4D9A-97F2-76E51224AAAE}" srcId="{26C668C6-8FAE-409C-9B02-BC8724C5663B}" destId="{1CFBE851-CBBD-46F4-B79B-12150EBFF8E0}" srcOrd="3" destOrd="0" parTransId="{E3AF01B7-2F21-4EA5-AE5A-502A2335030F}" sibTransId="{EA123455-1A4C-4C95-8634-25CCB25AB539}"/>
    <dgm:cxn modelId="{9FB7405C-E621-4CDE-BDEA-4FB37B33D102}" srcId="{1CFBE851-CBBD-46F4-B79B-12150EBFF8E0}" destId="{42E7B34C-B74A-4B14-8CE7-F537E08AE979}" srcOrd="0" destOrd="0" parTransId="{96D35804-7715-4AC4-82FA-4B2656A2DA6A}" sibTransId="{56A4C357-E289-43C9-A814-77B0052EDB62}"/>
    <dgm:cxn modelId="{54551727-B5D1-49E3-9188-7CB8E3984A64}" type="presOf" srcId="{9666CEED-0F20-4445-B184-C28D7D03F3D7}" destId="{B00E45F6-E50A-4442-A8E1-B08A3705358B}" srcOrd="0" destOrd="0" presId="urn:microsoft.com/office/officeart/2005/8/layout/vList5"/>
    <dgm:cxn modelId="{FABC9DFC-AF95-4830-90CA-259F513ECE69}" srcId="{D651FB3C-09A1-42F8-939A-942189C3BFB3}" destId="{9666CEED-0F20-4445-B184-C28D7D03F3D7}" srcOrd="0" destOrd="0" parTransId="{6AE57DC4-60CD-4B8D-8988-4E2DFBAC881C}" sibTransId="{3F871EC2-1210-4098-935D-505154B07A24}"/>
    <dgm:cxn modelId="{7B7A8B46-6A46-4D34-99EB-93E8AF4088FE}" srcId="{26C668C6-8FAE-409C-9B02-BC8724C5663B}" destId="{9A7C8FE0-0A22-4C14-94AC-B9DA7B6D020E}" srcOrd="5" destOrd="0" parTransId="{E458FE10-CA91-46B3-8836-C839AB5BAF53}" sibTransId="{9FA5E16B-98C5-464A-A60D-C9E848221FE1}"/>
    <dgm:cxn modelId="{2D4C8FA0-775C-439F-A285-034032ACA7CF}" type="presOf" srcId="{1CFBE851-CBBD-46F4-B79B-12150EBFF8E0}" destId="{9ACEA38C-D390-45D8-949E-F17F31DD7003}" srcOrd="0" destOrd="0" presId="urn:microsoft.com/office/officeart/2005/8/layout/vList5"/>
    <dgm:cxn modelId="{3CF8C28A-A213-4B74-B637-677B9FCE82CF}" srcId="{26C668C6-8FAE-409C-9B02-BC8724C5663B}" destId="{213AFD90-2E0F-4C2D-84A7-EFAE7DC68F3A}" srcOrd="0" destOrd="0" parTransId="{95B86B08-0EE3-43EF-A07F-B200C0A238FF}" sibTransId="{520FC8EE-277B-4008-A5A6-BCB2BC95D98C}"/>
    <dgm:cxn modelId="{877F7BC6-DC9F-4EB8-AB92-15C0A2244BA2}" srcId="{61ADF553-B104-4753-ADD1-B56B2E67FA65}" destId="{DA6E0AA9-E61E-4227-9FCC-7B911B3073B9}" srcOrd="0" destOrd="0" parTransId="{AF5306B4-86BA-4F64-B7BE-2F13AE3C1B7D}" sibTransId="{9CE1DE71-5E49-431C-A5CA-ABC3C80D1E7C}"/>
    <dgm:cxn modelId="{BF2B50DB-4D2D-449A-ABD9-659468C1D842}" type="presParOf" srcId="{F8C36EA7-7D15-40FD-88C6-13F7809CC4ED}" destId="{8CA2AA1C-BEDE-4E8B-A714-32C91E6C6F6B}" srcOrd="0" destOrd="0" presId="urn:microsoft.com/office/officeart/2005/8/layout/vList5"/>
    <dgm:cxn modelId="{AFB58C0C-42C8-4819-8503-B6B44AE6B058}" type="presParOf" srcId="{8CA2AA1C-BEDE-4E8B-A714-32C91E6C6F6B}" destId="{46434E41-B023-4321-B07A-A61CF83C24F7}" srcOrd="0" destOrd="0" presId="urn:microsoft.com/office/officeart/2005/8/layout/vList5"/>
    <dgm:cxn modelId="{527F5510-8077-41AC-912C-1F0760F0BD3A}" type="presParOf" srcId="{8CA2AA1C-BEDE-4E8B-A714-32C91E6C6F6B}" destId="{1AE5B647-E86B-4718-B80E-356B6EE5B568}" srcOrd="1" destOrd="0" presId="urn:microsoft.com/office/officeart/2005/8/layout/vList5"/>
    <dgm:cxn modelId="{0ECAB5B8-5723-4E57-A7D0-A9686BDA03F5}" type="presParOf" srcId="{F8C36EA7-7D15-40FD-88C6-13F7809CC4ED}" destId="{C5ADD60B-FA6D-4453-A292-83C689C5F849}" srcOrd="1" destOrd="0" presId="urn:microsoft.com/office/officeart/2005/8/layout/vList5"/>
    <dgm:cxn modelId="{B01D5766-B4A1-4979-B4E6-EAB421303656}" type="presParOf" srcId="{F8C36EA7-7D15-40FD-88C6-13F7809CC4ED}" destId="{CB5B6CCB-1190-4AED-A049-C9B2C215EF96}" srcOrd="2" destOrd="0" presId="urn:microsoft.com/office/officeart/2005/8/layout/vList5"/>
    <dgm:cxn modelId="{876F797C-13E9-431F-88DB-9D4CC5EE04D2}" type="presParOf" srcId="{CB5B6CCB-1190-4AED-A049-C9B2C215EF96}" destId="{6C6DB740-24FD-4D1F-91B2-FDD1B73569FD}" srcOrd="0" destOrd="0" presId="urn:microsoft.com/office/officeart/2005/8/layout/vList5"/>
    <dgm:cxn modelId="{3924B30A-3EED-45AF-9F45-97C76D18678D}" type="presParOf" srcId="{CB5B6CCB-1190-4AED-A049-C9B2C215EF96}" destId="{94FA19BA-7D70-46C8-879D-E7186E68DEDF}" srcOrd="1" destOrd="0" presId="urn:microsoft.com/office/officeart/2005/8/layout/vList5"/>
    <dgm:cxn modelId="{57B85144-684A-4B21-A117-29664EEED673}" type="presParOf" srcId="{F8C36EA7-7D15-40FD-88C6-13F7809CC4ED}" destId="{CE6F1695-7792-4223-BE4A-484592E878C0}" srcOrd="3" destOrd="0" presId="urn:microsoft.com/office/officeart/2005/8/layout/vList5"/>
    <dgm:cxn modelId="{EC2957AF-5C0F-4ED6-A162-CE3C95AA3E69}" type="presParOf" srcId="{F8C36EA7-7D15-40FD-88C6-13F7809CC4ED}" destId="{7DE414EE-36CA-4295-A4A2-E28570964F19}" srcOrd="4" destOrd="0" presId="urn:microsoft.com/office/officeart/2005/8/layout/vList5"/>
    <dgm:cxn modelId="{CFAE368C-D692-4C8C-A8A4-BA287FC4EB0C}" type="presParOf" srcId="{7DE414EE-36CA-4295-A4A2-E28570964F19}" destId="{496C93BD-DEB6-430D-9B59-F912AEC00347}" srcOrd="0" destOrd="0" presId="urn:microsoft.com/office/officeart/2005/8/layout/vList5"/>
    <dgm:cxn modelId="{551A8A7F-2D46-4633-9D1F-DD10D1B648FA}" type="presParOf" srcId="{7DE414EE-36CA-4295-A4A2-E28570964F19}" destId="{B4DA2FD8-58C1-4517-9482-4E987F69BDD7}" srcOrd="1" destOrd="0" presId="urn:microsoft.com/office/officeart/2005/8/layout/vList5"/>
    <dgm:cxn modelId="{8827196C-9B50-4663-9F49-5475F2FF8027}" type="presParOf" srcId="{F8C36EA7-7D15-40FD-88C6-13F7809CC4ED}" destId="{C56CD27C-0EF8-4F10-8B4C-8DB29D1A1C5F}" srcOrd="5" destOrd="0" presId="urn:microsoft.com/office/officeart/2005/8/layout/vList5"/>
    <dgm:cxn modelId="{38850484-E452-4A97-94C4-E2D5A3366911}" type="presParOf" srcId="{F8C36EA7-7D15-40FD-88C6-13F7809CC4ED}" destId="{D6A4F675-8E06-42C0-9417-39A05AA2AB51}" srcOrd="6" destOrd="0" presId="urn:microsoft.com/office/officeart/2005/8/layout/vList5"/>
    <dgm:cxn modelId="{B9C56C4E-C39D-415D-9047-5839CE465250}" type="presParOf" srcId="{D6A4F675-8E06-42C0-9417-39A05AA2AB51}" destId="{9ACEA38C-D390-45D8-949E-F17F31DD7003}" srcOrd="0" destOrd="0" presId="urn:microsoft.com/office/officeart/2005/8/layout/vList5"/>
    <dgm:cxn modelId="{F5D8B69E-620A-4B5F-8613-63E0D7FEE403}" type="presParOf" srcId="{D6A4F675-8E06-42C0-9417-39A05AA2AB51}" destId="{100C260D-5DC9-42C3-8AED-1443695428B6}" srcOrd="1" destOrd="0" presId="urn:microsoft.com/office/officeart/2005/8/layout/vList5"/>
    <dgm:cxn modelId="{3C5D9D5A-8712-4408-95A1-A795B118EDFE}" type="presParOf" srcId="{F8C36EA7-7D15-40FD-88C6-13F7809CC4ED}" destId="{4E76D82A-ECCF-4458-83A4-9C81ACD345A2}" srcOrd="7" destOrd="0" presId="urn:microsoft.com/office/officeart/2005/8/layout/vList5"/>
    <dgm:cxn modelId="{E1DE8E30-1EBB-499F-A21E-EA6D783BFFA8}" type="presParOf" srcId="{F8C36EA7-7D15-40FD-88C6-13F7809CC4ED}" destId="{F0AB01F6-5A6E-4688-9DE5-11936B2A99D9}" srcOrd="8" destOrd="0" presId="urn:microsoft.com/office/officeart/2005/8/layout/vList5"/>
    <dgm:cxn modelId="{22CD627D-6303-4D9B-BE11-ACC2D7D50A8B}" type="presParOf" srcId="{F0AB01F6-5A6E-4688-9DE5-11936B2A99D9}" destId="{5342CE44-4B31-40D0-B49A-3DC2EE944F97}" srcOrd="0" destOrd="0" presId="urn:microsoft.com/office/officeart/2005/8/layout/vList5"/>
    <dgm:cxn modelId="{FF186DEC-8A48-4624-8C46-EFE3F1AEDCCD}" type="presParOf" srcId="{F0AB01F6-5A6E-4688-9DE5-11936B2A99D9}" destId="{B00E45F6-E50A-4442-A8E1-B08A3705358B}" srcOrd="1" destOrd="0" presId="urn:microsoft.com/office/officeart/2005/8/layout/vList5"/>
    <dgm:cxn modelId="{15F34E2C-7A06-4D61-9202-4BF7A50E94D4}" type="presParOf" srcId="{F8C36EA7-7D15-40FD-88C6-13F7809CC4ED}" destId="{1E13362A-7BF5-48AF-A1ED-8FF934EDF3DB}" srcOrd="9" destOrd="0" presId="urn:microsoft.com/office/officeart/2005/8/layout/vList5"/>
    <dgm:cxn modelId="{657CB781-9697-4F03-B668-A1DA72A32BEB}" type="presParOf" srcId="{F8C36EA7-7D15-40FD-88C6-13F7809CC4ED}" destId="{66E0A5AE-5446-4D93-AC8E-B3D73A4AA294}" srcOrd="10" destOrd="0" presId="urn:microsoft.com/office/officeart/2005/8/layout/vList5"/>
    <dgm:cxn modelId="{E5B9855B-98AE-49BB-948B-B13FB9F52D16}" type="presParOf" srcId="{66E0A5AE-5446-4D93-AC8E-B3D73A4AA294}" destId="{D690D3E6-A943-4D2E-A4B8-F14A1784FBB4}" srcOrd="0" destOrd="0" presId="urn:microsoft.com/office/officeart/2005/8/layout/vList5"/>
    <dgm:cxn modelId="{901E61B7-BC64-4633-B991-A3002CEB4048}" type="presParOf" srcId="{66E0A5AE-5446-4D93-AC8E-B3D73A4AA294}" destId="{B18A44D9-9BAE-4C66-9ADB-0F768F8EC83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4FA7C-7F6E-4AE2-9CAD-584E5F6F08B7}">
      <dsp:nvSpPr>
        <dsp:cNvPr id="0" name=""/>
        <dsp:cNvSpPr/>
      </dsp:nvSpPr>
      <dsp:spPr>
        <a:xfrm>
          <a:off x="88042" y="0"/>
          <a:ext cx="1671623" cy="645246"/>
        </a:xfrm>
        <a:prstGeom prst="chevron">
          <a:avLst>
            <a:gd name="adj" fmla="val 4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4A8CE-16D5-4780-86F2-F93A40E82C2F}">
      <dsp:nvSpPr>
        <dsp:cNvPr id="0" name=""/>
        <dsp:cNvSpPr/>
      </dsp:nvSpPr>
      <dsp:spPr>
        <a:xfrm>
          <a:off x="260483" y="0"/>
          <a:ext cx="1732039" cy="6026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ln w="3175"/>
              <a:latin typeface="+mj-lt"/>
            </a:rPr>
            <a:t>Market Access</a:t>
          </a:r>
          <a:endParaRPr lang="en-US" sz="1400" b="1" kern="1200" dirty="0" smtClean="0">
            <a:ln w="3175"/>
            <a:latin typeface="+mj-lt"/>
          </a:endParaRPr>
        </a:p>
      </dsp:txBody>
      <dsp:txXfrm>
        <a:off x="278135" y="17652"/>
        <a:ext cx="1696735" cy="567382"/>
      </dsp:txXfrm>
    </dsp:sp>
    <dsp:sp modelId="{EC1F8AB7-CFFD-44E0-A29C-9492934F53FD}">
      <dsp:nvSpPr>
        <dsp:cNvPr id="0" name=""/>
        <dsp:cNvSpPr/>
      </dsp:nvSpPr>
      <dsp:spPr>
        <a:xfrm>
          <a:off x="2071207" y="0"/>
          <a:ext cx="1671623" cy="645246"/>
        </a:xfrm>
        <a:prstGeom prst="chevron">
          <a:avLst>
            <a:gd name="adj" fmla="val 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819C7-5DAB-4119-944C-5FD35F95EC4B}">
      <dsp:nvSpPr>
        <dsp:cNvPr id="0" name=""/>
        <dsp:cNvSpPr/>
      </dsp:nvSpPr>
      <dsp:spPr>
        <a:xfrm>
          <a:off x="2214074" y="0"/>
          <a:ext cx="1758506" cy="585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n w="3175"/>
              <a:latin typeface="+mj-lt"/>
            </a:rPr>
            <a:t>Modern &amp; well connected infrastructure</a:t>
          </a:r>
        </a:p>
      </dsp:txBody>
      <dsp:txXfrm>
        <a:off x="2231221" y="17147"/>
        <a:ext cx="1724212" cy="551138"/>
      </dsp:txXfrm>
    </dsp:sp>
    <dsp:sp modelId="{4C7A1714-592C-4260-B75B-9B1FD22E8A11}">
      <dsp:nvSpPr>
        <dsp:cNvPr id="0" name=""/>
        <dsp:cNvSpPr/>
      </dsp:nvSpPr>
      <dsp:spPr>
        <a:xfrm>
          <a:off x="4154030" y="0"/>
          <a:ext cx="1671623" cy="645246"/>
        </a:xfrm>
        <a:prstGeom prst="chevron">
          <a:avLst>
            <a:gd name="adj" fmla="val 4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D745D1-041D-4291-BBAB-A455FE83A7BD}">
      <dsp:nvSpPr>
        <dsp:cNvPr id="0" name=""/>
        <dsp:cNvSpPr/>
      </dsp:nvSpPr>
      <dsp:spPr>
        <a:xfrm>
          <a:off x="4297899" y="0"/>
          <a:ext cx="1758506" cy="592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ln w="3175"/>
              <a:latin typeface="+mj-lt"/>
            </a:rPr>
            <a:t>Skilled &amp; talented human capital</a:t>
          </a:r>
          <a:endParaRPr lang="en-US" sz="1400" b="1" kern="1200" dirty="0" smtClean="0">
            <a:ln w="3175"/>
            <a:latin typeface="+mj-lt"/>
          </a:endParaRPr>
        </a:p>
      </dsp:txBody>
      <dsp:txXfrm>
        <a:off x="4315267" y="17368"/>
        <a:ext cx="1723770" cy="558258"/>
      </dsp:txXfrm>
    </dsp:sp>
    <dsp:sp modelId="{ED7EC18B-5376-4EC0-A5DC-ACDEE3656623}">
      <dsp:nvSpPr>
        <dsp:cNvPr id="0" name=""/>
        <dsp:cNvSpPr/>
      </dsp:nvSpPr>
      <dsp:spPr>
        <a:xfrm>
          <a:off x="6236852" y="0"/>
          <a:ext cx="1671623" cy="645246"/>
        </a:xfrm>
        <a:prstGeom prst="chevron">
          <a:avLst>
            <a:gd name="adj" fmla="val 4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EB617-3696-41CC-A6E2-DFCC7C8E39EF}">
      <dsp:nvSpPr>
        <dsp:cNvPr id="0" name=""/>
        <dsp:cNvSpPr/>
      </dsp:nvSpPr>
      <dsp:spPr>
        <a:xfrm>
          <a:off x="6381737" y="0"/>
          <a:ext cx="1758506" cy="592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ln w="3175"/>
              <a:latin typeface="+mj-lt"/>
            </a:rPr>
            <a:t>Security and Stability</a:t>
          </a:r>
          <a:endParaRPr lang="en-US" sz="1400" b="1" kern="1200" dirty="0" smtClean="0">
            <a:ln w="3175"/>
            <a:latin typeface="+mj-lt"/>
          </a:endParaRPr>
        </a:p>
      </dsp:txBody>
      <dsp:txXfrm>
        <a:off x="6399105" y="17368"/>
        <a:ext cx="1723770" cy="5582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5B647-E86B-4718-B80E-356B6EE5B568}">
      <dsp:nvSpPr>
        <dsp:cNvPr id="0" name=""/>
        <dsp:cNvSpPr/>
      </dsp:nvSpPr>
      <dsp:spPr>
        <a:xfrm rot="5400000">
          <a:off x="5038011" y="-2111077"/>
          <a:ext cx="662880" cy="505360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Logistics, Warehouses, Transportation, and Tourism</a:t>
          </a:r>
          <a:endParaRPr lang="en-CA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42651" y="116642"/>
        <a:ext cx="5021242" cy="598162"/>
      </dsp:txXfrm>
    </dsp:sp>
    <dsp:sp modelId="{46434E41-B023-4321-B07A-A61CF83C24F7}">
      <dsp:nvSpPr>
        <dsp:cNvPr id="0" name=""/>
        <dsp:cNvSpPr/>
      </dsp:nvSpPr>
      <dsp:spPr>
        <a:xfrm>
          <a:off x="0" y="1423"/>
          <a:ext cx="2842650" cy="828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imes New Roman" pitchFamily="18" charset="0"/>
              <a:cs typeface="Times New Roman" pitchFamily="18" charset="0"/>
            </a:rPr>
            <a:t>Aqaba Special Economic Zone</a:t>
          </a:r>
          <a:endParaRPr lang="en-CA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449" y="41872"/>
        <a:ext cx="2761752" cy="747702"/>
      </dsp:txXfrm>
    </dsp:sp>
    <dsp:sp modelId="{94FA19BA-7D70-46C8-879D-E7186E68DEDF}">
      <dsp:nvSpPr>
        <dsp:cNvPr id="0" name=""/>
        <dsp:cNvSpPr/>
      </dsp:nvSpPr>
      <dsp:spPr>
        <a:xfrm rot="5400000">
          <a:off x="5038011" y="-1241046"/>
          <a:ext cx="662880" cy="505360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Tourism, Hospitality and Eco-tourism</a:t>
          </a:r>
          <a:endParaRPr lang="en-CA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42651" y="986673"/>
        <a:ext cx="5021242" cy="598162"/>
      </dsp:txXfrm>
    </dsp:sp>
    <dsp:sp modelId="{6C6DB740-24FD-4D1F-91B2-FDD1B73569FD}">
      <dsp:nvSpPr>
        <dsp:cNvPr id="0" name=""/>
        <dsp:cNvSpPr/>
      </dsp:nvSpPr>
      <dsp:spPr>
        <a:xfrm>
          <a:off x="0" y="871453"/>
          <a:ext cx="2842650" cy="828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imes New Roman" pitchFamily="18" charset="0"/>
              <a:cs typeface="Times New Roman" pitchFamily="18" charset="0"/>
            </a:rPr>
            <a:t>Jordan Development Area (Jabal Ajloun and the Dead Sea)</a:t>
          </a:r>
          <a:endParaRPr lang="en-CA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449" y="911902"/>
        <a:ext cx="2761752" cy="747702"/>
      </dsp:txXfrm>
    </dsp:sp>
    <dsp:sp modelId="{B4DA2FD8-58C1-4517-9482-4E987F69BDD7}">
      <dsp:nvSpPr>
        <dsp:cNvPr id="0" name=""/>
        <dsp:cNvSpPr/>
      </dsp:nvSpPr>
      <dsp:spPr>
        <a:xfrm rot="5400000">
          <a:off x="5038011" y="-371015"/>
          <a:ext cx="662880" cy="505360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Mixed-use Technology and Business Park </a:t>
          </a:r>
          <a:endParaRPr lang="en-CA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42651" y="1856704"/>
        <a:ext cx="5021242" cy="598162"/>
      </dsp:txXfrm>
    </dsp:sp>
    <dsp:sp modelId="{496C93BD-DEB6-430D-9B59-F912AEC00347}">
      <dsp:nvSpPr>
        <dsp:cNvPr id="0" name=""/>
        <dsp:cNvSpPr/>
      </dsp:nvSpPr>
      <dsp:spPr>
        <a:xfrm>
          <a:off x="0" y="1741484"/>
          <a:ext cx="2842650" cy="828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imes New Roman" pitchFamily="18" charset="0"/>
              <a:cs typeface="Times New Roman" pitchFamily="18" charset="0"/>
            </a:rPr>
            <a:t>King Hussein Business Park Development Area</a:t>
          </a:r>
          <a:endParaRPr lang="en-CA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449" y="1781933"/>
        <a:ext cx="2761752" cy="747702"/>
      </dsp:txXfrm>
    </dsp:sp>
    <dsp:sp modelId="{100C260D-5DC9-42C3-8AED-1443695428B6}">
      <dsp:nvSpPr>
        <dsp:cNvPr id="0" name=""/>
        <dsp:cNvSpPr/>
      </dsp:nvSpPr>
      <dsp:spPr>
        <a:xfrm rot="5400000">
          <a:off x="5038011" y="499014"/>
          <a:ext cx="662880" cy="5053601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IT/BPO Service and Healthcare</a:t>
          </a:r>
          <a:endParaRPr lang="en-CA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42651" y="2726734"/>
        <a:ext cx="5021242" cy="598162"/>
      </dsp:txXfrm>
    </dsp:sp>
    <dsp:sp modelId="{9ACEA38C-D390-45D8-949E-F17F31DD7003}">
      <dsp:nvSpPr>
        <dsp:cNvPr id="0" name=""/>
        <dsp:cNvSpPr/>
      </dsp:nvSpPr>
      <dsp:spPr>
        <a:xfrm>
          <a:off x="0" y="2611515"/>
          <a:ext cx="2842650" cy="828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imes New Roman" pitchFamily="18" charset="0"/>
              <a:cs typeface="Times New Roman" pitchFamily="18" charset="0"/>
            </a:rPr>
            <a:t>Irbid Development Area</a:t>
          </a:r>
          <a:endParaRPr lang="en-CA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449" y="2651964"/>
        <a:ext cx="2761752" cy="747702"/>
      </dsp:txXfrm>
    </dsp:sp>
    <dsp:sp modelId="{B00E45F6-E50A-4442-A8E1-B08A3705358B}">
      <dsp:nvSpPr>
        <dsp:cNvPr id="0" name=""/>
        <dsp:cNvSpPr/>
      </dsp:nvSpPr>
      <dsp:spPr>
        <a:xfrm rot="5400000">
          <a:off x="5038011" y="1369045"/>
          <a:ext cx="662880" cy="5053601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Industrial (Light And Medium) and Logistics Hub, Strategically Located Between Syria, Iraq, and Saudi Arabia</a:t>
          </a:r>
          <a:endParaRPr lang="en-CA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42651" y="3596765"/>
        <a:ext cx="5021242" cy="598162"/>
      </dsp:txXfrm>
    </dsp:sp>
    <dsp:sp modelId="{5342CE44-4B31-40D0-B49A-3DC2EE944F97}">
      <dsp:nvSpPr>
        <dsp:cNvPr id="0" name=""/>
        <dsp:cNvSpPr/>
      </dsp:nvSpPr>
      <dsp:spPr>
        <a:xfrm>
          <a:off x="0" y="3481545"/>
          <a:ext cx="2842650" cy="828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imes New Roman" pitchFamily="18" charset="0"/>
              <a:cs typeface="Times New Roman" pitchFamily="18" charset="0"/>
            </a:rPr>
            <a:t>KHBTDA (Mafraq)</a:t>
          </a:r>
          <a:endParaRPr lang="en-CA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449" y="3521994"/>
        <a:ext cx="2761752" cy="747702"/>
      </dsp:txXfrm>
    </dsp:sp>
    <dsp:sp modelId="{B18A44D9-9BAE-4C66-9ADB-0F768F8EC839}">
      <dsp:nvSpPr>
        <dsp:cNvPr id="0" name=""/>
        <dsp:cNvSpPr/>
      </dsp:nvSpPr>
      <dsp:spPr>
        <a:xfrm rot="5400000">
          <a:off x="5038011" y="2239075"/>
          <a:ext cx="662880" cy="505360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Industrial Park for Light, Medium and Heavy Industries; Ceramics, Plastics, Electrical Appliances and Renewable Energy.</a:t>
          </a:r>
          <a:endParaRPr lang="en-CA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42651" y="4466795"/>
        <a:ext cx="5021242" cy="598162"/>
      </dsp:txXfrm>
    </dsp:sp>
    <dsp:sp modelId="{D690D3E6-A943-4D2E-A4B8-F14A1784FBB4}">
      <dsp:nvSpPr>
        <dsp:cNvPr id="0" name=""/>
        <dsp:cNvSpPr/>
      </dsp:nvSpPr>
      <dsp:spPr>
        <a:xfrm>
          <a:off x="0" y="4351576"/>
          <a:ext cx="2842650" cy="828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imes New Roman" pitchFamily="18" charset="0"/>
              <a:cs typeface="Times New Roman" pitchFamily="18" charset="0"/>
            </a:rPr>
            <a:t>Ma'an Development Area</a:t>
          </a:r>
          <a:endParaRPr lang="en-CA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449" y="4392025"/>
        <a:ext cx="2761752" cy="747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41763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4BFCD77-645F-44B2-91BC-CB985D5EC17B}" type="datetimeFigureOut">
              <a:rPr lang="ar-JO" smtClean="0"/>
              <a:t>07/03/1439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941763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205AA24-C228-4817-BFBF-E0B832125EF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18774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AE85B-4B0F-4527-B0EF-536CB18D9807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5" y="4389399"/>
            <a:ext cx="5563870" cy="415837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20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3"/>
            <a:ext cx="3013763" cy="4620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F3C5D-2613-407D-9CC1-0BF8F220C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11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F3C5D-2613-407D-9CC1-0BF8F220C4A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996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smtClean="0"/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1F55E4-D565-47F1-A033-360E1E7A8D79}" type="slidenum">
              <a:rPr lang="ar-SA" smtClean="0">
                <a:cs typeface="Arial" pitchFamily="34" charset="0"/>
              </a:rPr>
              <a:pPr/>
              <a:t>16</a:t>
            </a:fld>
            <a:endParaRPr lang="en-US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59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JO" dirty="0" smtClean="0"/>
              <a:t>التفكير في الاستثمار في الأردن، </a:t>
            </a:r>
            <a:r>
              <a:rPr lang="ar-JO" baseline="0" dirty="0" smtClean="0"/>
              <a:t> هو </a:t>
            </a:r>
            <a:r>
              <a:rPr lang="ar-JO" dirty="0" smtClean="0"/>
              <a:t>الطريق إلى النجاح،</a:t>
            </a:r>
          </a:p>
          <a:p>
            <a:pPr algn="r" rtl="1"/>
            <a:r>
              <a:rPr lang="ar-JO" dirty="0" smtClean="0"/>
              <a:t>حيث يعتبر الاردن من الاقتصاديات ذات النمو المرتفع في</a:t>
            </a:r>
            <a:r>
              <a:rPr lang="ar-JO" baseline="0" dirty="0" smtClean="0"/>
              <a:t> الشرق الاوسط</a:t>
            </a:r>
          </a:p>
          <a:p>
            <a:pPr algn="r" rtl="1"/>
            <a:r>
              <a:rPr lang="ar-JO" baseline="0" smtClean="0"/>
              <a:t>الموقع المتميز للاردن في الشرق الاوسط </a:t>
            </a:r>
            <a:endParaRPr lang="ar-JO" dirty="0" smtClean="0"/>
          </a:p>
          <a:p>
            <a:pPr algn="r" rtl="1"/>
            <a:r>
              <a:rPr lang="ar-JO" dirty="0" smtClean="0"/>
              <a:t>يمتاز الأردن بتوفر الأيدي العاملة الماهرةهي أرض الفرص تقع في قلب الشرق الأوسط التي، وذات جودة عالية من المعيشة والميزة التنافسية في قطاع الأعمال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F3C5D-2613-407D-9CC1-0BF8F220C4A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20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F3C5D-2613-407D-9CC1-0BF8F220C4A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1A93A0-257E-4E4B-BD7E-8169C029F9D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5317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1A93A0-257E-4E4B-BD7E-8169C029F9D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370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1A93A0-257E-4E4B-BD7E-8169C029F9D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35380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1A93A0-257E-4E4B-BD7E-8169C029F9D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51860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1A93A0-257E-4E4B-BD7E-8169C029F9D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7650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8CFEE-7FA9-6740-88C8-711F489E25C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7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36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10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72192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29B6AB-A541-442C-9DF2-49848D8F71F4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EE51CD-D1C7-4E82-AAED-613687245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8656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29B6AB-A541-442C-9DF2-49848D8F71F4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EE51CD-D1C7-4E82-AAED-613687245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4267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60548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04027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29B6AB-A541-442C-9DF2-49848D8F71F4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EE51CD-D1C7-4E82-AAED-613687245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6729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29B6AB-A541-442C-9DF2-49848D8F71F4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EE51CD-D1C7-4E82-AAED-613687245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4914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6028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29B6AB-A541-442C-9DF2-49848D8F71F4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EE51CD-D1C7-4E82-AAED-613687245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8346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29B6AB-A541-442C-9DF2-49848D8F71F4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EE51CD-D1C7-4E82-AAED-613687245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3027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29B6AB-A541-442C-9DF2-49848D8F71F4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EE51CD-D1C7-4E82-AAED-613687245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6664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76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116409"/>
            <a:ext cx="8077200" cy="4598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85"/>
            <a:ext cx="8382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0"/>
            <a:ext cx="838200" cy="838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5" y="5791200"/>
            <a:ext cx="8915400" cy="1624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31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1" eaLnBrk="1" latinLnBrk="0" hangingPunct="1">
        <a:spcBef>
          <a:spcPct val="0"/>
        </a:spcBef>
        <a:buNone/>
        <a:defRPr sz="3600" b="1" kern="1200">
          <a:solidFill>
            <a:schemeClr val="tx2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+mj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+mj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j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+mj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838200"/>
            <a:ext cx="7772400" cy="4419600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Market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Entry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International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Investment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Opportunities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Jordan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21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/>
          <p:cNvSpPr>
            <a:spLocks noGrp="1"/>
          </p:cNvSpPr>
          <p:nvPr>
            <p:ph type="title"/>
          </p:nvPr>
        </p:nvSpPr>
        <p:spPr>
          <a:xfrm>
            <a:off x="990600" y="73496"/>
            <a:ext cx="7013493" cy="76470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Minion Pro"/>
              </a:rPr>
              <a:t>Energy &amp; Renewable Energy</a:t>
            </a:r>
            <a:r>
              <a:rPr lang="en-US" sz="1400" dirty="0" smtClean="0">
                <a:ea typeface="Minion Pro"/>
              </a:rPr>
              <a:t/>
            </a:r>
            <a:br>
              <a:rPr lang="en-US" sz="1400" dirty="0" smtClean="0">
                <a:ea typeface="Minion Pro"/>
              </a:rPr>
            </a:br>
            <a:r>
              <a:rPr lang="en-US" sz="1400" dirty="0" smtClean="0">
                <a:ea typeface="Minion Pro"/>
              </a:rPr>
              <a:t/>
            </a:r>
            <a:br>
              <a:rPr lang="en-US" sz="1400" dirty="0" smtClean="0">
                <a:ea typeface="Minion Pro"/>
              </a:rPr>
            </a:br>
            <a:endParaRPr lang="en-US" sz="200" i="1" dirty="0" smtClean="0">
              <a:ea typeface="Minion Pr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8600" y="5848350"/>
            <a:ext cx="4648200" cy="10096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667069"/>
              </p:ext>
            </p:extLst>
          </p:nvPr>
        </p:nvGraphicFramePr>
        <p:xfrm>
          <a:off x="5943600" y="3332557"/>
          <a:ext cx="3200400" cy="1981200"/>
        </p:xfrm>
        <a:graphic>
          <a:graphicData uri="http://schemas.openxmlformats.org/drawingml/2006/table">
            <a:tbl>
              <a:tblPr/>
              <a:tblGrid>
                <a:gridCol w="3200400"/>
              </a:tblGrid>
              <a:tr h="1939086"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+mj-lt"/>
                          <a:ea typeface="Times New Roman"/>
                          <a:cs typeface="Arial"/>
                        </a:rPr>
                        <a:t>Business Opportunities: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20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cs typeface="Euphemia UCAS"/>
                      </a:endParaRPr>
                    </a:p>
                    <a:p>
                      <a:pPr marL="95250" indent="-952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cs typeface="Euphemia UCAS"/>
                        </a:rPr>
                        <a:t>Photovoltaic cells</a:t>
                      </a:r>
                    </a:p>
                    <a:p>
                      <a:pPr marL="95250" indent="-952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cs typeface="Euphemia UCAS"/>
                        </a:rPr>
                        <a:t>Wind turbines and PV invertors</a:t>
                      </a:r>
                    </a:p>
                    <a:p>
                      <a:pPr marL="95250" indent="-952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cs typeface="Euphemia UCAS"/>
                        </a:rPr>
                        <a:t>Participant in turnkey projects</a:t>
                      </a:r>
                    </a:p>
                    <a:p>
                      <a:pPr marL="95250" indent="-952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cs typeface="Euphemia UCAS"/>
                        </a:rPr>
                        <a:t>Desalination projects</a:t>
                      </a:r>
                      <a:endParaRPr 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cs typeface="Euphemia UCAS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4825" name="Picture 7" descr="jordan map.png"/>
          <p:cNvPicPr>
            <a:picLocks noChangeAspect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857783" y="4953000"/>
            <a:ext cx="928694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786477" y="5257800"/>
            <a:ext cx="3500430" cy="908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Industrial Zones, Development Zones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Irbid, Zarka, Amman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0" descr="Screen shot 2010-10-12 at 17.21.47.png"/>
          <p:cNvPicPr>
            <a:picLocks noChangeAspect="1"/>
          </p:cNvPicPr>
          <p:nvPr/>
        </p:nvPicPr>
        <p:blipFill>
          <a:blip r:embed="rId4" cstate="print"/>
          <a:srcRect r="16048" b="3725"/>
          <a:stretch>
            <a:fillRect/>
          </a:stretch>
        </p:blipFill>
        <p:spPr bwMode="auto">
          <a:xfrm>
            <a:off x="6106193" y="1044360"/>
            <a:ext cx="2860999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57255" y="2004804"/>
            <a:ext cx="4000528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Located within world solar belt; 300-320 days of full sunshine, with solar irradiation levels of 2600Kwh/m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3038" indent="-173038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 speeds reach an average of 7 meters/sec in several locations.</a:t>
            </a:r>
          </a:p>
          <a:p>
            <a:pPr marL="173038" indent="-173038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billion tons of oil shale, 14 billion tons of silica, and 2% of the world’s uranium reserves</a:t>
            </a:r>
            <a:endParaRPr lang="ar-JO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173038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Among the highest engineers per capita ratios in the world; 1 engineer per 83 inhabitants in 2020.</a:t>
            </a:r>
          </a:p>
          <a:p>
            <a:pPr marL="173038" indent="-173038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Committed governance and pro-investment  Renewable Energy and Energy Efficiency Law</a:t>
            </a:r>
          </a:p>
          <a:p>
            <a:pPr marL="173038" indent="-173038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Groundbreaking energy  strategy with estimated investments of  $1.4 to $2.1 billion in the sector. </a:t>
            </a:r>
          </a:p>
          <a:p>
            <a:pPr marL="173038" indent="-173038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Geopolitical advantage.    </a:t>
            </a:r>
          </a:p>
          <a:p>
            <a:pPr marL="173038" indent="-173038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Grid connectivity to MENA and Europe regions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960808" y="814316"/>
            <a:ext cx="479837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Jordan’s involvement in EU projects (MED-ENEC, MED- EMIP, MSP Mediterranean Solar Plan, EAMGMP, MED-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MED-ENER)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265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/>
          <p:cNvSpPr>
            <a:spLocks noGrp="1"/>
          </p:cNvSpPr>
          <p:nvPr>
            <p:ph type="title"/>
          </p:nvPr>
        </p:nvSpPr>
        <p:spPr>
          <a:xfrm>
            <a:off x="1362040" y="228600"/>
            <a:ext cx="5000660" cy="69329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ea typeface="Minion Pro"/>
              </a:rPr>
              <a:t>ICT Industry </a:t>
            </a:r>
            <a:r>
              <a:rPr lang="en-US" sz="3100" b="1" dirty="0" smtClean="0">
                <a:ea typeface="Minion Pro"/>
              </a:rPr>
              <a:t/>
            </a:r>
            <a:br>
              <a:rPr lang="en-US" sz="3100" b="1" dirty="0" smtClean="0">
                <a:ea typeface="Minion Pro"/>
              </a:rPr>
            </a:br>
            <a:endParaRPr lang="en-US" sz="1400" i="1" dirty="0" smtClean="0">
              <a:ea typeface="Minion Pr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8600" y="5848350"/>
            <a:ext cx="4648200" cy="10096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57916" y="5334000"/>
            <a:ext cx="3357554" cy="78579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Irbid Development Area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Park Development Area (Amman)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671148"/>
              </p:ext>
            </p:extLst>
          </p:nvPr>
        </p:nvGraphicFramePr>
        <p:xfrm>
          <a:off x="5138710" y="2743200"/>
          <a:ext cx="3929090" cy="2839212"/>
        </p:xfrm>
        <a:graphic>
          <a:graphicData uri="http://schemas.openxmlformats.org/drawingml/2006/table">
            <a:tbl>
              <a:tblPr/>
              <a:tblGrid>
                <a:gridCol w="3929090"/>
              </a:tblGrid>
              <a:tr h="259080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+mj-lt"/>
                          <a:ea typeface="Times New Roman"/>
                          <a:cs typeface="Arial"/>
                        </a:rPr>
                        <a:t>Business Opportunities:</a:t>
                      </a:r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 smtClean="0">
                          <a:solidFill>
                            <a:srgbClr val="0070C0"/>
                          </a:solidFill>
                          <a:latin typeface="+mj-lt"/>
                          <a:ea typeface="Times New Roman"/>
                          <a:cs typeface="Arial"/>
                        </a:rPr>
                        <a:t>Design </a:t>
                      </a:r>
                      <a:r>
                        <a:rPr lang="en-US" sz="1300" dirty="0">
                          <a:solidFill>
                            <a:srgbClr val="0070C0"/>
                          </a:solidFill>
                          <a:latin typeface="+mj-lt"/>
                          <a:ea typeface="Times New Roman"/>
                          <a:cs typeface="Arial"/>
                        </a:rPr>
                        <a:t>studios for gaming and animation and localization of content.</a:t>
                      </a:r>
                      <a:endParaRPr lang="en-US" sz="13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rgbClr val="0070C0"/>
                          </a:solidFill>
                          <a:latin typeface="+mj-lt"/>
                          <a:ea typeface="Times New Roman"/>
                          <a:cs typeface="Arial"/>
                        </a:rPr>
                        <a:t>Equity funds (VC) to target growing IT start-ups in Jordan and the region (seed, growth and beyond).</a:t>
                      </a:r>
                      <a:endParaRPr lang="en-US" sz="13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rgbClr val="0070C0"/>
                          </a:solidFill>
                          <a:latin typeface="+mj-lt"/>
                          <a:ea typeface="Times New Roman"/>
                          <a:cs typeface="Arial"/>
                        </a:rPr>
                        <a:t>Customer Call Center.</a:t>
                      </a:r>
                      <a:endParaRPr lang="en-US" sz="13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rgbClr val="0070C0"/>
                          </a:solidFill>
                          <a:latin typeface="+mj-lt"/>
                          <a:ea typeface="Times New Roman"/>
                          <a:cs typeface="Arial"/>
                        </a:rPr>
                        <a:t>BPO/ITO Service Park an export hub for back-office business and IT services.</a:t>
                      </a:r>
                      <a:endParaRPr lang="en-US" sz="13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 smtClean="0">
                          <a:solidFill>
                            <a:srgbClr val="0070C0"/>
                          </a:solidFill>
                          <a:latin typeface="+mj-lt"/>
                          <a:ea typeface="Times New Roman"/>
                          <a:cs typeface="Arial"/>
                        </a:rPr>
                        <a:t>Software </a:t>
                      </a:r>
                      <a:r>
                        <a:rPr lang="en-US" sz="1300" dirty="0">
                          <a:solidFill>
                            <a:srgbClr val="0070C0"/>
                          </a:solidFill>
                          <a:latin typeface="+mj-lt"/>
                          <a:ea typeface="Times New Roman"/>
                          <a:cs typeface="Arial"/>
                        </a:rPr>
                        <a:t>Technology </a:t>
                      </a:r>
                      <a:r>
                        <a:rPr lang="en-US" sz="1300" dirty="0" smtClean="0">
                          <a:solidFill>
                            <a:srgbClr val="0070C0"/>
                          </a:solidFill>
                          <a:latin typeface="+mj-lt"/>
                          <a:ea typeface="Times New Roman"/>
                          <a:cs typeface="Arial"/>
                        </a:rPr>
                        <a:t>Park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n-US" sz="1400" u="none" strike="noStrike" dirty="0" smtClean="0">
                          <a:solidFill>
                            <a:srgbClr val="0070C0"/>
                          </a:solidFill>
                          <a:latin typeface="+mj-lt"/>
                          <a:ea typeface="Times New Roman"/>
                          <a:cs typeface="Arial"/>
                        </a:rPr>
                        <a:t>Financial sector IT solutions</a:t>
                      </a:r>
                      <a:endParaRPr lang="en-US" sz="1400" u="none" strike="noStrike" dirty="0" smtClean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300" dirty="0" smtClean="0">
                          <a:solidFill>
                            <a:srgbClr val="0070C0"/>
                          </a:solidFill>
                          <a:latin typeface="+mj-lt"/>
                          <a:ea typeface="Times New Roman"/>
                          <a:cs typeface="Arial"/>
                        </a:rPr>
                        <a:t> </a:t>
                      </a:r>
                      <a:endParaRPr lang="en-US" sz="13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4824" name="Picture 9" descr="Screen shot 2010-10-12 at 16.52.3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7879" y="838200"/>
            <a:ext cx="2857521" cy="1680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5" name="Picture 7" descr="jordan map.png"/>
          <p:cNvPicPr>
            <a:picLocks noChangeAspect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4572000" y="5105400"/>
            <a:ext cx="928694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74274" y="2595676"/>
            <a:ext cx="3885757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ICT revenue in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reached USD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Billion</a:t>
            </a:r>
            <a:endParaRPr lang="en-C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173038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Jordan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ICT exports in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reached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USD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million where 85% of these exports targeted Arab countries.</a:t>
            </a:r>
            <a:endParaRPr lang="en-C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173038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export markets are the Saudi Arabia , Iraq, UAE, and USA.</a:t>
            </a:r>
            <a:endParaRPr lang="en-C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173038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labor pool of ICT professionals: Employment in the sector increased to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17,000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173038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ICT tailored educational system from elementary to post graduate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4275" y="986033"/>
            <a:ext cx="4893125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i="1" dirty="0"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Jordan is of the top 10 destinations worldwide for providing outsourcing activities.</a:t>
            </a:r>
            <a:br>
              <a:rPr lang="en-US" sz="1400" i="1" dirty="0"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</a:br>
            <a:r>
              <a:rPr lang="en-US" sz="1400" i="1" dirty="0"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- Global Services Location Index, AT Kearney, 2009</a:t>
            </a:r>
            <a:br>
              <a:rPr lang="en-US" sz="1400" i="1" dirty="0"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</a:br>
            <a:r>
              <a:rPr lang="en-US" sz="1400" i="1" dirty="0" smtClean="0"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Cisco</a:t>
            </a:r>
            <a:r>
              <a:rPr lang="en-US" sz="1400" i="1" dirty="0"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, HP, Sun Microsystems, Orange, Intel Capital, Yahoo among others invested in Jordan</a:t>
            </a:r>
            <a:br>
              <a:rPr lang="en-US" sz="1400" i="1" dirty="0"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</a:b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935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/>
          <p:cNvSpPr>
            <a:spLocks noGrp="1"/>
          </p:cNvSpPr>
          <p:nvPr>
            <p:ph type="title"/>
          </p:nvPr>
        </p:nvSpPr>
        <p:spPr>
          <a:xfrm>
            <a:off x="1066800" y="71414"/>
            <a:ext cx="7465640" cy="83730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ea typeface="Minion Pro"/>
              </a:rPr>
              <a:t>Pharmaceuticals and Clinical Trials 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800" i="1" dirty="0" smtClean="0">
              <a:ea typeface="Minion Pr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8600" y="5848350"/>
            <a:ext cx="4648200" cy="10096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644596"/>
              </p:ext>
            </p:extLst>
          </p:nvPr>
        </p:nvGraphicFramePr>
        <p:xfrm>
          <a:off x="5363818" y="2667000"/>
          <a:ext cx="3627782" cy="2732532"/>
        </p:xfrm>
        <a:graphic>
          <a:graphicData uri="http://schemas.openxmlformats.org/drawingml/2006/table">
            <a:tbl>
              <a:tblPr/>
              <a:tblGrid>
                <a:gridCol w="3627782"/>
              </a:tblGrid>
              <a:tr h="2590800">
                <a:tc>
                  <a:txBody>
                    <a:bodyPr/>
                    <a:lstStyle/>
                    <a:p>
                      <a:pPr marL="342900" indent="-342900" fontAlgn="auto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latin typeface="+mj-lt"/>
                          <a:ea typeface="Times New Roman"/>
                          <a:cs typeface="Arial"/>
                        </a:rPr>
                        <a:t>Business Opportunities:</a:t>
                      </a:r>
                    </a:p>
                    <a:p>
                      <a:pPr marL="342900" indent="-342900" fontAlgn="auto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400" b="1" dirty="0" smtClean="0">
                        <a:solidFill>
                          <a:srgbClr val="0070C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  <a:p>
                      <a:pPr marL="177800" indent="-177800" fontAlgn="auto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sz="1400" dirty="0" smtClean="0">
                          <a:solidFill>
                            <a:srgbClr val="0070C0"/>
                          </a:solidFill>
                          <a:latin typeface="+mj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ea typeface="Times New Roman"/>
                          <a:cs typeface="Arial"/>
                        </a:rPr>
                        <a:t>CROs</a:t>
                      </a:r>
                    </a:p>
                    <a:p>
                      <a:pPr marL="177800" indent="-177800" fontAlgn="auto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ea typeface="Times New Roman"/>
                          <a:cs typeface="Arial"/>
                        </a:rPr>
                        <a:t> New manufacturing plant. </a:t>
                      </a:r>
                    </a:p>
                    <a:p>
                      <a:pPr marL="177800" indent="-177800" fontAlgn="auto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ea typeface="Times New Roman"/>
                          <a:cs typeface="Arial"/>
                        </a:rPr>
                        <a:t> Under license manufacturing of antibiotics, anti </a:t>
                      </a:r>
                      <a:r>
                        <a:rPr lang="en-US" sz="1600" dirty="0" err="1" smtClean="0">
                          <a:solidFill>
                            <a:srgbClr val="0070C0"/>
                          </a:solidFill>
                          <a:latin typeface="+mj-lt"/>
                          <a:ea typeface="Times New Roman"/>
                          <a:cs typeface="Arial"/>
                        </a:rPr>
                        <a:t>ulcerants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ea typeface="Times New Roman"/>
                          <a:cs typeface="Arial"/>
                        </a:rPr>
                        <a:t> and niches </a:t>
                      </a:r>
                    </a:p>
                    <a:p>
                      <a:pPr marL="177800" indent="-177800" fontAlgn="auto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ea typeface="Times New Roman"/>
                          <a:cs typeface="Arial"/>
                        </a:rPr>
                        <a:t>Production of Herbal medicines from plant extracts</a:t>
                      </a:r>
                    </a:p>
                    <a:p>
                      <a:pPr marL="177800" indent="-177800" fontAlgn="auto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ea typeface="Times New Roman"/>
                          <a:cs typeface="Arial"/>
                        </a:rPr>
                        <a:t>R&amp;D Facilities 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cs typeface="Euphemia UCAS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4825" name="Picture 7" descr="jordan map.png"/>
          <p:cNvPicPr>
            <a:picLocks noChangeAspect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5243506" y="5105400"/>
            <a:ext cx="928694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Screen shot 2010-10-12 at 16.29.12.png"/>
          <p:cNvPicPr>
            <a:picLocks noChangeAspect="1"/>
          </p:cNvPicPr>
          <p:nvPr/>
        </p:nvPicPr>
        <p:blipFill>
          <a:blip r:embed="rId4" cstate="print"/>
          <a:srcRect r="29533" b="14706"/>
          <a:stretch>
            <a:fillRect/>
          </a:stretch>
        </p:blipFill>
        <p:spPr bwMode="auto">
          <a:xfrm>
            <a:off x="6177785" y="838200"/>
            <a:ext cx="2741107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5786478" y="5357826"/>
            <a:ext cx="3500430" cy="908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Industrial Zones, Development Zones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Irbid, Zarka, Amman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0281" y="2247305"/>
            <a:ext cx="45720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exports reach more than 60 countries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worldwide with more than 80 patents registered in Europe, the United States and Japan. </a:t>
            </a:r>
          </a:p>
          <a:p>
            <a:pPr marL="173038" indent="-173038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players with international certifications (1 listed on LSE). </a:t>
            </a:r>
          </a:p>
          <a:p>
            <a:pPr marL="173038" indent="-173038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Exports reaching $US  700 million in 2013,</a:t>
            </a:r>
          </a:p>
          <a:p>
            <a:pPr marL="173038" indent="-173038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30% less cost than Europe and USA in clinical trial testing.</a:t>
            </a:r>
          </a:p>
          <a:p>
            <a:pPr marL="173038" indent="-173038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 driven legislations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Strict adherence to Intellectual property laws and enforcement</a:t>
            </a:r>
          </a:p>
          <a:p>
            <a:pPr marL="173038" indent="-173038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universities with medical subjects, 8 pharmacy colleges, 7 clinical research organizations (CROs).</a:t>
            </a:r>
          </a:p>
          <a:p>
            <a:pPr marL="173038" indent="-173038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 class Medical infrastructure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Jordan is the region’s medical treatment hub (ranked no.1 as medical tourism destination according to World Bank)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0" y="838200"/>
            <a:ext cx="5191462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Merck Sharpe and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Dohme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Aventis, Novartis and Pfizer, conduct clinical trials in conjunction with local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Among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highest ratios of pharmacologists per 10,000 capita ratios in the world (14.1 compared  to  world average of  4.2, India at 5, US at 9, and KSA at 4)</a:t>
            </a:r>
            <a:b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344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/>
          <p:cNvSpPr>
            <a:spLocks noGrp="1"/>
          </p:cNvSpPr>
          <p:nvPr>
            <p:ph type="title"/>
          </p:nvPr>
        </p:nvSpPr>
        <p:spPr>
          <a:xfrm>
            <a:off x="1371600" y="83090"/>
            <a:ext cx="5929354" cy="83730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ea typeface="Minion Pro" pitchFamily="18" charset="0"/>
              </a:rPr>
              <a:t>Healthcare</a:t>
            </a:r>
            <a:r>
              <a:rPr lang="en-US" sz="1600" b="1" dirty="0" smtClean="0">
                <a:ea typeface="Minion Pro" pitchFamily="18" charset="0"/>
              </a:rPr>
              <a:t/>
            </a:r>
            <a:br>
              <a:rPr lang="en-US" sz="1600" b="1" dirty="0" smtClean="0">
                <a:ea typeface="Minion Pro" pitchFamily="18" charset="0"/>
              </a:rPr>
            </a:br>
            <a:endParaRPr lang="en-US" sz="500" i="1" dirty="0" smtClean="0">
              <a:ea typeface="Minion Pr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8600" y="5848350"/>
            <a:ext cx="4648200" cy="10096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18902"/>
              </p:ext>
            </p:extLst>
          </p:nvPr>
        </p:nvGraphicFramePr>
        <p:xfrm>
          <a:off x="5138710" y="2819400"/>
          <a:ext cx="3929090" cy="2645098"/>
        </p:xfrm>
        <a:graphic>
          <a:graphicData uri="http://schemas.openxmlformats.org/drawingml/2006/table">
            <a:tbl>
              <a:tblPr/>
              <a:tblGrid>
                <a:gridCol w="3929090"/>
              </a:tblGrid>
              <a:tr h="2645098">
                <a:tc>
                  <a:txBody>
                    <a:bodyPr/>
                    <a:lstStyle/>
                    <a:p>
                      <a:pPr marL="173038" indent="-173038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+mj-lt"/>
                          <a:ea typeface="Times New Roman"/>
                          <a:cs typeface="Arial"/>
                        </a:rPr>
                        <a:t>Business Opportunities:</a:t>
                      </a:r>
                    </a:p>
                    <a:p>
                      <a:pPr marL="285750" indent="-2857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Euphemia UCAS"/>
                        </a:rPr>
                        <a:t> Medical Tourism Facilitators</a:t>
                      </a:r>
                    </a:p>
                    <a:p>
                      <a:pPr marL="285750" indent="-2857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Euphemia UCAS"/>
                        </a:rPr>
                        <a:t>Ajloun</a:t>
                      </a:r>
                      <a:r>
                        <a:rPr 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Euphemia UCAS"/>
                        </a:rPr>
                        <a:t> Castle Health Spa</a:t>
                      </a:r>
                    </a:p>
                    <a:p>
                      <a:pPr marL="285750" indent="-2857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Euphemia UCAS"/>
                        </a:rPr>
                        <a:t>Dead Sea Mineral Spa</a:t>
                      </a:r>
                    </a:p>
                    <a:p>
                      <a:pPr marL="285750" indent="-2857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Euphemia UCAS"/>
                        </a:rPr>
                        <a:t>Medical College</a:t>
                      </a:r>
                    </a:p>
                    <a:p>
                      <a:pPr marL="285750" indent="-2857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Euphemia UCAS"/>
                        </a:rPr>
                        <a:t>Children Cancer Hospital</a:t>
                      </a:r>
                    </a:p>
                    <a:p>
                      <a:pPr marL="285750" indent="-2857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Euphemia UCAS"/>
                        </a:rPr>
                        <a:t>Dead Sea Cosmetics</a:t>
                      </a:r>
                    </a:p>
                    <a:p>
                      <a:pPr marL="285750" indent="-2857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Euphemia UCAS"/>
                        </a:rPr>
                        <a:t>Mud Factories</a:t>
                      </a:r>
                      <a:endParaRPr lang="en-US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+mn-ea"/>
                        <a:cs typeface="Euphemia UCAS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4825" name="Picture 7" descr="jordan map.png"/>
          <p:cNvPicPr>
            <a:picLocks noChangeAspect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751270" y="5176418"/>
            <a:ext cx="928694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679964" y="5155662"/>
            <a:ext cx="3500430" cy="908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Ajloun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Maeen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Dead Sea, Industrial Zone and Development Zones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Screen shot 2010-10-12 at 17.43.00.png"/>
          <p:cNvPicPr>
            <a:picLocks noChangeAspect="1"/>
          </p:cNvPicPr>
          <p:nvPr/>
        </p:nvPicPr>
        <p:blipFill>
          <a:blip r:embed="rId4" cstate="print"/>
          <a:srcRect r="31981"/>
          <a:stretch>
            <a:fillRect/>
          </a:stretch>
        </p:blipFill>
        <p:spPr bwMode="auto">
          <a:xfrm>
            <a:off x="6362700" y="1065288"/>
            <a:ext cx="2424142" cy="1571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19120" y="1828800"/>
            <a:ext cx="428628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health destination of choice.</a:t>
            </a:r>
          </a:p>
          <a:p>
            <a:pPr marL="177800" indent="-1778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revenue from Medical Tourism exceeded $US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1.7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billion in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over 250,000  foreign patients.</a:t>
            </a:r>
          </a:p>
          <a:p>
            <a:pPr marL="177800" indent="-1778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Jordan has 106 Hospitals, 6 of which are JCI accredited </a:t>
            </a:r>
          </a:p>
          <a:p>
            <a:pPr marL="177800" indent="-1778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Healthcare costs in Jordan are fraction of the cost of that in Europe and USA</a:t>
            </a:r>
          </a:p>
          <a:p>
            <a:pPr marL="177800" indent="-1778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Dead Sea is located 400 meters below sea level, the lowest natural point on the surface of the earth. </a:t>
            </a:r>
          </a:p>
          <a:p>
            <a:pPr marL="177800" indent="-1778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Dead Sea enjoys 8 % richer oxygen content than sea level, and lower levels of harmful UV ray penetration</a:t>
            </a:r>
          </a:p>
          <a:p>
            <a:pPr marL="177800" indent="-1778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Jordan has 22,000  physician and 5,094 dentist and 9,512 registered nurses.</a:t>
            </a:r>
          </a:p>
          <a:p>
            <a:pPr marL="177800" indent="-1778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Jordan has 26 doctors for every 10,000 persons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0" y="890826"/>
            <a:ext cx="5410200" cy="8617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ea typeface="Minion Pro" pitchFamily="18" charset="0"/>
                <a:cs typeface="Times New Roman" panose="02020603050405020304" pitchFamily="18" charset="0"/>
              </a:rPr>
              <a:t>Jordan is ranked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Minion Pro" pitchFamily="18" charset="0"/>
                <a:cs typeface="Times New Roman" panose="02020603050405020304" pitchFamily="18" charset="0"/>
              </a:rPr>
              <a:t>1</a:t>
            </a:r>
            <a:r>
              <a:rPr lang="en-US" i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Minion Pro" pitchFamily="18" charset="0"/>
                <a:cs typeface="Times New Roman" panose="02020603050405020304" pitchFamily="18" charset="0"/>
              </a:rPr>
              <a:t>st</a:t>
            </a:r>
            <a:r>
              <a:rPr lang="en-US" i="1" dirty="0">
                <a:latin typeface="Times New Roman" panose="02020603050405020304" pitchFamily="18" charset="0"/>
                <a:ea typeface="Minion Pro" pitchFamily="18" charset="0"/>
                <a:cs typeface="Times New Roman" panose="02020603050405020304" pitchFamily="18" charset="0"/>
              </a:rPr>
              <a:t> regionally and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Minion Pro" pitchFamily="18" charset="0"/>
                <a:cs typeface="Times New Roman" panose="02020603050405020304" pitchFamily="18" charset="0"/>
              </a:rPr>
              <a:t> 5</a:t>
            </a:r>
            <a:r>
              <a:rPr lang="en-US" i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Minion Pro" pitchFamily="18" charset="0"/>
                <a:cs typeface="Times New Roman" panose="02020603050405020304" pitchFamily="18" charset="0"/>
              </a:rPr>
              <a:t>th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Minion Pro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Minion Pro" pitchFamily="18" charset="0"/>
                <a:cs typeface="Times New Roman" panose="02020603050405020304" pitchFamily="18" charset="0"/>
              </a:rPr>
              <a:t>internationally for medical tourism destinations</a:t>
            </a:r>
            <a:br>
              <a:rPr lang="en-US" i="1" dirty="0">
                <a:latin typeface="Times New Roman" panose="02020603050405020304" pitchFamily="18" charset="0"/>
                <a:ea typeface="Minion Pro" pitchFamily="18" charset="0"/>
                <a:cs typeface="Times New Roman" panose="02020603050405020304" pitchFamily="18" charset="0"/>
              </a:rPr>
            </a:br>
            <a:r>
              <a:rPr lang="en-US" sz="1400" i="1" dirty="0" smtClean="0">
                <a:latin typeface="Times New Roman" panose="02020603050405020304" pitchFamily="18" charset="0"/>
                <a:ea typeface="Minion Pro" pitchFamily="18" charset="0"/>
                <a:cs typeface="Times New Roman" panose="02020603050405020304" pitchFamily="18" charset="0"/>
              </a:rPr>
              <a:t>Source</a:t>
            </a:r>
            <a:r>
              <a:rPr lang="en-US" sz="1400" i="1" dirty="0">
                <a:latin typeface="Times New Roman" panose="02020603050405020304" pitchFamily="18" charset="0"/>
                <a:ea typeface="Minion Pro" pitchFamily="18" charset="0"/>
                <a:cs typeface="Times New Roman" panose="02020603050405020304" pitchFamily="18" charset="0"/>
              </a:rPr>
              <a:t>: World Bank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970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/>
          <p:cNvSpPr>
            <a:spLocks noGrp="1"/>
          </p:cNvSpPr>
          <p:nvPr>
            <p:ph type="title"/>
          </p:nvPr>
        </p:nvSpPr>
        <p:spPr>
          <a:xfrm>
            <a:off x="1716865" y="152400"/>
            <a:ext cx="4643470" cy="785794"/>
          </a:xfrm>
        </p:spPr>
        <p:txBody>
          <a:bodyPr rtlCol="0">
            <a:noAutofit/>
          </a:bodyPr>
          <a:lstStyle/>
          <a:p>
            <a:pPr marL="0" indent="0" rtl="0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ea typeface="Minion Pro"/>
              </a:rPr>
              <a:t>Tourism</a:t>
            </a:r>
            <a:br>
              <a:rPr lang="en-US" sz="2800" b="1" dirty="0" smtClean="0">
                <a:ea typeface="Minion Pro"/>
              </a:rPr>
            </a:br>
            <a:endParaRPr lang="en-US" sz="900" i="1" dirty="0" smtClean="0">
              <a:ea typeface="Minion Pr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8600" y="5848350"/>
            <a:ext cx="4648200" cy="10096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889828"/>
              </p:ext>
            </p:extLst>
          </p:nvPr>
        </p:nvGraphicFramePr>
        <p:xfrm>
          <a:off x="5333999" y="2963069"/>
          <a:ext cx="3698745" cy="2286000"/>
        </p:xfrm>
        <a:graphic>
          <a:graphicData uri="http://schemas.openxmlformats.org/drawingml/2006/table">
            <a:tbl>
              <a:tblPr/>
              <a:tblGrid>
                <a:gridCol w="3698745"/>
              </a:tblGrid>
              <a:tr h="2197090">
                <a:tc>
                  <a:txBody>
                    <a:bodyPr/>
                    <a:lstStyle/>
                    <a:p>
                      <a:pPr marL="173038" indent="-173038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+mj-lt"/>
                          <a:ea typeface="Times New Roman"/>
                          <a:cs typeface="Arial"/>
                        </a:rPr>
                        <a:t>Business Opportunities:</a:t>
                      </a:r>
                    </a:p>
                    <a:p>
                      <a:pPr marL="173038" indent="-173038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20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cs typeface="Euphemia UCAS"/>
                      </a:endParaRPr>
                    </a:p>
                    <a:p>
                      <a:pPr marL="173038" indent="-173038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cs typeface="Euphemia UCAS"/>
                        </a:rPr>
                        <a:t>Hotels (3, 4, and 5 stars)</a:t>
                      </a:r>
                    </a:p>
                    <a:p>
                      <a:pPr marL="173038" indent="-173038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cs typeface="Euphemia UCAS"/>
                        </a:rPr>
                        <a:t>Theme Parks</a:t>
                      </a:r>
                    </a:p>
                    <a:p>
                      <a:pPr marL="173038" indent="-173038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cs typeface="Euphemia UCAS"/>
                        </a:rPr>
                        <a:t>Water Parks</a:t>
                      </a:r>
                    </a:p>
                    <a:p>
                      <a:pPr marL="173038" indent="-173038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cs typeface="Euphemia UCAS"/>
                        </a:rPr>
                        <a:t>Boutique Hotels</a:t>
                      </a:r>
                    </a:p>
                    <a:p>
                      <a:pPr marL="173038" indent="-173038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cs typeface="Euphemia UCAS"/>
                        </a:rPr>
                        <a:t>Country Side Cottages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cs typeface="Euphemia UCAS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4825" name="Picture 7" descr="jordan map.png"/>
          <p:cNvPicPr>
            <a:picLocks noChangeAspect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5101910" y="5088125"/>
            <a:ext cx="928694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6030604" y="5015788"/>
            <a:ext cx="3113396" cy="100100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 of Jordan, </a:t>
            </a:r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Ma'an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Wadi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Araba, </a:t>
            </a:r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Wadi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Rum</a:t>
            </a:r>
          </a:p>
        </p:txBody>
      </p:sp>
      <p:pic>
        <p:nvPicPr>
          <p:cNvPr id="9" name="Picture 7" descr="imagesCAADIGX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6267" y="1066416"/>
            <a:ext cx="2701533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914400" y="1600200"/>
            <a:ext cx="4343400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 fontAlgn="auto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tourism sector contributed around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14% to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GDP in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endParaRPr lang="en-C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173038" fontAlgn="auto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number of tourist arrivals was 4.9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million in 2014.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173038" fontAlgn="auto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Roads, airports and ports connect Jordan to the region and the world </a:t>
            </a:r>
            <a:endParaRPr lang="en-C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173038" fontAlgn="auto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Jordan has 512 classified and non-classified hotels with 26,080  rooms beds 49,441</a:t>
            </a:r>
            <a:endParaRPr lang="en-C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173038" fontAlgn="auto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Jordan has 106 hospitals with 45,877 beds</a:t>
            </a:r>
            <a:endParaRPr lang="en-C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173038" fontAlgn="auto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tourism focused development zones have been declared at the Dead Sea and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Jabal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Ajloun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6300" y="992446"/>
            <a:ext cx="53721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number of world class hotels and facilities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093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15240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Jordan offers a safe investment environment supported by…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1"/>
            <a:ext cx="8077200" cy="3429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 transparent regulatory framework and an attractive incentive structure. Furthermore you have strong and willing private sector partners that will support your entry into the Jordanian and regional markets.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86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/>
          </p:cNvSpPr>
          <p:nvPr>
            <p:ph type="body" idx="1"/>
          </p:nvPr>
        </p:nvSpPr>
        <p:spPr>
          <a:xfrm>
            <a:off x="1600200" y="1563216"/>
            <a:ext cx="5638800" cy="3810000"/>
          </a:xfrm>
        </p:spPr>
        <p:txBody>
          <a:bodyPr>
            <a:normAutofit/>
          </a:bodyPr>
          <a:lstStyle/>
          <a:p>
            <a:pPr marL="0" algn="ctr">
              <a:buFont typeface="Arial" pitchFamily="34" charset="0"/>
              <a:buNone/>
            </a:pPr>
            <a:endParaRPr lang="en-US" altLang="zh-CN" sz="1600" b="1" dirty="0" smtClean="0"/>
          </a:p>
          <a:p>
            <a:pPr marL="0" indent="0" algn="ctr">
              <a:buNone/>
            </a:pPr>
            <a:endParaRPr lang="en-US" altLang="ar-SA" sz="4400" dirty="0" smtClean="0">
              <a:latin typeface="Clarendon Extended" pitchFamily="18" charset="0"/>
            </a:endParaRPr>
          </a:p>
          <a:p>
            <a:pPr marL="0" indent="0" algn="ctr">
              <a:buNone/>
            </a:pPr>
            <a:r>
              <a:rPr lang="en-US" altLang="ar-SA" sz="4400" dirty="0" smtClean="0">
                <a:latin typeface="Clarendon Extended" pitchFamily="18" charset="0"/>
              </a:rPr>
              <a:t>Thank </a:t>
            </a:r>
            <a:r>
              <a:rPr lang="en-US" altLang="ar-SA" sz="4400" dirty="0">
                <a:latin typeface="Clarendon Extended" pitchFamily="18" charset="0"/>
              </a:rPr>
              <a:t>Y</a:t>
            </a:r>
            <a:r>
              <a:rPr lang="en-US" altLang="ar-SA" sz="4400" dirty="0" smtClean="0">
                <a:latin typeface="Clarendon Extended" pitchFamily="18" charset="0"/>
              </a:rPr>
              <a:t>ou</a:t>
            </a:r>
            <a:endParaRPr lang="en-US" sz="2400" b="1" dirty="0">
              <a:latin typeface="Clarendon Extended" pitchFamily="18" charset="0"/>
            </a:endParaRPr>
          </a:p>
          <a:p>
            <a:pPr marL="0" algn="ctr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47253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Rethink Market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16409"/>
            <a:ext cx="8001000" cy="4598591"/>
          </a:xfrm>
        </p:spPr>
        <p:txBody>
          <a:bodyPr>
            <a:normAutofit/>
          </a:bodyPr>
          <a:lstStyle/>
          <a:p>
            <a:pPr marL="0" algn="ctr"/>
            <a:r>
              <a:rPr lang="en-US" dirty="0"/>
              <a:t>Think of investing in Jordan as your road to success in emerging, high growth Middle East economies.</a:t>
            </a:r>
          </a:p>
          <a:p>
            <a:pPr marL="0" algn="ctr"/>
            <a:r>
              <a:rPr lang="en-US" dirty="0"/>
              <a:t>Jordan is a land of opportunity located in the heart of MENA that offers a skilled workforce, a high quality of living and competitive business advantage.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210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tx2"/>
                </a:solidFill>
              </a:rPr>
              <a:t>Why </a:t>
            </a:r>
            <a:r>
              <a:rPr lang="en-US" sz="3200" dirty="0" smtClean="0">
                <a:solidFill>
                  <a:schemeClr val="tx2"/>
                </a:solidFill>
              </a:rPr>
              <a:t>Jordan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2200" dirty="0" smtClean="0">
                <a:solidFill>
                  <a:schemeClr val="tx2"/>
                </a:solidFill>
              </a:rPr>
              <a:t>Jordan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smtClean="0">
                <a:solidFill>
                  <a:schemeClr val="tx2"/>
                </a:solidFill>
              </a:rPr>
              <a:t>presents </a:t>
            </a:r>
            <a:r>
              <a:rPr lang="en-US" sz="2200" dirty="0">
                <a:solidFill>
                  <a:schemeClr val="tx2"/>
                </a:solidFill>
              </a:rPr>
              <a:t>clear enablers to help your business </a:t>
            </a:r>
            <a:r>
              <a:rPr lang="en-US" sz="2200" dirty="0" smtClean="0">
                <a:solidFill>
                  <a:schemeClr val="tx2"/>
                </a:solidFill>
              </a:rPr>
              <a:t>grow</a:t>
            </a:r>
            <a:endParaRPr lang="en-US" sz="2200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3662083"/>
              </p:ext>
            </p:extLst>
          </p:nvPr>
        </p:nvGraphicFramePr>
        <p:xfrm>
          <a:off x="874712" y="1295400"/>
          <a:ext cx="8269288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04420" y="2065039"/>
            <a:ext cx="1891180" cy="3802361"/>
          </a:xfr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Access to over 350 million consumers in the MENA region</a:t>
            </a:r>
          </a:p>
          <a:p>
            <a:pPr lvl="0">
              <a:buFont typeface="Arial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Access to over 1 billion consumers globally through bilateral and regional free trade </a:t>
            </a:r>
            <a:r>
              <a:rPr lang="en-US" sz="1200" dirty="0" smtClean="0">
                <a:solidFill>
                  <a:schemeClr val="tx2"/>
                </a:solidFill>
              </a:rPr>
              <a:t>agreements with:</a:t>
            </a:r>
          </a:p>
          <a:p>
            <a:pPr lvl="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EU Association Agreement</a:t>
            </a:r>
          </a:p>
          <a:p>
            <a:pPr lvl="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European Free Trade Agreement</a:t>
            </a:r>
          </a:p>
          <a:p>
            <a:pPr lvl="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Agadir Agreement</a:t>
            </a:r>
          </a:p>
          <a:p>
            <a:pPr lvl="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Greater Arab Free Trade Agreement</a:t>
            </a:r>
          </a:p>
          <a:p>
            <a:pPr lvl="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USA, Canada, Singapore, and Turkey</a:t>
            </a:r>
            <a:endParaRPr lang="en-US" sz="1200" b="1" dirty="0" smtClean="0">
              <a:ln w="3175"/>
              <a:solidFill>
                <a:schemeClr val="tx2"/>
              </a:solidFill>
            </a:endParaRPr>
          </a:p>
          <a:p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19220" y="2065039"/>
            <a:ext cx="1891180" cy="38023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j-lt"/>
                <a:ea typeface="+mn-ea"/>
                <a:cs typeface="+mn-cs"/>
                <a:sym typeface="Times New Roman" pitchFamily="18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dk1"/>
                </a:solidFill>
                <a:latin typeface="+mj-lt"/>
                <a:ea typeface="+mn-ea"/>
                <a:cs typeface="+mn-cs"/>
                <a:sym typeface="Times New Roman" pitchFamily="18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dk1"/>
                </a:solidFill>
                <a:latin typeface="+mj-lt"/>
                <a:ea typeface="+mn-ea"/>
                <a:cs typeface="+mn-cs"/>
                <a:sym typeface="Times New Roman" pitchFamily="18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dk1"/>
                </a:solidFill>
                <a:latin typeface="+mj-lt"/>
                <a:ea typeface="+mn-ea"/>
                <a:cs typeface="+mn-cs"/>
                <a:sym typeface="Times New Roman" pitchFamily="18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dk1"/>
                </a:solidFill>
                <a:latin typeface="+mj-lt"/>
                <a:ea typeface="+mn-ea"/>
                <a:cs typeface="+mn-cs"/>
                <a:sym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  <a:sym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  <a:sym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  <a:sym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  <a:sym typeface="Times New Roman" pitchFamily="1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Qualified human capital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Talented and bilingual graduates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Expenditure on education is 9.7% of government expenditures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One of the highest country in the world in terms of engineers, physicians, and nurses per capita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Government programs to fill in the gap between market needs and educational output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61820" y="2057400"/>
            <a:ext cx="1891180" cy="38023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j-lt"/>
                <a:ea typeface="+mn-ea"/>
                <a:cs typeface="+mn-cs"/>
                <a:sym typeface="Times New Roman" pitchFamily="18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dk1"/>
                </a:solidFill>
                <a:latin typeface="+mj-lt"/>
                <a:ea typeface="+mn-ea"/>
                <a:cs typeface="+mn-cs"/>
                <a:sym typeface="Times New Roman" pitchFamily="18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dk1"/>
                </a:solidFill>
                <a:latin typeface="+mj-lt"/>
                <a:ea typeface="+mn-ea"/>
                <a:cs typeface="+mn-cs"/>
                <a:sym typeface="Times New Roman" pitchFamily="18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dk1"/>
                </a:solidFill>
                <a:latin typeface="+mj-lt"/>
                <a:ea typeface="+mn-ea"/>
                <a:cs typeface="+mn-cs"/>
                <a:sym typeface="Times New Roman" pitchFamily="18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dk1"/>
                </a:solidFill>
                <a:latin typeface="+mj-lt"/>
                <a:ea typeface="+mn-ea"/>
                <a:cs typeface="+mn-cs"/>
                <a:sym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  <a:sym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  <a:sym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  <a:sym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  <a:sym typeface="Times New Roman" pitchFamily="18" charset="0"/>
              </a:defRPr>
            </a:lvl9pPr>
          </a:lstStyle>
          <a:p>
            <a:pPr lvl="0">
              <a:buFont typeface="Arial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World class Development Zones </a:t>
            </a:r>
          </a:p>
          <a:p>
            <a:pPr lvl="0">
              <a:buFont typeface="Arial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Network of roads and railways that connect to the region of over 370 million consumers</a:t>
            </a:r>
          </a:p>
          <a:p>
            <a:pPr lvl="0">
              <a:buFont typeface="Arial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Modern telecommunications infrastructure</a:t>
            </a:r>
          </a:p>
          <a:p>
            <a:pPr lvl="0">
              <a:buFont typeface="Arial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Telecommunications sector fully liberalized since 2005</a:t>
            </a:r>
          </a:p>
          <a:p>
            <a:pPr lvl="0">
              <a:buFont typeface="Arial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World Class international airport and airline, serving over 59 global destinations</a:t>
            </a:r>
            <a:endParaRPr lang="en-US" sz="1200" b="1" dirty="0">
              <a:ln w="3175"/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162800" y="2065039"/>
            <a:ext cx="1893455" cy="38023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j-lt"/>
                <a:ea typeface="+mn-ea"/>
                <a:cs typeface="+mn-cs"/>
                <a:sym typeface="Times New Roman" pitchFamily="18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dk1"/>
                </a:solidFill>
                <a:latin typeface="+mj-lt"/>
                <a:ea typeface="+mn-ea"/>
                <a:cs typeface="+mn-cs"/>
                <a:sym typeface="Times New Roman" pitchFamily="18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dk1"/>
                </a:solidFill>
                <a:latin typeface="+mj-lt"/>
                <a:ea typeface="+mn-ea"/>
                <a:cs typeface="+mn-cs"/>
                <a:sym typeface="Times New Roman" pitchFamily="18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dk1"/>
                </a:solidFill>
                <a:latin typeface="+mj-lt"/>
                <a:ea typeface="+mn-ea"/>
                <a:cs typeface="+mn-cs"/>
                <a:sym typeface="Times New Roman" pitchFamily="18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dk1"/>
                </a:solidFill>
                <a:latin typeface="+mj-lt"/>
                <a:ea typeface="+mn-ea"/>
                <a:cs typeface="+mn-cs"/>
                <a:sym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  <a:sym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  <a:sym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  <a:sym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  <a:sym typeface="Times New Roman" pitchFamily="1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regional and international relationships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model of moderation and security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Strong anti-corruption and transparency efforts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Free market principles and respect for investor rights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Reform driven government agenda, particularly in the fields of investment and public private partnerships</a:t>
            </a:r>
          </a:p>
          <a:p>
            <a:endParaRPr lang="en-US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275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Liberal Economy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8001000" cy="4598591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tx2"/>
                </a:solidFill>
                <a:ea typeface="Calibri" pitchFamily="34" charset="0"/>
              </a:rPr>
              <a:t>Growing number of FTAs since 1997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2"/>
                </a:solidFill>
                <a:ea typeface="Calibri" pitchFamily="34" charset="0"/>
              </a:rPr>
              <a:t>Member of WTO since 2000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  <a:ea typeface="Calibri" pitchFamily="34" charset="0"/>
              </a:rPr>
              <a:t>117 nationalities </a:t>
            </a:r>
            <a:r>
              <a:rPr lang="en-US" dirty="0">
                <a:solidFill>
                  <a:schemeClr val="tx2"/>
                </a:solidFill>
                <a:ea typeface="Calibri" pitchFamily="34" charset="0"/>
              </a:rPr>
              <a:t>in industrial and  service sectors own companies in Jordan 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  <a:ea typeface="Calibri" pitchFamily="34" charset="0"/>
              </a:rPr>
              <a:t>49.5% </a:t>
            </a:r>
            <a:r>
              <a:rPr lang="en-US" dirty="0">
                <a:solidFill>
                  <a:schemeClr val="tx2"/>
                </a:solidFill>
                <a:ea typeface="Calibri" pitchFamily="34" charset="0"/>
              </a:rPr>
              <a:t>of  shares of publicly listed companies on Amman Stock Exchange are owned by non-Jordanians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  <a:ea typeface="Calibri" pitchFamily="34" charset="0"/>
              </a:rPr>
              <a:t>100% Foreign Ownership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2"/>
                </a:solidFill>
                <a:ea typeface="Calibri" pitchFamily="34" charset="0"/>
              </a:rPr>
              <a:t> Legal Framework that Encourages Investments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2"/>
                </a:solidFill>
                <a:ea typeface="Calibri" pitchFamily="34" charset="0"/>
              </a:rPr>
              <a:t>No restrictions on capital transfers and repatriation of profits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  <a:ea typeface="Calibri" pitchFamily="34" charset="0"/>
              </a:rPr>
              <a:t>55 Bilateral  Investment Treaties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  <a:ea typeface="Calibri" pitchFamily="34" charset="0"/>
              </a:rPr>
              <a:t>27 Double Taxation Agreements</a:t>
            </a:r>
          </a:p>
          <a:p>
            <a:pPr marL="0" indent="0">
              <a:spcBef>
                <a:spcPts val="600"/>
              </a:spcBef>
              <a:buNone/>
            </a:pPr>
            <a:endParaRPr lang="en-US" sz="2800" dirty="0">
              <a:solidFill>
                <a:srgbClr val="FF0000"/>
              </a:solidFill>
              <a:ea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779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MENA</a:t>
            </a:r>
          </a:p>
        </p:txBody>
      </p:sp>
      <p:pic>
        <p:nvPicPr>
          <p:cNvPr id="4" name="Picture 4" descr="map_bac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grayscl/>
            <a:lum bright="2000"/>
          </a:blip>
          <a:srcRect t="24224" b="8809"/>
          <a:stretch>
            <a:fillRect/>
          </a:stretch>
        </p:blipFill>
        <p:spPr bwMode="auto">
          <a:xfrm>
            <a:off x="914400" y="1828800"/>
            <a:ext cx="8077200" cy="406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19200" y="889337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Jordan’s virtual hub allows free market access to over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Billion Consumers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 its trade and investment agreements</a:t>
            </a:r>
          </a:p>
        </p:txBody>
      </p:sp>
      <p:pic>
        <p:nvPicPr>
          <p:cNvPr id="6" name="Picture 5" descr="logo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276600"/>
            <a:ext cx="398714" cy="3452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0" y="38100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buFont typeface="Arial" pitchFamily="34" charset="0"/>
              <a:buChar char="•"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Singapore FTA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25146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buFont typeface="Arial" pitchFamily="34" charset="0"/>
              <a:buChar char="•"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Canada FTA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3200400"/>
            <a:ext cx="1981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buFont typeface="Arial" pitchFamily="34" charset="0"/>
              <a:buChar char="•"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Aghadir Agreement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3048000"/>
            <a:ext cx="2411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buFont typeface="Arial" pitchFamily="34" charset="0"/>
              <a:buChar char="•"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Greater Arab Free Trade Agreement (GAFTA)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29718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buFont typeface="Arial" pitchFamily="34" charset="0"/>
              <a:buChar char="•"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 FTA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2514600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 Association Agreement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33800" y="2743200"/>
            <a:ext cx="14072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Jordan-EFTA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609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Investment Law (2014)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Reorganizes the various investment related entities (Jordan Investment Board, Development and Free Zones Commission, and Export Promotion Department)into the </a:t>
            </a:r>
            <a:r>
              <a:rPr lang="en-US" b="1" dirty="0" smtClean="0">
                <a:solidFill>
                  <a:srgbClr val="FF0000"/>
                </a:solidFill>
              </a:rPr>
              <a:t>Investment Commission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Creates the </a:t>
            </a:r>
            <a:r>
              <a:rPr lang="en-US" b="1" dirty="0" smtClean="0">
                <a:solidFill>
                  <a:srgbClr val="FF0000"/>
                </a:solidFill>
              </a:rPr>
              <a:t>Investment Council</a:t>
            </a:r>
            <a:r>
              <a:rPr lang="en-US" dirty="0" smtClean="0"/>
              <a:t>, chaired by the Prime Minister and with equal representation from the public and private sector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Expanding the sectors covered within the law to include </a:t>
            </a:r>
            <a:r>
              <a:rPr lang="en-US" b="1" dirty="0" smtClean="0">
                <a:solidFill>
                  <a:srgbClr val="FF0000"/>
                </a:solidFill>
              </a:rPr>
              <a:t>crafts and services</a:t>
            </a:r>
            <a:r>
              <a:rPr lang="en-US" dirty="0" smtClean="0"/>
              <a:t>, in addition to: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industry; agriculture; hotels; hospitals; entertainment cities; research centers; media production; convention centers; transport, distribution and/or extraction of water, gas and oil derivatives using pipelines; air transport, sea transport and railways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770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Investment Law (2014)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Empowers the </a:t>
            </a:r>
            <a:r>
              <a:rPr lang="en-US" dirty="0" smtClean="0">
                <a:solidFill>
                  <a:srgbClr val="FF0000"/>
                </a:solidFill>
              </a:rPr>
              <a:t>One Stop Shop </a:t>
            </a:r>
            <a:r>
              <a:rPr lang="en-US" dirty="0" smtClean="0"/>
              <a:t>representatives to issue permits and licenses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Automatic exemptions </a:t>
            </a:r>
            <a:r>
              <a:rPr lang="en-US" dirty="0" smtClean="0"/>
              <a:t>(sales tax and custom duties)for goods and services, and on production inputs (for industrial purposes) and fixed assets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Income tax </a:t>
            </a:r>
            <a:r>
              <a:rPr lang="en-US" dirty="0" smtClean="0"/>
              <a:t>exemptions based on geographic locations of at least 30%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Further </a:t>
            </a:r>
            <a:r>
              <a:rPr lang="en-US" dirty="0" smtClean="0">
                <a:solidFill>
                  <a:srgbClr val="FF0000"/>
                </a:solidFill>
              </a:rPr>
              <a:t>incentives</a:t>
            </a:r>
            <a:r>
              <a:rPr lang="en-US" dirty="0" smtClean="0"/>
              <a:t> in Development Zones and Industrial Estates.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Protection of investments, </a:t>
            </a:r>
            <a:r>
              <a:rPr lang="en-US" dirty="0">
                <a:solidFill>
                  <a:srgbClr val="FF0000"/>
                </a:solidFill>
              </a:rPr>
              <a:t>permissibility of full foreign ownership, and no restrictions on repatriation of profits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247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/>
              <a:t>Development Zones </a:t>
            </a:r>
            <a:br>
              <a:rPr lang="en-US" sz="2400" dirty="0"/>
            </a:br>
            <a:r>
              <a:rPr lang="en-US" sz="1600" dirty="0"/>
              <a:t>designed to leverage the unique investment characteristics of every region</a:t>
            </a:r>
            <a:endParaRPr lang="en-US" sz="2400" dirty="0"/>
          </a:p>
        </p:txBody>
      </p:sp>
      <p:pic>
        <p:nvPicPr>
          <p:cNvPr id="4" name="Picture 3" descr="jordan 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2284" y="1798528"/>
            <a:ext cx="3846056" cy="4248071"/>
          </a:xfrm>
          <a:prstGeom prst="rect">
            <a:avLst/>
          </a:prstGeom>
        </p:spPr>
      </p:pic>
      <p:pic>
        <p:nvPicPr>
          <p:cNvPr id="5" name="Picture 4" descr="logo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2899" y="5585189"/>
            <a:ext cx="427541" cy="370171"/>
          </a:xfrm>
          <a:prstGeom prst="rect">
            <a:avLst/>
          </a:prstGeom>
        </p:spPr>
      </p:pic>
      <p:pic>
        <p:nvPicPr>
          <p:cNvPr id="6" name="Picture 5" descr="logo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6340" y="4941727"/>
            <a:ext cx="427541" cy="37017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38701" y="1859894"/>
            <a:ext cx="2399662" cy="8950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Britannic Bold" pitchFamily="34" charset="0"/>
              </a:rPr>
              <a:t>Jordan Development Area </a:t>
            </a:r>
            <a:r>
              <a:rPr lang="en-US" sz="1200" dirty="0" smtClean="0">
                <a:solidFill>
                  <a:schemeClr val="tx1"/>
                </a:solidFill>
                <a:latin typeface="Britannic Bold" pitchFamily="34" charset="0"/>
              </a:rPr>
              <a:t>(Jabal Ajloun – Dead Sea)</a:t>
            </a:r>
            <a:endParaRPr lang="en-US" sz="11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97776" y="3736405"/>
            <a:ext cx="1701169" cy="609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Britannic Bold" pitchFamily="34" charset="0"/>
              </a:rPr>
              <a:t>Amman </a:t>
            </a:r>
            <a:r>
              <a:rPr lang="en-US" sz="1100" dirty="0" smtClean="0">
                <a:solidFill>
                  <a:schemeClr val="tx1"/>
                </a:solidFill>
                <a:latin typeface="Britannic Bold" pitchFamily="34" charset="0"/>
              </a:rPr>
              <a:t>Development Area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819400" y="1143000"/>
            <a:ext cx="1475830" cy="609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Britannic Bold" pitchFamily="34" charset="0"/>
              </a:rPr>
              <a:t>Irbid </a:t>
            </a:r>
            <a:r>
              <a:rPr lang="en-US" sz="1100" dirty="0" smtClean="0">
                <a:solidFill>
                  <a:schemeClr val="tx1"/>
                </a:solidFill>
                <a:latin typeface="Britannic Bold" pitchFamily="34" charset="0"/>
              </a:rPr>
              <a:t>Development Area</a:t>
            </a:r>
          </a:p>
        </p:txBody>
      </p:sp>
      <p:cxnSp>
        <p:nvCxnSpPr>
          <p:cNvPr id="10" name="Elbow Connector 9"/>
          <p:cNvCxnSpPr>
            <a:endCxn id="31" idx="1"/>
          </p:cNvCxnSpPr>
          <p:nvPr/>
        </p:nvCxnSpPr>
        <p:spPr>
          <a:xfrm>
            <a:off x="3978333" y="5022673"/>
            <a:ext cx="1812866" cy="463727"/>
          </a:xfrm>
          <a:prstGeom prst="bentConnector3">
            <a:avLst>
              <a:gd name="adj1" fmla="val 50000"/>
            </a:avLst>
          </a:prstGeom>
          <a:ln w="25400">
            <a:gradFill>
              <a:gsLst>
                <a:gs pos="0">
                  <a:schemeClr val="accent6">
                    <a:lumMod val="75000"/>
                    <a:alpha val="78000"/>
                  </a:schemeClr>
                </a:gs>
                <a:gs pos="100000">
                  <a:schemeClr val="accent6">
                    <a:lumMod val="50000"/>
                    <a:alpha val="78000"/>
                  </a:schemeClr>
                </a:gs>
              </a:gsLst>
            </a:gra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52"/>
          <p:cNvCxnSpPr>
            <a:endCxn id="30" idx="3"/>
          </p:cNvCxnSpPr>
          <p:nvPr/>
        </p:nvCxnSpPr>
        <p:spPr>
          <a:xfrm rot="16200000" flipV="1">
            <a:off x="2930331" y="5249760"/>
            <a:ext cx="779975" cy="163909"/>
          </a:xfrm>
          <a:prstGeom prst="bentConnector2">
            <a:avLst/>
          </a:prstGeom>
          <a:ln w="25400">
            <a:gradFill>
              <a:gsLst>
                <a:gs pos="0">
                  <a:schemeClr val="accent6">
                    <a:lumMod val="75000"/>
                    <a:alpha val="78000"/>
                  </a:schemeClr>
                </a:gs>
                <a:gs pos="100000">
                  <a:schemeClr val="accent6">
                    <a:lumMod val="50000"/>
                    <a:alpha val="78000"/>
                  </a:schemeClr>
                </a:gs>
              </a:gsLst>
            </a:gra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52"/>
          <p:cNvCxnSpPr>
            <a:stCxn id="23" idx="0"/>
            <a:endCxn id="32" idx="1"/>
          </p:cNvCxnSpPr>
          <p:nvPr/>
        </p:nvCxnSpPr>
        <p:spPr>
          <a:xfrm rot="5400000" flipH="1" flipV="1">
            <a:off x="4251295" y="1748456"/>
            <a:ext cx="1307160" cy="705848"/>
          </a:xfrm>
          <a:prstGeom prst="bentConnector2">
            <a:avLst/>
          </a:prstGeom>
          <a:ln w="25400">
            <a:gradFill>
              <a:gsLst>
                <a:gs pos="0">
                  <a:schemeClr val="accent6">
                    <a:lumMod val="75000"/>
                    <a:alpha val="78000"/>
                  </a:schemeClr>
                </a:gs>
                <a:gs pos="100000">
                  <a:schemeClr val="accent6">
                    <a:lumMod val="50000"/>
                    <a:alpha val="78000"/>
                  </a:schemeClr>
                </a:gs>
              </a:gsLst>
            </a:gra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52"/>
          <p:cNvCxnSpPr/>
          <p:nvPr/>
        </p:nvCxnSpPr>
        <p:spPr>
          <a:xfrm>
            <a:off x="4223883" y="3566170"/>
            <a:ext cx="1573894" cy="475034"/>
          </a:xfrm>
          <a:prstGeom prst="bentConnector3">
            <a:avLst>
              <a:gd name="adj1" fmla="val 50000"/>
            </a:avLst>
          </a:prstGeom>
          <a:ln w="25400">
            <a:gradFill>
              <a:gsLst>
                <a:gs pos="0">
                  <a:schemeClr val="accent6">
                    <a:lumMod val="75000"/>
                    <a:alpha val="78000"/>
                  </a:schemeClr>
                </a:gs>
                <a:gs pos="100000">
                  <a:schemeClr val="accent6">
                    <a:lumMod val="50000"/>
                    <a:alpha val="78000"/>
                  </a:schemeClr>
                </a:gs>
              </a:gsLst>
            </a:gra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52"/>
          <p:cNvCxnSpPr>
            <a:stCxn id="22" idx="0"/>
            <a:endCxn id="9" idx="2"/>
          </p:cNvCxnSpPr>
          <p:nvPr/>
        </p:nvCxnSpPr>
        <p:spPr>
          <a:xfrm rot="16200000" flipV="1">
            <a:off x="3411201" y="1898715"/>
            <a:ext cx="886841" cy="594612"/>
          </a:xfrm>
          <a:prstGeom prst="bentConnector3">
            <a:avLst>
              <a:gd name="adj1" fmla="val 50000"/>
            </a:avLst>
          </a:prstGeom>
          <a:ln w="25400">
            <a:gradFill>
              <a:gsLst>
                <a:gs pos="0">
                  <a:schemeClr val="accent6">
                    <a:lumMod val="75000"/>
                    <a:alpha val="78000"/>
                  </a:schemeClr>
                </a:gs>
                <a:gs pos="100000">
                  <a:schemeClr val="accent6">
                    <a:lumMod val="50000"/>
                    <a:alpha val="78000"/>
                  </a:schemeClr>
                </a:gs>
              </a:gsLst>
            </a:gra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52"/>
          <p:cNvCxnSpPr>
            <a:stCxn id="20" idx="1"/>
            <a:endCxn id="7" idx="2"/>
          </p:cNvCxnSpPr>
          <p:nvPr/>
        </p:nvCxnSpPr>
        <p:spPr>
          <a:xfrm rot="10800000">
            <a:off x="2038532" y="2754960"/>
            <a:ext cx="1882678" cy="861730"/>
          </a:xfrm>
          <a:prstGeom prst="bentConnector2">
            <a:avLst/>
          </a:prstGeom>
          <a:ln w="25400">
            <a:gradFill>
              <a:gsLst>
                <a:gs pos="0">
                  <a:schemeClr val="accent6">
                    <a:lumMod val="75000"/>
                    <a:alpha val="78000"/>
                  </a:schemeClr>
                </a:gs>
                <a:gs pos="100000">
                  <a:schemeClr val="accent6">
                    <a:lumMod val="50000"/>
                    <a:alpha val="78000"/>
                  </a:schemeClr>
                </a:gs>
              </a:gsLst>
            </a:gra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52"/>
          <p:cNvCxnSpPr/>
          <p:nvPr/>
        </p:nvCxnSpPr>
        <p:spPr>
          <a:xfrm rot="10800000">
            <a:off x="2038532" y="2939581"/>
            <a:ext cx="2076276" cy="184620"/>
          </a:xfrm>
          <a:prstGeom prst="bentConnector3">
            <a:avLst>
              <a:gd name="adj1" fmla="val 50000"/>
            </a:avLst>
          </a:prstGeom>
          <a:ln w="25400">
            <a:gradFill>
              <a:gsLst>
                <a:gs pos="0">
                  <a:schemeClr val="accent6">
                    <a:lumMod val="75000"/>
                    <a:alpha val="78000"/>
                  </a:schemeClr>
                </a:gs>
                <a:gs pos="100000">
                  <a:schemeClr val="accent6">
                    <a:lumMod val="50000"/>
                    <a:alpha val="78000"/>
                  </a:schemeClr>
                </a:gs>
              </a:gsLst>
            </a:gra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logo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2899" y="5585189"/>
            <a:ext cx="427541" cy="370171"/>
          </a:xfrm>
          <a:prstGeom prst="rect">
            <a:avLst/>
          </a:prstGeom>
        </p:spPr>
      </p:pic>
      <p:pic>
        <p:nvPicPr>
          <p:cNvPr id="18" name="Picture 17" descr="logo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6340" y="4941727"/>
            <a:ext cx="427541" cy="370171"/>
          </a:xfrm>
          <a:prstGeom prst="rect">
            <a:avLst/>
          </a:prstGeom>
        </p:spPr>
      </p:pic>
      <p:pic>
        <p:nvPicPr>
          <p:cNvPr id="19" name="Picture 18" descr="logo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5539" y="3566170"/>
            <a:ext cx="427541" cy="370171"/>
          </a:xfrm>
          <a:prstGeom prst="rect">
            <a:avLst/>
          </a:prstGeom>
        </p:spPr>
      </p:pic>
      <p:pic>
        <p:nvPicPr>
          <p:cNvPr id="20" name="Picture 19" descr="logo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1210" y="3431604"/>
            <a:ext cx="427541" cy="370171"/>
          </a:xfrm>
          <a:prstGeom prst="rect">
            <a:avLst/>
          </a:prstGeom>
        </p:spPr>
      </p:pic>
      <p:pic>
        <p:nvPicPr>
          <p:cNvPr id="21" name="Picture 20" descr="logo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0639" y="3009612"/>
            <a:ext cx="427541" cy="370171"/>
          </a:xfrm>
          <a:prstGeom prst="rect">
            <a:avLst/>
          </a:prstGeom>
        </p:spPr>
      </p:pic>
      <p:pic>
        <p:nvPicPr>
          <p:cNvPr id="22" name="Picture 21" descr="logo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8156" y="2639441"/>
            <a:ext cx="427541" cy="370171"/>
          </a:xfrm>
          <a:prstGeom prst="rect">
            <a:avLst/>
          </a:prstGeom>
        </p:spPr>
      </p:pic>
      <p:pic>
        <p:nvPicPr>
          <p:cNvPr id="23" name="Picture 22" descr="logo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8180" y="2754960"/>
            <a:ext cx="427541" cy="37017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687778" y="5181600"/>
            <a:ext cx="1380022" cy="755104"/>
          </a:xfrm>
          <a:prstGeom prst="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5%</a:t>
            </a: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Income Tax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87778" y="1886128"/>
            <a:ext cx="1380022" cy="755104"/>
          </a:xfrm>
          <a:prstGeom prst="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0%</a:t>
            </a: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Income Tax on Exports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72406" y="2702208"/>
            <a:ext cx="1380022" cy="755104"/>
          </a:xfrm>
          <a:prstGeom prst="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0%</a:t>
            </a: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Sales </a:t>
            </a: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Tax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87778" y="3509048"/>
            <a:ext cx="1380022" cy="755104"/>
          </a:xfrm>
          <a:prstGeom prst="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0%</a:t>
            </a: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Import Duties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72406" y="4345098"/>
            <a:ext cx="1380022" cy="755104"/>
          </a:xfrm>
          <a:prstGeom prst="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0%</a:t>
            </a: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Social Services Tax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87778" y="1066800"/>
            <a:ext cx="1380022" cy="755104"/>
          </a:xfrm>
          <a:prstGeom prst="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0%</a:t>
            </a: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Dividends Tax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434004" y="4604640"/>
            <a:ext cx="1804359" cy="6741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Britannic Bold" pitchFamily="34" charset="0"/>
              </a:rPr>
              <a:t>Aqaba Special Economic Zone</a:t>
            </a:r>
            <a:endParaRPr lang="en-US" sz="11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791199" y="5181600"/>
            <a:ext cx="1701169" cy="609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Britannic Bold" pitchFamily="34" charset="0"/>
              </a:rPr>
              <a:t>Ma’an </a:t>
            </a:r>
            <a:r>
              <a:rPr lang="en-US" sz="1100" dirty="0" smtClean="0">
                <a:solidFill>
                  <a:schemeClr val="tx1"/>
                </a:solidFill>
                <a:latin typeface="Britannic Bold" pitchFamily="34" charset="0"/>
              </a:rPr>
              <a:t>Development Area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257799" y="1143000"/>
            <a:ext cx="1701169" cy="609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Britannic Bold" pitchFamily="34" charset="0"/>
              </a:rPr>
              <a:t>Mafraq </a:t>
            </a:r>
            <a:r>
              <a:rPr lang="en-US" sz="1100" dirty="0" smtClean="0">
                <a:solidFill>
                  <a:schemeClr val="tx1"/>
                </a:solidFill>
                <a:latin typeface="Britannic Bold" pitchFamily="34" charset="0"/>
              </a:rPr>
              <a:t>Development Area</a:t>
            </a:r>
          </a:p>
        </p:txBody>
      </p:sp>
    </p:spTree>
    <p:extLst>
      <p:ext uri="{BB962C8B-B14F-4D97-AF65-F5344CB8AC3E}">
        <p14:creationId xmlns:p14="http://schemas.microsoft.com/office/powerpoint/2010/main" val="1884727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ea typeface="Tahoma" pitchFamily="34" charset="0"/>
              </a:rPr>
              <a:t>Development Zones</a:t>
            </a:r>
            <a:endParaRPr lang="en-US" dirty="0"/>
          </a:p>
        </p:txBody>
      </p:sp>
      <p:graphicFrame>
        <p:nvGraphicFramePr>
          <p:cNvPr id="4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708996"/>
              </p:ext>
            </p:extLst>
          </p:nvPr>
        </p:nvGraphicFramePr>
        <p:xfrm>
          <a:off x="1143000" y="838200"/>
          <a:ext cx="7896252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9813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2035</TotalTime>
  <Words>1578</Words>
  <Application>Microsoft Office PowerPoint</Application>
  <PresentationFormat>On-screen Show (4:3)</PresentationFormat>
  <Paragraphs>206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Market Entry and International Investment Opportunities in Jordan</vt:lpstr>
      <vt:lpstr>Rethink Market Access</vt:lpstr>
      <vt:lpstr>Why Jordan Jordan presents clear enablers to help your business grow</vt:lpstr>
      <vt:lpstr>Liberal Economy</vt:lpstr>
      <vt:lpstr>Beyond MENA</vt:lpstr>
      <vt:lpstr>New Investment Law (2014)</vt:lpstr>
      <vt:lpstr>New Investment Law (2014)</vt:lpstr>
      <vt:lpstr>Development Zones  designed to leverage the unique investment characteristics of every region</vt:lpstr>
      <vt:lpstr>Development Zones</vt:lpstr>
      <vt:lpstr>Energy &amp; Renewable Energy  </vt:lpstr>
      <vt:lpstr>ICT Industry  </vt:lpstr>
      <vt:lpstr>Pharmaceuticals and Clinical Trials   </vt:lpstr>
      <vt:lpstr>Healthcare </vt:lpstr>
      <vt:lpstr>Tourism </vt:lpstr>
      <vt:lpstr>Jordan offers a safe investment environment supported by…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 alqudah</dc:creator>
  <cp:lastModifiedBy>lasra1</cp:lastModifiedBy>
  <cp:revision>79</cp:revision>
  <cp:lastPrinted>2017-11-13T11:25:13Z</cp:lastPrinted>
  <dcterms:created xsi:type="dcterms:W3CDTF">2016-03-13T20:41:05Z</dcterms:created>
  <dcterms:modified xsi:type="dcterms:W3CDTF">2017-11-25T10:39:24Z</dcterms:modified>
</cp:coreProperties>
</file>