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</p:sldMasterIdLst>
  <p:notesMasterIdLst>
    <p:notesMasterId r:id="rId14"/>
  </p:notesMasterIdLst>
  <p:sldIdLst>
    <p:sldId id="300" r:id="rId3"/>
    <p:sldId id="262" r:id="rId4"/>
    <p:sldId id="263" r:id="rId5"/>
    <p:sldId id="271" r:id="rId6"/>
    <p:sldId id="307" r:id="rId7"/>
    <p:sldId id="325" r:id="rId8"/>
    <p:sldId id="321" r:id="rId9"/>
    <p:sldId id="322" r:id="rId10"/>
    <p:sldId id="323" r:id="rId11"/>
    <p:sldId id="324" r:id="rId12"/>
    <p:sldId id="306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13" autoAdjust="0"/>
    <p:restoredTop sz="94660"/>
  </p:normalViewPr>
  <p:slideViewPr>
    <p:cSldViewPr snapToGrid="0" snapToObjects="1">
      <p:cViewPr varScale="1">
        <p:scale>
          <a:sx n="40" d="100"/>
          <a:sy n="40" d="100"/>
        </p:scale>
        <p:origin x="66" y="15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72510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9086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72ADED-F3CA-41CF-9877-309ADD1D7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924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924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325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96497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4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-Picture-Eur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0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33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86626" y="2746896"/>
            <a:ext cx="21959144" cy="9724740"/>
          </a:xfrm>
        </p:spPr>
        <p:txBody>
          <a:bodyPr/>
          <a:lstStyle/>
          <a:p>
            <a:pPr lvl="0"/>
            <a:r>
              <a:rPr lang="en-US" noProof="0" dirty="0"/>
              <a:t>A list</a:t>
            </a:r>
          </a:p>
          <a:p>
            <a:pPr lvl="1"/>
            <a:r>
              <a:rPr lang="en-US" noProof="0" dirty="0"/>
              <a:t>First item</a:t>
            </a:r>
          </a:p>
          <a:p>
            <a:pPr lvl="2"/>
            <a:r>
              <a:rPr lang="en-US" noProof="0" dirty="0"/>
              <a:t>Second item</a:t>
            </a:r>
          </a:p>
          <a:p>
            <a:pPr lvl="3"/>
            <a:r>
              <a:rPr lang="en-US" noProof="0" dirty="0"/>
              <a:t>Third item</a:t>
            </a:r>
          </a:p>
          <a:p>
            <a:pPr lvl="4"/>
            <a:r>
              <a:rPr lang="en-US" noProof="0" dirty="0"/>
              <a:t>Fourth item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dirty="0" err="1"/>
              <a:t>TiTLE</a:t>
            </a:r>
            <a:endParaRPr lang="en-US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4" hasCustomPrompt="1"/>
          </p:nvPr>
        </p:nvSpPr>
        <p:spPr bwMode="gray">
          <a:xfrm>
            <a:off x="1200038" y="1817060"/>
            <a:ext cx="21945732" cy="630956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0" indent="0" algn="l">
              <a:buNone/>
              <a:defRPr sz="2200">
                <a:solidFill>
                  <a:schemeClr val="bg1"/>
                </a:solidFill>
              </a:defRPr>
            </a:lvl2pPr>
            <a:lvl3pPr marL="0" indent="0" algn="l">
              <a:buNone/>
              <a:defRPr sz="2200">
                <a:solidFill>
                  <a:schemeClr val="bg1"/>
                </a:solidFill>
              </a:defRPr>
            </a:lvl3pPr>
            <a:lvl4pPr marL="2784" indent="0" algn="l">
              <a:buNone/>
              <a:defRPr sz="2200">
                <a:solidFill>
                  <a:schemeClr val="bg1"/>
                </a:solidFill>
              </a:defRPr>
            </a:lvl4pPr>
            <a:lvl5pPr marL="0" indent="0" algn="l">
              <a:buNone/>
              <a:defRPr sz="2200">
                <a:solidFill>
                  <a:schemeClr val="bg1"/>
                </a:solidFill>
              </a:defRPr>
            </a:lvl5pPr>
            <a:lvl6pPr marL="0" indent="0" algn="l">
              <a:buNone/>
              <a:defRPr sz="2200">
                <a:solidFill>
                  <a:schemeClr val="bg1"/>
                </a:solidFill>
              </a:defRPr>
            </a:lvl6pPr>
            <a:lvl7pPr marL="0" indent="0" algn="l">
              <a:buNone/>
              <a:defRPr sz="2200">
                <a:solidFill>
                  <a:schemeClr val="bg1"/>
                </a:solidFill>
              </a:defRPr>
            </a:lvl7pPr>
            <a:lvl8pPr marL="2784" indent="0" algn="l">
              <a:buNone/>
              <a:defRPr sz="2200">
                <a:solidFill>
                  <a:schemeClr val="bg1"/>
                </a:solidFill>
              </a:defRPr>
            </a:lvl8pPr>
            <a:lvl9pPr marL="0" indent="0" algn="l">
              <a:buNone/>
              <a:defRPr sz="2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257983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1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/>
          <p:cNvSpPr/>
          <p:nvPr/>
        </p:nvSpPr>
        <p:spPr bwMode="gray">
          <a:xfrm>
            <a:off x="5" y="1"/>
            <a:ext cx="24383998" cy="75122"/>
          </a:xfrm>
          <a:prstGeom prst="rect">
            <a:avLst/>
          </a:prstGeom>
          <a:solidFill>
            <a:schemeClr val="bg2"/>
          </a:solidFill>
        </p:spPr>
        <p:txBody>
          <a:bodyPr lIns="189324" tIns="189324" rIns="189324" bIns="189324" rtlCol="0" anchor="ctr">
            <a:noAutofit/>
          </a:bodyPr>
          <a:lstStyle/>
          <a:p>
            <a:pPr algn="ctr"/>
            <a:endParaRPr lang="de-DE" sz="1800" b="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1181195" y="1198098"/>
            <a:ext cx="21967354" cy="13060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1186626" y="2746899"/>
            <a:ext cx="21959144" cy="9724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A list</a:t>
            </a:r>
          </a:p>
          <a:p>
            <a:pPr lvl="1"/>
            <a:r>
              <a:rPr lang="en-US" noProof="0" dirty="0"/>
              <a:t>First item</a:t>
            </a:r>
          </a:p>
          <a:p>
            <a:pPr lvl="2"/>
            <a:r>
              <a:rPr lang="en-US" noProof="0" dirty="0"/>
              <a:t>Second item</a:t>
            </a:r>
          </a:p>
          <a:p>
            <a:pPr lvl="3"/>
            <a:r>
              <a:rPr lang="en-US" noProof="0" dirty="0"/>
              <a:t>Third item</a:t>
            </a:r>
          </a:p>
          <a:p>
            <a:pPr lvl="4"/>
            <a:r>
              <a:rPr lang="en-US" noProof="0" dirty="0"/>
              <a:t>Fourth item</a:t>
            </a:r>
          </a:p>
        </p:txBody>
      </p:sp>
      <p:sp>
        <p:nvSpPr>
          <p:cNvPr id="7" name="Rechteck 6"/>
          <p:cNvSpPr/>
          <p:nvPr/>
        </p:nvSpPr>
        <p:spPr bwMode="gray">
          <a:xfrm>
            <a:off x="3" y="-2"/>
            <a:ext cx="24389018" cy="251864"/>
          </a:xfrm>
          <a:prstGeom prst="rect">
            <a:avLst/>
          </a:prstGeom>
          <a:solidFill>
            <a:schemeClr val="accent2">
              <a:lumMod val="25000"/>
            </a:schemeClr>
          </a:solidFill>
        </p:spPr>
        <p:txBody>
          <a:bodyPr lIns="189324" tIns="189324" rIns="189324" bIns="189324" rtlCol="0" anchor="ctr">
            <a:noAutofit/>
          </a:bodyPr>
          <a:lstStyle/>
          <a:p>
            <a:pPr algn="ctr"/>
            <a:endParaRPr lang="de-DE" sz="1800" b="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56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828528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1828528" rtl="0" eaLnBrk="1" latinLnBrk="0" hangingPunct="1">
        <a:spcBef>
          <a:spcPts val="1052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15548" indent="-315548" algn="l" defTabSz="1828528" rtl="0" eaLnBrk="1" latinLnBrk="0" hangingPunct="1">
        <a:spcBef>
          <a:spcPts val="1052"/>
        </a:spcBef>
        <a:buClr>
          <a:schemeClr val="bg2"/>
        </a:buClr>
        <a:buFont typeface="Symbol" panose="05050102010706020507" pitchFamily="18" charset="2"/>
        <a:buChar char="-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31098" indent="-315548" algn="l" defTabSz="1828528" rtl="0" eaLnBrk="1" latinLnBrk="0" hangingPunct="1">
        <a:spcBef>
          <a:spcPts val="1052"/>
        </a:spcBef>
        <a:buClr>
          <a:schemeClr val="bg2"/>
        </a:buClr>
        <a:buFont typeface="Symbol" panose="05050102010706020507" pitchFamily="18" charset="2"/>
        <a:buChar char="-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46646" indent="-315548" algn="l" defTabSz="1828528" rtl="0" eaLnBrk="1" latinLnBrk="0" hangingPunct="1">
        <a:spcBef>
          <a:spcPts val="1052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62196" indent="-315548" algn="l" defTabSz="1828528" rtl="0" eaLnBrk="1" latinLnBrk="0" hangingPunct="1">
        <a:spcBef>
          <a:spcPts val="1052"/>
        </a:spcBef>
        <a:buClr>
          <a:schemeClr val="bg2"/>
        </a:buClr>
        <a:buFont typeface="Symbol" panose="05050102010706020507" pitchFamily="18" charset="2"/>
        <a:buChar char="-"/>
        <a:defRPr sz="1800" kern="1200" baseline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262196" indent="-315548" algn="l" defTabSz="1828528" rtl="0" eaLnBrk="1" latinLnBrk="0" hangingPunct="1">
        <a:spcBef>
          <a:spcPts val="1052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bg1"/>
          </a:solidFill>
          <a:latin typeface="+mn-lt"/>
          <a:ea typeface="+mn-ea"/>
          <a:cs typeface="+mn-cs"/>
        </a:defRPr>
      </a:lvl6pPr>
      <a:lvl7pPr marL="1262196" indent="-315548" algn="l" defTabSz="1828528" rtl="0" eaLnBrk="1" latinLnBrk="0" hangingPunct="1">
        <a:spcBef>
          <a:spcPts val="1052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bg1"/>
          </a:solidFill>
          <a:latin typeface="+mn-lt"/>
          <a:ea typeface="+mn-ea"/>
          <a:cs typeface="+mn-cs"/>
        </a:defRPr>
      </a:lvl7pPr>
      <a:lvl8pPr marL="1262196" indent="-315548" algn="l" defTabSz="1828528" rtl="0" eaLnBrk="1" latinLnBrk="0" hangingPunct="1">
        <a:spcBef>
          <a:spcPts val="1052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bg1"/>
          </a:solidFill>
          <a:latin typeface="+mn-lt"/>
          <a:ea typeface="+mn-ea"/>
          <a:cs typeface="+mn-cs"/>
        </a:defRPr>
      </a:lvl8pPr>
      <a:lvl9pPr marL="1262196" indent="-315548" algn="l" defTabSz="1828528" rtl="0" eaLnBrk="1" latinLnBrk="0" hangingPunct="1">
        <a:spcBef>
          <a:spcPts val="1052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82852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66" algn="l" defTabSz="182852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8" algn="l" defTabSz="182852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94" algn="l" defTabSz="182852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6" algn="l" defTabSz="182852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22" algn="l" defTabSz="182852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586" algn="l" defTabSz="182852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850" algn="l" defTabSz="182852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14" algn="l" defTabSz="182852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cole-keister-257654 (Omid Sadeghpour's conflicted copy 2017-08-23).jpeg" descr="cole-keister-257654 (Omid Sadeghpour's conflicted copy 2017-08-23).jpeg"/>
          <p:cNvPicPr>
            <a:picLocks noChangeAspect="1"/>
          </p:cNvPicPr>
          <p:nvPr/>
        </p:nvPicPr>
        <p:blipFill>
          <a:blip r:embed="rId2">
            <a:extLst/>
          </a:blip>
          <a:srcRect t="12500" b="12500"/>
          <a:stretch>
            <a:fillRect/>
          </a:stretch>
        </p:blipFill>
        <p:spPr>
          <a:xfrm>
            <a:off x="-5556" y="0"/>
            <a:ext cx="12192001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dyaa-eldin-moustafa-197.jpg" descr="dyaa-eldin-moustafa-197.jpg"/>
          <p:cNvPicPr>
            <a:picLocks noChangeAspect="1"/>
          </p:cNvPicPr>
          <p:nvPr/>
        </p:nvPicPr>
        <p:blipFill>
          <a:blip r:embed="rId3">
            <a:extLst/>
          </a:blip>
          <a:srcRect l="50170" t="32542" r="15930" b="22257"/>
          <a:stretch>
            <a:fillRect/>
          </a:stretch>
        </p:blipFill>
        <p:spPr>
          <a:xfrm>
            <a:off x="2678812" y="3377163"/>
            <a:ext cx="6199585" cy="6199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sp>
        <p:nvSpPr>
          <p:cNvPr id="612" name="Square"/>
          <p:cNvSpPr/>
          <p:nvPr/>
        </p:nvSpPr>
        <p:spPr>
          <a:xfrm rot="5400000">
            <a:off x="1914665" y="7423537"/>
            <a:ext cx="1362125" cy="1362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13" name="Square"/>
          <p:cNvSpPr/>
          <p:nvPr/>
        </p:nvSpPr>
        <p:spPr>
          <a:xfrm rot="5400000">
            <a:off x="9585469" y="5083310"/>
            <a:ext cx="415902" cy="4159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14" name="David VS. Goliath"/>
          <p:cNvSpPr txBox="1"/>
          <p:nvPr/>
        </p:nvSpPr>
        <p:spPr>
          <a:xfrm>
            <a:off x="13796832" y="3998498"/>
            <a:ext cx="9777398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 cap="all" spc="35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dirty="0"/>
              <a:t>Internet of t</a:t>
            </a:r>
            <a:r>
              <a:rPr dirty="0"/>
              <a:t>h</a:t>
            </a:r>
            <a:r>
              <a:rPr lang="en-US" dirty="0"/>
              <a:t>ings</a:t>
            </a:r>
            <a:endParaRPr dirty="0"/>
          </a:p>
        </p:txBody>
      </p:sp>
      <p:sp>
        <p:nvSpPr>
          <p:cNvPr id="615" name="Their weakness is your strength"/>
          <p:cNvSpPr txBox="1"/>
          <p:nvPr/>
        </p:nvSpPr>
        <p:spPr>
          <a:xfrm>
            <a:off x="13203908" y="5879778"/>
            <a:ext cx="10827166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3400"/>
              </a:spcBef>
              <a:defRPr sz="38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ctr"/>
            <a:r>
              <a:rPr lang="en-US" dirty="0">
                <a:latin typeface="Lato Light"/>
                <a:cs typeface="Arial" panose="020B0604020202020204" pitchFamily="34" charset="0"/>
              </a:rPr>
              <a:t>Making technology work for </a:t>
            </a:r>
          </a:p>
          <a:p>
            <a:pPr algn="ctr"/>
            <a:r>
              <a:rPr lang="en-US" dirty="0">
                <a:latin typeface="Lato Light"/>
                <a:cs typeface="Arial" panose="020B0604020202020204" pitchFamily="34" charset="0"/>
              </a:rPr>
              <a:t>strengthening Arab-Greek economic partnerships</a:t>
            </a:r>
            <a:endParaRPr dirty="0">
              <a:latin typeface="Lato Light"/>
              <a:cs typeface="Arial" panose="020B0604020202020204" pitchFamily="34" charset="0"/>
            </a:endParaRPr>
          </a:p>
        </p:txBody>
      </p:sp>
      <p:sp>
        <p:nvSpPr>
          <p:cNvPr id="617" name="Rectangle"/>
          <p:cNvSpPr/>
          <p:nvPr/>
        </p:nvSpPr>
        <p:spPr>
          <a:xfrm rot="5400000">
            <a:off x="17418955" y="4256204"/>
            <a:ext cx="2333168" cy="105545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 sz="3200" dirty="0"/>
          </a:p>
        </p:txBody>
      </p:sp>
      <p:sp>
        <p:nvSpPr>
          <p:cNvPr id="618" name="How to defeat a competitor"/>
          <p:cNvSpPr txBox="1"/>
          <p:nvPr/>
        </p:nvSpPr>
        <p:spPr>
          <a:xfrm>
            <a:off x="13442499" y="8782418"/>
            <a:ext cx="10691085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 cap="all" spc="704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ctr"/>
            <a:r>
              <a:rPr lang="en-US" sz="4000" b="1" cap="none" dirty="0">
                <a:solidFill>
                  <a:schemeClr val="tx2">
                    <a:lumMod val="10000"/>
                  </a:schemeClr>
                </a:solidFill>
                <a:latin typeface="Lato Light"/>
                <a:cs typeface="Arial" panose="020B0604020202020204" pitchFamily="34" charset="0"/>
              </a:rPr>
              <a:t> Yannis Theodoropoulos</a:t>
            </a:r>
            <a:endParaRPr lang="el-GR" sz="4000" b="1" cap="none" dirty="0">
              <a:solidFill>
                <a:schemeClr val="tx2">
                  <a:lumMod val="10000"/>
                </a:schemeClr>
              </a:solidFill>
              <a:latin typeface="Lato Light"/>
              <a:cs typeface="Arial" panose="020B0604020202020204" pitchFamily="34" charset="0"/>
            </a:endParaRPr>
          </a:p>
          <a:p>
            <a:endParaRPr lang="el-GR" sz="2800" b="1" dirty="0">
              <a:solidFill>
                <a:schemeClr val="tx2">
                  <a:lumMod val="10000"/>
                </a:schemeClr>
              </a:solidFill>
              <a:latin typeface="Lato Light"/>
            </a:endParaRPr>
          </a:p>
          <a:p>
            <a:pPr algn="ctr"/>
            <a:r>
              <a:rPr lang="en-US" sz="4000" cap="none" spc="0" dirty="0">
                <a:solidFill>
                  <a:schemeClr val="tx2">
                    <a:lumMod val="10000"/>
                  </a:schemeClr>
                </a:solidFill>
                <a:latin typeface="Lato Light"/>
                <a:cs typeface="Arial" panose="020B0604020202020204" pitchFamily="34" charset="0"/>
              </a:rPr>
              <a:t>  </a:t>
            </a:r>
            <a:r>
              <a:rPr lang="en-US" sz="3600" cap="none" spc="0" dirty="0">
                <a:solidFill>
                  <a:schemeClr val="tx2">
                    <a:lumMod val="10000"/>
                  </a:schemeClr>
                </a:solidFill>
                <a:latin typeface="Lato Light"/>
                <a:cs typeface="Arial" panose="020B0604020202020204" pitchFamily="34" charset="0"/>
              </a:rPr>
              <a:t>Executive Vice Preside</a:t>
            </a:r>
            <a:r>
              <a:rPr lang="de-DE" sz="3600" cap="none" spc="0" dirty="0">
                <a:solidFill>
                  <a:schemeClr val="tx2">
                    <a:lumMod val="10000"/>
                  </a:schemeClr>
                </a:solidFill>
                <a:latin typeface="Lato Light"/>
                <a:cs typeface="Arial" panose="020B0604020202020204" pitchFamily="34" charset="0"/>
              </a:rPr>
              <a:t>nt</a:t>
            </a:r>
            <a:endParaRPr lang="en-US" sz="2800" b="1" cap="none" dirty="0">
              <a:solidFill>
                <a:schemeClr val="tx2">
                  <a:lumMod val="10000"/>
                </a:schemeClr>
              </a:solidFill>
              <a:latin typeface="Lato Light"/>
            </a:endParaRPr>
          </a:p>
        </p:txBody>
      </p:sp>
      <p:pic>
        <p:nvPicPr>
          <p:cNvPr id="11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FBAC1EF-27F7-41B9-9803-A3D8C8470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813" y="2004899"/>
            <a:ext cx="7834458" cy="170399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4" b="7194"/>
          <a:stretch>
            <a:fillRect/>
          </a:stretch>
        </p:blipFill>
        <p:spPr>
          <a:xfrm>
            <a:off x="-4764" y="0"/>
            <a:ext cx="24384000" cy="13716000"/>
          </a:xfrm>
        </p:spPr>
      </p:pic>
      <p:sp>
        <p:nvSpPr>
          <p:cNvPr id="20" name="Rectangle 19"/>
          <p:cNvSpPr/>
          <p:nvPr/>
        </p:nvSpPr>
        <p:spPr>
          <a:xfrm flipV="1">
            <a:off x="4764" y="13810498"/>
            <a:ext cx="24382412" cy="499756"/>
          </a:xfrm>
          <a:prstGeom prst="rect">
            <a:avLst/>
          </a:prstGeom>
          <a:gradFill flip="none" rotWithShape="0">
            <a:gsLst>
              <a:gs pos="0">
                <a:srgbClr val="48D8FA">
                  <a:lumMod val="29000"/>
                  <a:alpha val="18000"/>
                </a:srgbClr>
              </a:gs>
              <a:gs pos="0">
                <a:srgbClr val="000000">
                  <a:alpha val="72000"/>
                </a:srgbClr>
              </a:gs>
            </a:gsLst>
            <a:lin ang="37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defTabSz="914400" hangingPunct="1">
              <a:buFont typeface="Arial" panose="020B0604020202020204" pitchFamily="34" charset="0"/>
              <a:buChar char="•"/>
              <a:defRPr/>
            </a:pPr>
            <a:r>
              <a:rPr lang="el-GR" sz="900" kern="1200" dirty="0">
                <a:solidFill>
                  <a:prstClr val="white"/>
                </a:solidFill>
                <a:latin typeface="Century Gothic"/>
              </a:rPr>
              <a:t>.</a:t>
            </a:r>
            <a:endParaRPr lang="en-GB" sz="900" kern="12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589447" y="4003647"/>
            <a:ext cx="5904382" cy="3070038"/>
          </a:xfrm>
          <a:prstGeom prst="roundRect">
            <a:avLst>
              <a:gd name="adj" fmla="val 7436"/>
            </a:avLst>
          </a:prstGeom>
          <a:solidFill>
            <a:srgbClr val="0E462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el-GR" sz="1428" b="1" kern="12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45737" y="4384502"/>
            <a:ext cx="5564406" cy="230832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400" hangingPunct="1"/>
            <a:r>
              <a:rPr lang="en-US" sz="3600" kern="1200" spc="300" dirty="0">
                <a:solidFill>
                  <a:prstClr val="white"/>
                </a:solidFill>
                <a:latin typeface="Century Gothic"/>
                <a:ea typeface="Montserrat" charset="0"/>
                <a:cs typeface="Montserrat" charset="0"/>
              </a:rPr>
              <a:t>Continuous crop monitoring with</a:t>
            </a:r>
          </a:p>
          <a:p>
            <a:pPr defTabSz="914400" hangingPunct="1"/>
            <a:r>
              <a:rPr lang="en-US" sz="3600" kern="1200" spc="300" dirty="0">
                <a:solidFill>
                  <a:prstClr val="white"/>
                </a:solidFill>
                <a:latin typeface="Century Gothic"/>
                <a:ea typeface="Montserrat" charset="0"/>
                <a:cs typeface="Montserrat" charset="0"/>
              </a:rPr>
              <a:t>continuous field data collection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286775" y="4015459"/>
            <a:ext cx="5904382" cy="3070038"/>
          </a:xfrm>
          <a:prstGeom prst="roundRect">
            <a:avLst>
              <a:gd name="adj" fmla="val 7436"/>
            </a:avLst>
          </a:prstGeom>
          <a:solidFill>
            <a:srgbClr val="0E462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el-GR" sz="1428" b="1" kern="12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81029" y="4976091"/>
            <a:ext cx="5910130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400" hangingPunct="1"/>
            <a:r>
              <a:rPr lang="en-US" sz="3600" kern="1200" spc="300" dirty="0">
                <a:solidFill>
                  <a:prstClr val="white"/>
                </a:solidFill>
                <a:latin typeface="Century Gothic"/>
                <a:ea typeface="Montserrat" charset="0"/>
                <a:cs typeface="Montserrat" charset="0"/>
              </a:rPr>
              <a:t>Crop assessment for selective harvesting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165195" y="4168079"/>
            <a:ext cx="5904382" cy="3070038"/>
          </a:xfrm>
          <a:prstGeom prst="roundRect">
            <a:avLst>
              <a:gd name="adj" fmla="val 7436"/>
            </a:avLst>
          </a:prstGeom>
          <a:solidFill>
            <a:srgbClr val="0E462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el-GR" sz="1428" b="1" kern="12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35180" y="4744239"/>
            <a:ext cx="5734396" cy="175432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400" hangingPunct="1"/>
            <a:r>
              <a:rPr lang="en-US" sz="3600" kern="1200" spc="300" dirty="0">
                <a:solidFill>
                  <a:prstClr val="white"/>
                </a:solidFill>
                <a:latin typeface="Century Gothic"/>
                <a:ea typeface="Montserrat" charset="0"/>
                <a:cs typeface="Montserrat" charset="0"/>
              </a:rPr>
              <a:t>Forecasting and scheduling of future harvests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607367" y="8360495"/>
            <a:ext cx="5904382" cy="3070038"/>
          </a:xfrm>
          <a:prstGeom prst="roundRect">
            <a:avLst>
              <a:gd name="adj" fmla="val 7436"/>
            </a:avLst>
          </a:prstGeom>
          <a:solidFill>
            <a:srgbClr val="0E462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el-GR" sz="1428" b="1" kern="12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63657" y="9295347"/>
            <a:ext cx="5564406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400" hangingPunct="1"/>
            <a:r>
              <a:rPr lang="en-US" sz="3600" kern="1200" spc="300" dirty="0">
                <a:solidFill>
                  <a:prstClr val="white"/>
                </a:solidFill>
                <a:latin typeface="Lato Light"/>
                <a:ea typeface="Montserrat" charset="0"/>
                <a:cs typeface="Montserrat" charset="0"/>
              </a:rPr>
              <a:t>Monitoring the fertilizing process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04695" y="8372307"/>
            <a:ext cx="5904382" cy="3070038"/>
          </a:xfrm>
          <a:prstGeom prst="roundRect">
            <a:avLst>
              <a:gd name="adj" fmla="val 7436"/>
            </a:avLst>
          </a:prstGeom>
          <a:solidFill>
            <a:srgbClr val="0E462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el-GR" sz="1428" b="1" kern="12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98949" y="9055943"/>
            <a:ext cx="5910130" cy="175432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400" hangingPunct="1"/>
            <a:r>
              <a:rPr lang="el-GR" sz="3600" kern="1200" spc="300" dirty="0">
                <a:solidFill>
                  <a:prstClr val="white"/>
                </a:solidFill>
                <a:latin typeface="Century Gothic"/>
                <a:ea typeface="Montserrat" charset="0"/>
                <a:cs typeface="Montserrat" charset="0"/>
              </a:rPr>
              <a:t>Μ</a:t>
            </a:r>
            <a:r>
              <a:rPr lang="en-US" sz="3600" kern="1200" spc="300" dirty="0">
                <a:solidFill>
                  <a:prstClr val="white"/>
                </a:solidFill>
                <a:latin typeface="Lato Light"/>
                <a:ea typeface="Montserrat" charset="0"/>
                <a:cs typeface="Montserrat" charset="0"/>
              </a:rPr>
              <a:t>aping the cultivation state and</a:t>
            </a:r>
            <a:r>
              <a:rPr lang="el-GR" sz="3600" kern="1200" spc="300" dirty="0">
                <a:solidFill>
                  <a:prstClr val="white"/>
                </a:solidFill>
                <a:latin typeface="Century Gothic"/>
                <a:ea typeface="Montserrat" charset="0"/>
                <a:cs typeface="Montserrat" charset="0"/>
              </a:rPr>
              <a:t> </a:t>
            </a:r>
            <a:r>
              <a:rPr lang="en-US" sz="3600" kern="1200" spc="300" dirty="0">
                <a:solidFill>
                  <a:prstClr val="white"/>
                </a:solidFill>
                <a:latin typeface="Lato Light"/>
                <a:ea typeface="Montserrat" charset="0"/>
                <a:cs typeface="Montserrat" charset="0"/>
              </a:rPr>
              <a:t>the greenhouse conditions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7183115" y="8524927"/>
            <a:ext cx="5904382" cy="3070038"/>
          </a:xfrm>
          <a:prstGeom prst="roundRect">
            <a:avLst>
              <a:gd name="adj" fmla="val 7436"/>
            </a:avLst>
          </a:prstGeom>
          <a:solidFill>
            <a:srgbClr val="0E462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el-GR" sz="1428" b="1" kern="12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353100" y="9101089"/>
            <a:ext cx="5734396" cy="175432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400" hangingPunct="1"/>
            <a:r>
              <a:rPr lang="en-US" sz="3600" kern="1200" spc="300" dirty="0">
                <a:solidFill>
                  <a:prstClr val="white"/>
                </a:solidFill>
                <a:latin typeface="Century Gothic"/>
                <a:ea typeface="Montserrat" charset="0"/>
                <a:cs typeface="Montserrat" charset="0"/>
              </a:rPr>
              <a:t>Parasite and decease identification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4E40E34-76F2-4051-B020-5F3F57D19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5186" y="0"/>
            <a:ext cx="1924050" cy="885825"/>
          </a:xfrm>
          <a:prstGeom prst="rect">
            <a:avLst/>
          </a:prstGeom>
        </p:spPr>
      </p:pic>
      <p:sp>
        <p:nvSpPr>
          <p:cNvPr id="28" name="more details">
            <a:extLst>
              <a:ext uri="{FF2B5EF4-FFF2-40B4-BE49-F238E27FC236}">
                <a16:creationId xmlns:a16="http://schemas.microsoft.com/office/drawing/2014/main" id="{983167CE-F2FA-406E-A9AF-89046F16698F}"/>
              </a:ext>
            </a:extLst>
          </p:cNvPr>
          <p:cNvSpPr txBox="1"/>
          <p:nvPr/>
        </p:nvSpPr>
        <p:spPr>
          <a:xfrm>
            <a:off x="8258917" y="770708"/>
            <a:ext cx="785663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6600" cap="all" spc="33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all" spc="33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Lato Bold"/>
                <a:sym typeface="Lato Bold"/>
              </a:rPr>
              <a:t>Smart farming</a:t>
            </a:r>
            <a:endParaRPr kumimoji="0" sz="7200" b="0" i="0" u="none" strike="noStrike" kern="0" cap="all" spc="33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Lato Bold"/>
              <a:sym typeface="Lato Bold"/>
            </a:endParaRPr>
          </a:p>
        </p:txBody>
      </p:sp>
      <p:sp>
        <p:nvSpPr>
          <p:cNvPr id="29" name="Rectangle">
            <a:extLst>
              <a:ext uri="{FF2B5EF4-FFF2-40B4-BE49-F238E27FC236}">
                <a16:creationId xmlns:a16="http://schemas.microsoft.com/office/drawing/2014/main" id="{2F8F449B-E8ED-4A03-B466-9015A6C17125}"/>
              </a:ext>
            </a:extLst>
          </p:cNvPr>
          <p:cNvSpPr/>
          <p:nvPr/>
        </p:nvSpPr>
        <p:spPr>
          <a:xfrm rot="5400000">
            <a:off x="12443614" y="777398"/>
            <a:ext cx="45719" cy="25297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180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rob-bye-182304.jpeg" descr="rob-bye-182304.jpeg"/>
          <p:cNvPicPr>
            <a:picLocks noChangeAspect="1"/>
          </p:cNvPicPr>
          <p:nvPr/>
        </p:nvPicPr>
        <p:blipFill>
          <a:blip r:embed="rId2">
            <a:extLst/>
          </a:blip>
          <a:srcRect t="8152" b="8152"/>
          <a:stretch>
            <a:fillRect/>
          </a:stretch>
        </p:blipFill>
        <p:spPr>
          <a:xfrm>
            <a:off x="-198291" y="0"/>
            <a:ext cx="2458229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83" name="Let's design the world we want"/>
          <p:cNvSpPr txBox="1"/>
          <p:nvPr/>
        </p:nvSpPr>
        <p:spPr>
          <a:xfrm>
            <a:off x="6261079" y="6482287"/>
            <a:ext cx="12227858" cy="1533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100" cap="all" spc="744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Let's design </a:t>
            </a:r>
            <a:endParaRPr lang="en-US" dirty="0">
              <a:solidFill>
                <a:srgbClr val="002060"/>
              </a:solidFill>
            </a:endParaRPr>
          </a:p>
          <a:p>
            <a:r>
              <a:rPr dirty="0">
                <a:solidFill>
                  <a:srgbClr val="002060"/>
                </a:solidFill>
              </a:rPr>
              <a:t>the </a:t>
            </a:r>
            <a:r>
              <a:rPr lang="en-US" dirty="0">
                <a:solidFill>
                  <a:srgbClr val="002060"/>
                </a:solidFill>
              </a:rPr>
              <a:t>Internet of things </a:t>
            </a:r>
          </a:p>
          <a:p>
            <a:r>
              <a:rPr dirty="0">
                <a:solidFill>
                  <a:srgbClr val="002060"/>
                </a:solidFill>
              </a:rPr>
              <a:t>world we want</a:t>
            </a:r>
          </a:p>
        </p:txBody>
      </p:sp>
      <p:sp>
        <p:nvSpPr>
          <p:cNvPr id="684" name="Line"/>
          <p:cNvSpPr/>
          <p:nvPr/>
        </p:nvSpPr>
        <p:spPr>
          <a:xfrm>
            <a:off x="10675597" y="8112007"/>
            <a:ext cx="2880406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85" name="Square"/>
          <p:cNvSpPr/>
          <p:nvPr/>
        </p:nvSpPr>
        <p:spPr>
          <a:xfrm>
            <a:off x="11923017" y="3258560"/>
            <a:ext cx="903983" cy="903983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86" name="Square"/>
          <p:cNvSpPr/>
          <p:nvPr/>
        </p:nvSpPr>
        <p:spPr>
          <a:xfrm rot="5400000">
            <a:off x="12530655" y="3853497"/>
            <a:ext cx="406401" cy="40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10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B8E608F-BE68-455A-86E2-81B991DF0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26" y="4584928"/>
            <a:ext cx="7834458" cy="1703998"/>
          </a:xfrm>
          <a:prstGeom prst="rect">
            <a:avLst/>
          </a:prstGeom>
          <a:solidFill>
            <a:schemeClr val="accent1">
              <a:lumMod val="20000"/>
              <a:lumOff val="80000"/>
              <a:alpha val="6000"/>
            </a:schemeClr>
          </a:solidFill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ricardo-gomez-angel-258444 (Omid Sadeghpour's conflicted copy 2017-08-23).jpeg" descr="ricardo-gomez-angel-258444 (Omid Sadeghpour's conflicted copy 2017-08-23).jpeg"/>
          <p:cNvPicPr>
            <a:picLocks noChangeAspect="1"/>
          </p:cNvPicPr>
          <p:nvPr/>
        </p:nvPicPr>
        <p:blipFill>
          <a:blip r:embed="rId2">
            <a:extLst/>
          </a:blip>
          <a:srcRect t="28048" b="28048"/>
          <a:stretch>
            <a:fillRect/>
          </a:stretch>
        </p:blipFill>
        <p:spPr>
          <a:xfrm>
            <a:off x="-21414" y="-7839"/>
            <a:ext cx="24426828" cy="6882012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You Exec is a service passionately focused on the professional development and success of our members. When you join Plus, you will receive monthly exclusive essays, video interviews, book summaries, article compilations, slide decks, e-books, and other tools specifically designed to help you get ahead of the curve."/>
          <p:cNvSpPr txBox="1"/>
          <p:nvPr/>
        </p:nvSpPr>
        <p:spPr>
          <a:xfrm>
            <a:off x="950259" y="8908317"/>
            <a:ext cx="22483482" cy="1744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200000"/>
              </a:lnSpc>
              <a:spcBef>
                <a:spcPts val="3400"/>
              </a:spcBef>
              <a:defRPr sz="3000" spc="180" baseline="13333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US" sz="8000" b="1" dirty="0"/>
              <a:t>Internet of Things is about enabling the “HYPERCONNECTED AGE”</a:t>
            </a:r>
            <a:endParaRPr sz="8000" b="1" dirty="0"/>
          </a:p>
        </p:txBody>
      </p:sp>
      <p:sp>
        <p:nvSpPr>
          <p:cNvPr id="91" name="Square"/>
          <p:cNvSpPr/>
          <p:nvPr/>
        </p:nvSpPr>
        <p:spPr>
          <a:xfrm rot="5400000">
            <a:off x="6601848" y="3328962"/>
            <a:ext cx="3973166" cy="3973166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92" name="The world…"/>
          <p:cNvSpPr txBox="1"/>
          <p:nvPr/>
        </p:nvSpPr>
        <p:spPr>
          <a:xfrm>
            <a:off x="2593492" y="4286845"/>
            <a:ext cx="5969547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6600" cap="all" spc="330"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The world </a:t>
            </a:r>
          </a:p>
          <a:p>
            <a:pPr algn="r">
              <a:defRPr sz="6600" cap="all" spc="330"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Awaits</a:t>
            </a:r>
          </a:p>
        </p:txBody>
      </p:sp>
      <p:sp>
        <p:nvSpPr>
          <p:cNvPr id="94" name="Square"/>
          <p:cNvSpPr/>
          <p:nvPr/>
        </p:nvSpPr>
        <p:spPr>
          <a:xfrm rot="5400000">
            <a:off x="8806381" y="6158483"/>
            <a:ext cx="1362125" cy="136212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95" name="Square"/>
          <p:cNvSpPr/>
          <p:nvPr/>
        </p:nvSpPr>
        <p:spPr>
          <a:xfrm rot="5400000">
            <a:off x="10901881" y="7593558"/>
            <a:ext cx="228601" cy="2286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F65828-1ADC-419C-8238-190CA3132D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1" r="5797" b="33208"/>
          <a:stretch/>
        </p:blipFill>
        <p:spPr>
          <a:xfrm>
            <a:off x="21568106" y="101817"/>
            <a:ext cx="2690387" cy="80568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ikki-chan-122581 (Omid Sadeghpour's conflicted copy 2017-08-23).jpeg" descr="rikki-chan-122581 (Omid Sadeghpour's conflicted copy 2017-08-23).jpeg">
            <a:extLst>
              <a:ext uri="{FF2B5EF4-FFF2-40B4-BE49-F238E27FC236}">
                <a16:creationId xmlns:a16="http://schemas.microsoft.com/office/drawing/2014/main" id="{5D733C84-6DED-46BC-82BF-3477D2151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28780" r="28780"/>
          <a:stretch>
            <a:fillRect/>
          </a:stretch>
        </p:blipFill>
        <p:spPr>
          <a:xfrm>
            <a:off x="428326" y="1127326"/>
            <a:ext cx="7783073" cy="12242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rikki-chan-122581 (Omid Sadeghpour's conflicted copy 2017-08-23).jpeg" descr="rikki-chan-122581 (Omid Sadeghpour's conflicted copy 2017-08-23).jpeg">
            <a:extLst>
              <a:ext uri="{FF2B5EF4-FFF2-40B4-BE49-F238E27FC236}">
                <a16:creationId xmlns:a16="http://schemas.microsoft.com/office/drawing/2014/main" id="{709B923B-62AA-4886-926D-C733793A9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l="28780" r="28780"/>
          <a:stretch>
            <a:fillRect/>
          </a:stretch>
        </p:blipFill>
        <p:spPr>
          <a:xfrm>
            <a:off x="15724096" y="581791"/>
            <a:ext cx="8129402" cy="1278726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63198B-92D5-41DE-A803-2A3B1077CEF0}"/>
              </a:ext>
            </a:extLst>
          </p:cNvPr>
          <p:cNvSpPr/>
          <p:nvPr/>
        </p:nvSpPr>
        <p:spPr>
          <a:xfrm>
            <a:off x="2384057" y="581791"/>
            <a:ext cx="5862918" cy="310854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QUO </a:t>
            </a:r>
          </a:p>
          <a:p>
            <a:endParaRPr lang="en-US" sz="2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LIVE ON </a:t>
            </a:r>
          </a:p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“LOW RESOLUTION IMAGES” </a:t>
            </a:r>
          </a:p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PHYSICAL WORLD</a:t>
            </a:r>
          </a:p>
          <a:p>
            <a:endParaRPr lang="el-GR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D97E2A-8E58-44D6-A9F8-F8B19FE4B038}"/>
              </a:ext>
            </a:extLst>
          </p:cNvPr>
          <p:cNvSpPr/>
          <p:nvPr/>
        </p:nvSpPr>
        <p:spPr>
          <a:xfrm>
            <a:off x="15724096" y="0"/>
            <a:ext cx="6219922" cy="372409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en-US" sz="3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CREATES “HIGH” RESOLUTION IMAGES </a:t>
            </a:r>
          </a:p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PHYSICAL WORLD</a:t>
            </a:r>
          </a:p>
          <a:p>
            <a:endParaRPr lang="el-GR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D9B0C5-DD05-444D-B87A-7AB49E419588}"/>
              </a:ext>
            </a:extLst>
          </p:cNvPr>
          <p:cNvSpPr/>
          <p:nvPr/>
        </p:nvSpPr>
        <p:spPr>
          <a:xfrm>
            <a:off x="8857928" y="5088117"/>
            <a:ext cx="6219922" cy="36009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OF THINGS IS CENTRAL </a:t>
            </a:r>
          </a:p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 DIGITAL TRANSFORMATION</a:t>
            </a:r>
          </a:p>
          <a:p>
            <a:endParaRPr lang="en-US" sz="2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7E7F1AF2-49C5-43E8-A9A6-5CB3424A8C9E}"/>
              </a:ext>
            </a:extLst>
          </p:cNvPr>
          <p:cNvSpPr/>
          <p:nvPr/>
        </p:nvSpPr>
        <p:spPr>
          <a:xfrm>
            <a:off x="10076324" y="8428672"/>
            <a:ext cx="699247" cy="695023"/>
          </a:xfrm>
          <a:prstGeom prst="chevron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6E660309-2F2D-4469-ACAA-666A9FA01E25}"/>
              </a:ext>
            </a:extLst>
          </p:cNvPr>
          <p:cNvSpPr/>
          <p:nvPr/>
        </p:nvSpPr>
        <p:spPr>
          <a:xfrm>
            <a:off x="10954866" y="8428672"/>
            <a:ext cx="699247" cy="695023"/>
          </a:xfrm>
          <a:prstGeom prst="chevron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CB7B79FA-72AF-4EB3-B498-A3E1ED5A758C}"/>
              </a:ext>
            </a:extLst>
          </p:cNvPr>
          <p:cNvSpPr/>
          <p:nvPr/>
        </p:nvSpPr>
        <p:spPr>
          <a:xfrm>
            <a:off x="11743759" y="8428672"/>
            <a:ext cx="699247" cy="695023"/>
          </a:xfrm>
          <a:prstGeom prst="chevron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189D53B5-90BD-4DE7-BB62-E6E593AC4CD9}"/>
              </a:ext>
            </a:extLst>
          </p:cNvPr>
          <p:cNvSpPr/>
          <p:nvPr/>
        </p:nvSpPr>
        <p:spPr>
          <a:xfrm>
            <a:off x="12541619" y="8428672"/>
            <a:ext cx="699247" cy="695023"/>
          </a:xfrm>
          <a:prstGeom prst="chevron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1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9677AB5-438F-42A4-ADD5-8ED0206D2A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371" y="60773"/>
            <a:ext cx="2317234" cy="504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quare"/>
          <p:cNvSpPr/>
          <p:nvPr/>
        </p:nvSpPr>
        <p:spPr>
          <a:xfrm rot="5400000">
            <a:off x="4156769" y="2278546"/>
            <a:ext cx="8782671" cy="8782671"/>
          </a:xfrm>
          <a:prstGeom prst="rect">
            <a:avLst/>
          </a:prstGeom>
          <a:ln w="12700">
            <a:solidFill>
              <a:srgbClr val="C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95" name="Co-founder"/>
          <p:cNvSpPr txBox="1"/>
          <p:nvPr/>
        </p:nvSpPr>
        <p:spPr>
          <a:xfrm>
            <a:off x="15825170" y="5067489"/>
            <a:ext cx="881972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increasing competitiveness 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through improved power supply </a:t>
            </a:r>
          </a:p>
        </p:txBody>
      </p:sp>
      <p:sp>
        <p:nvSpPr>
          <p:cNvPr id="196" name="With a background in marketing, engineering, and operations - Owen Exec with You Exec can help your organization reach new heights to achieve your aspirations."/>
          <p:cNvSpPr txBox="1"/>
          <p:nvPr/>
        </p:nvSpPr>
        <p:spPr>
          <a:xfrm>
            <a:off x="15825170" y="7623247"/>
            <a:ext cx="7913371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spcBef>
                <a:spcPts val="3400"/>
              </a:spcBef>
              <a:defRPr sz="22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lang="en-US" dirty="0"/>
              <a:t>The development of IoT-based Energy Supply Chains would lead </a:t>
            </a:r>
            <a:r>
              <a:rPr lang="en-US" b="1" dirty="0"/>
              <a:t>to reducing outages </a:t>
            </a:r>
            <a:r>
              <a:rPr lang="en-US" dirty="0"/>
              <a:t>through the orchestration of demand and supply in real time, online.</a:t>
            </a:r>
            <a:endParaRPr dirty="0"/>
          </a:p>
        </p:txBody>
      </p:sp>
      <p:sp>
        <p:nvSpPr>
          <p:cNvPr id="197" name="software engineer"/>
          <p:cNvSpPr txBox="1"/>
          <p:nvPr/>
        </p:nvSpPr>
        <p:spPr>
          <a:xfrm>
            <a:off x="15855736" y="6988890"/>
            <a:ext cx="429444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dirty="0"/>
              <a:t>Strategic rationale</a:t>
            </a:r>
            <a:endParaRPr dirty="0"/>
          </a:p>
        </p:txBody>
      </p:sp>
      <p:sp>
        <p:nvSpPr>
          <p:cNvPr id="198" name="Rectangle"/>
          <p:cNvSpPr/>
          <p:nvPr/>
        </p:nvSpPr>
        <p:spPr>
          <a:xfrm rot="5400000">
            <a:off x="17060031" y="3208792"/>
            <a:ext cx="121147" cy="25297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99" name="Owen Exec"/>
          <p:cNvSpPr txBox="1"/>
          <p:nvPr/>
        </p:nvSpPr>
        <p:spPr>
          <a:xfrm>
            <a:off x="15825170" y="3088503"/>
            <a:ext cx="562654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9000" cap="all" spc="45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algn="l"/>
            <a:r>
              <a:rPr lang="en-US" sz="3200" dirty="0"/>
              <a:t>making </a:t>
            </a:r>
            <a:r>
              <a:rPr lang="en-US" sz="3200" dirty="0" err="1"/>
              <a:t>i</a:t>
            </a:r>
            <a:r>
              <a:rPr lang="en-US" sz="3200" cap="none" dirty="0" err="1"/>
              <a:t>o</a:t>
            </a:r>
            <a:r>
              <a:rPr lang="en-US" sz="3200" dirty="0" err="1"/>
              <a:t>T</a:t>
            </a:r>
            <a:r>
              <a:rPr lang="en-US" sz="3200" dirty="0"/>
              <a:t> relevant </a:t>
            </a:r>
          </a:p>
          <a:p>
            <a:pPr algn="l"/>
            <a:r>
              <a:rPr lang="en-US" sz="3200" dirty="0"/>
              <a:t>to the </a:t>
            </a:r>
            <a:r>
              <a:rPr lang="en-US" sz="3200" dirty="0" err="1"/>
              <a:t>mena</a:t>
            </a:r>
            <a:r>
              <a:rPr lang="en-US" sz="3200" dirty="0"/>
              <a:t> region</a:t>
            </a:r>
          </a:p>
        </p:txBody>
      </p:sp>
      <p:sp>
        <p:nvSpPr>
          <p:cNvPr id="200" name="Line"/>
          <p:cNvSpPr/>
          <p:nvPr/>
        </p:nvSpPr>
        <p:spPr>
          <a:xfrm>
            <a:off x="15888670" y="6700134"/>
            <a:ext cx="2982445" cy="1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01" name="Square"/>
          <p:cNvSpPr/>
          <p:nvPr/>
        </p:nvSpPr>
        <p:spPr>
          <a:xfrm rot="5400000">
            <a:off x="15914070" y="9368358"/>
            <a:ext cx="152401" cy="152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03" name="Square"/>
          <p:cNvSpPr/>
          <p:nvPr/>
        </p:nvSpPr>
        <p:spPr>
          <a:xfrm rot="5400000">
            <a:off x="15920420" y="9731289"/>
            <a:ext cx="1092201" cy="10922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17328F-036F-4063-B58C-C51B661B8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379" y="3159396"/>
            <a:ext cx="14330478" cy="65668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951744-BD8F-434A-8B3A-DEE362ED74D5}"/>
              </a:ext>
            </a:extLst>
          </p:cNvPr>
          <p:cNvSpPr txBox="1"/>
          <p:nvPr/>
        </p:nvSpPr>
        <p:spPr>
          <a:xfrm>
            <a:off x="1539059" y="9731289"/>
            <a:ext cx="1359336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European Bank for Reconstruction and Development, the European Investment Bank, the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International Bank for Reconstruction and Development / The World Bank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What’s holding back the private sector in MENA</a:t>
            </a:r>
          </a:p>
        </p:txBody>
      </p:sp>
      <p:pic>
        <p:nvPicPr>
          <p:cNvPr id="20" name="Picture 1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67B86A8-7576-4387-9E6C-80648A695B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371" y="257992"/>
            <a:ext cx="2317234" cy="5040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447AA13-B116-4926-A5D4-BABB55893986}"/>
              </a:ext>
            </a:extLst>
          </p:cNvPr>
          <p:cNvCxnSpPr>
            <a:cxnSpLocks/>
          </p:cNvCxnSpPr>
          <p:nvPr/>
        </p:nvCxnSpPr>
        <p:spPr>
          <a:xfrm>
            <a:off x="9258300" y="4750726"/>
            <a:ext cx="669471" cy="3235340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quare"/>
          <p:cNvSpPr/>
          <p:nvPr/>
        </p:nvSpPr>
        <p:spPr>
          <a:xfrm rot="5400000">
            <a:off x="3977478" y="2278546"/>
            <a:ext cx="8782671" cy="8782671"/>
          </a:xfrm>
          <a:prstGeom prst="rect">
            <a:avLst/>
          </a:prstGeom>
          <a:ln w="12700">
            <a:solidFill>
              <a:srgbClr val="C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5" name="Co-founder"/>
          <p:cNvSpPr txBox="1"/>
          <p:nvPr/>
        </p:nvSpPr>
        <p:spPr>
          <a:xfrm>
            <a:off x="15855736" y="5142447"/>
            <a:ext cx="703237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all" spc="180" normalizeH="0" baseline="0" noProof="0" dirty="0">
                <a:ln>
                  <a:noFill/>
                </a:ln>
                <a:solidFill>
                  <a:srgbClr val="FF0000">
                    <a:lumMod val="50000"/>
                  </a:srgbClr>
                </a:solidFill>
                <a:effectLst/>
                <a:uLnTx/>
                <a:uFillTx/>
                <a:latin typeface="Lato Regular"/>
                <a:sym typeface="Lato Regular"/>
              </a:rPr>
              <a:t>improving power supply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all" spc="180" normalizeH="0" baseline="0" noProof="0" dirty="0">
                <a:ln>
                  <a:noFill/>
                </a:ln>
                <a:solidFill>
                  <a:srgbClr val="FF0000">
                    <a:lumMod val="50000"/>
                  </a:srgbClr>
                </a:solidFill>
                <a:effectLst/>
                <a:uLnTx/>
                <a:uFillTx/>
                <a:latin typeface="Lato Regular"/>
                <a:sym typeface="Lato Regular"/>
              </a:rPr>
              <a:t>through water  efficiency</a:t>
            </a:r>
          </a:p>
        </p:txBody>
      </p:sp>
      <p:sp>
        <p:nvSpPr>
          <p:cNvPr id="196" name="With a background in marketing, engineering, and operations - Owen Exec with You Exec can help your organization reach new heights to achieve your aspirations."/>
          <p:cNvSpPr txBox="1"/>
          <p:nvPr/>
        </p:nvSpPr>
        <p:spPr>
          <a:xfrm>
            <a:off x="15888670" y="7581585"/>
            <a:ext cx="7913371" cy="16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spcBef>
                <a:spcPts val="3400"/>
              </a:spcBef>
              <a:defRPr sz="22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lvl="0"/>
            <a:r>
              <a:rPr lang="en-US" dirty="0"/>
              <a:t>MENA countries are using </a:t>
            </a:r>
            <a:r>
              <a:rPr lang="en-US" b="1" dirty="0"/>
              <a:t>energy-intensive desalination </a:t>
            </a:r>
            <a:r>
              <a:rPr lang="en-US" dirty="0"/>
              <a:t>processes for filling the water demand-supply gap. These processes contribute significantly to the power deficit of MENA region.</a:t>
            </a:r>
          </a:p>
        </p:txBody>
      </p:sp>
      <p:sp>
        <p:nvSpPr>
          <p:cNvPr id="197" name="software engineer"/>
          <p:cNvSpPr txBox="1"/>
          <p:nvPr/>
        </p:nvSpPr>
        <p:spPr>
          <a:xfrm>
            <a:off x="15855736" y="6956226"/>
            <a:ext cx="429444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Strategic rationale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198" name="Rectangle"/>
          <p:cNvSpPr/>
          <p:nvPr/>
        </p:nvSpPr>
        <p:spPr>
          <a:xfrm rot="5400000">
            <a:off x="17060031" y="3208792"/>
            <a:ext cx="121147" cy="25297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0" name="Line"/>
          <p:cNvSpPr/>
          <p:nvPr/>
        </p:nvSpPr>
        <p:spPr>
          <a:xfrm>
            <a:off x="15921391" y="6803408"/>
            <a:ext cx="2982445" cy="1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1" name="Square"/>
          <p:cNvSpPr/>
          <p:nvPr/>
        </p:nvSpPr>
        <p:spPr>
          <a:xfrm rot="5400000">
            <a:off x="15914070" y="9368358"/>
            <a:ext cx="152401" cy="152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3" name="Square"/>
          <p:cNvSpPr/>
          <p:nvPr/>
        </p:nvSpPr>
        <p:spPr>
          <a:xfrm rot="5400000">
            <a:off x="15920420" y="9731289"/>
            <a:ext cx="1092201" cy="10922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2B11E6-99FC-4E35-A000-7948C971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41" y="3125818"/>
            <a:ext cx="12301089" cy="6929656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</p:pic>
      <p:pic>
        <p:nvPicPr>
          <p:cNvPr id="14" name="Picture 1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145341C-FC88-4DF7-9CF0-AE46776C3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371" y="257992"/>
            <a:ext cx="2317234" cy="504000"/>
          </a:xfrm>
          <a:prstGeom prst="rect">
            <a:avLst/>
          </a:prstGeom>
        </p:spPr>
      </p:pic>
      <p:sp>
        <p:nvSpPr>
          <p:cNvPr id="13" name="Owen Exec">
            <a:extLst>
              <a:ext uri="{FF2B5EF4-FFF2-40B4-BE49-F238E27FC236}">
                <a16:creationId xmlns:a16="http://schemas.microsoft.com/office/drawing/2014/main" id="{D7056D0F-A728-4F0A-AC68-22BE20C7F867}"/>
              </a:ext>
            </a:extLst>
          </p:cNvPr>
          <p:cNvSpPr txBox="1"/>
          <p:nvPr/>
        </p:nvSpPr>
        <p:spPr>
          <a:xfrm>
            <a:off x="15825170" y="3088503"/>
            <a:ext cx="562654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9000" cap="all" spc="45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algn="l"/>
            <a:r>
              <a:rPr lang="en-US" sz="3200" dirty="0"/>
              <a:t>making </a:t>
            </a:r>
            <a:r>
              <a:rPr lang="en-US" sz="3200" dirty="0" err="1"/>
              <a:t>i</a:t>
            </a:r>
            <a:r>
              <a:rPr lang="en-US" sz="3200" cap="none" dirty="0" err="1"/>
              <a:t>o</a:t>
            </a:r>
            <a:r>
              <a:rPr lang="en-US" sz="3200" dirty="0" err="1"/>
              <a:t>T</a:t>
            </a:r>
            <a:r>
              <a:rPr lang="en-US" sz="3200" dirty="0"/>
              <a:t> relevant </a:t>
            </a:r>
          </a:p>
          <a:p>
            <a:pPr algn="l"/>
            <a:r>
              <a:rPr lang="en-US" sz="3200" dirty="0"/>
              <a:t>to the </a:t>
            </a:r>
            <a:r>
              <a:rPr lang="en-US" sz="3200" dirty="0" err="1"/>
              <a:t>mena</a:t>
            </a:r>
            <a:r>
              <a:rPr lang="en-US" sz="3200" dirty="0"/>
              <a:t> region </a:t>
            </a:r>
          </a:p>
        </p:txBody>
      </p:sp>
    </p:spTree>
    <p:extLst>
      <p:ext uri="{BB962C8B-B14F-4D97-AF65-F5344CB8AC3E}">
        <p14:creationId xmlns:p14="http://schemas.microsoft.com/office/powerpoint/2010/main" val="398273746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E1737F-F021-4ADE-BAB9-18935147807D}"/>
              </a:ext>
            </a:extLst>
          </p:cNvPr>
          <p:cNvSpPr/>
          <p:nvPr/>
        </p:nvSpPr>
        <p:spPr bwMode="gray">
          <a:xfrm>
            <a:off x="0" y="300943"/>
            <a:ext cx="24384000" cy="134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>
              <a:defRPr/>
            </a:pPr>
            <a:endParaRPr lang="el-GR" sz="2800" kern="1200" dirty="0" err="1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8" name="Textplatzhalter 4"/>
          <p:cNvSpPr txBox="1">
            <a:spLocks/>
          </p:cNvSpPr>
          <p:nvPr/>
        </p:nvSpPr>
        <p:spPr bwMode="gray">
          <a:xfrm>
            <a:off x="16274762" y="2410566"/>
            <a:ext cx="6873216" cy="5508000"/>
          </a:xfrm>
          <a:prstGeom prst="rect">
            <a:avLst/>
          </a:prstGeom>
          <a:solidFill>
            <a:schemeClr val="tx2"/>
          </a:solidFill>
        </p:spPr>
        <p:txBody>
          <a:bodyPr lIns="359916" tIns="287862" rIns="359916" bIns="143966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400" b="0" kern="1200" cap="all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434">
              <a:defRPr/>
            </a:pPr>
            <a:r>
              <a:rPr lang="en-US" sz="4800" dirty="0">
                <a:solidFill>
                  <a:prstClr val="white"/>
                </a:solidFill>
                <a:latin typeface="Lato Light"/>
                <a:cs typeface="Arial" panose="020B0604020202020204" pitchFamily="34" charset="0"/>
              </a:rPr>
              <a:t>Industrial parks</a:t>
            </a:r>
          </a:p>
          <a:p>
            <a:pPr lvl="2" defTabSz="1828434">
              <a:defRPr/>
            </a:pPr>
            <a:endParaRPr lang="en-US" dirty="0">
              <a:solidFill>
                <a:prstClr val="white"/>
              </a:solidFill>
              <a:latin typeface="Lato Light"/>
              <a:cs typeface="Arial" panose="020B0604020202020204" pitchFamily="34" charset="0"/>
            </a:endParaRPr>
          </a:p>
          <a:p>
            <a:pPr lvl="2" algn="just" defTabSz="1828434">
              <a:lnSpc>
                <a:spcPct val="150000"/>
              </a:lnSpc>
            </a:pPr>
            <a:r>
              <a:rPr lang="en-US" sz="2400" dirty="0">
                <a:solidFill>
                  <a:prstClr val="white"/>
                </a:solidFill>
                <a:latin typeface="Lato Light"/>
                <a:cs typeface="Arial" panose="020B0604020202020204" pitchFamily="34" charset="0"/>
              </a:rPr>
              <a:t>Internet of Things solution for integrating industrial park assets through  the installation of sensors and meters (AMR, energy, water/wastewater, pollution load meters),  the collection, analysis and  visualization of measurements in a unified database and the process automation for event-based alarms</a:t>
            </a:r>
          </a:p>
        </p:txBody>
      </p:sp>
      <p:sp>
        <p:nvSpPr>
          <p:cNvPr id="9" name="Textplatzhalter 4"/>
          <p:cNvSpPr txBox="1">
            <a:spLocks/>
          </p:cNvSpPr>
          <p:nvPr/>
        </p:nvSpPr>
        <p:spPr bwMode="gray">
          <a:xfrm>
            <a:off x="16273570" y="8083270"/>
            <a:ext cx="6874408" cy="5508000"/>
          </a:xfrm>
          <a:prstGeom prst="rect">
            <a:avLst/>
          </a:prstGeom>
          <a:solidFill>
            <a:schemeClr val="bg2"/>
          </a:solidFill>
        </p:spPr>
        <p:txBody>
          <a:bodyPr lIns="359916" tIns="287862" rIns="359916" bIns="143966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400" b="0" kern="1200" cap="all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434">
              <a:defRPr/>
            </a:pPr>
            <a:r>
              <a:rPr lang="en-US" sz="4800" dirty="0">
                <a:solidFill>
                  <a:prstClr val="black"/>
                </a:solidFill>
                <a:latin typeface="Lato Light"/>
                <a:cs typeface="Arial" panose="020B0604020202020204" pitchFamily="34" charset="0"/>
              </a:rPr>
              <a:t>Water utilities</a:t>
            </a:r>
            <a:endParaRPr lang="en-US" sz="4800" cap="none" dirty="0">
              <a:solidFill>
                <a:prstClr val="black"/>
              </a:solidFill>
              <a:latin typeface="Lato Light"/>
              <a:cs typeface="Arial" panose="020B0604020202020204" pitchFamily="34" charset="0"/>
            </a:endParaRPr>
          </a:p>
          <a:p>
            <a:pPr lvl="1" defTabSz="1828434">
              <a:spcAft>
                <a:spcPts val="800"/>
              </a:spcAft>
              <a:defRPr/>
            </a:pPr>
            <a:endParaRPr lang="en-US" sz="1200" dirty="0">
              <a:solidFill>
                <a:prstClr val="black"/>
              </a:solidFill>
              <a:latin typeface="Lato Light"/>
              <a:cs typeface="Arial" panose="020B0604020202020204" pitchFamily="34" charset="0"/>
            </a:endParaRPr>
          </a:p>
          <a:p>
            <a:pPr lvl="1" algn="just" defTabSz="1828434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Lato Light"/>
                <a:cs typeface="Arial" panose="020B0604020202020204" pitchFamily="34" charset="0"/>
              </a:rPr>
              <a:t>Collection, processing and visualization of water flow data as well as alarms being generated from the combination of hetero-</a:t>
            </a:r>
            <a:r>
              <a:rPr lang="en-US" sz="2400" dirty="0" err="1">
                <a:solidFill>
                  <a:prstClr val="black"/>
                </a:solidFill>
                <a:latin typeface="Lato Light"/>
                <a:cs typeface="Arial" panose="020B0604020202020204" pitchFamily="34" charset="0"/>
              </a:rPr>
              <a:t>geneous</a:t>
            </a:r>
            <a:r>
              <a:rPr lang="en-US" sz="2400" dirty="0">
                <a:solidFill>
                  <a:prstClr val="black"/>
                </a:solidFill>
                <a:latin typeface="Lato Light"/>
                <a:cs typeface="Arial" panose="020B0604020202020204" pitchFamily="34" charset="0"/>
              </a:rPr>
              <a:t> water distribution infrastructure: 800+ water flow meters, pressure reducing valves (PRV) and flooding alarm sensors</a:t>
            </a:r>
          </a:p>
        </p:txBody>
      </p:sp>
      <p:sp>
        <p:nvSpPr>
          <p:cNvPr id="5" name="Textplatzhalter 4"/>
          <p:cNvSpPr txBox="1">
            <a:spLocks/>
          </p:cNvSpPr>
          <p:nvPr/>
        </p:nvSpPr>
        <p:spPr bwMode="gray">
          <a:xfrm>
            <a:off x="1236382" y="8083270"/>
            <a:ext cx="6874408" cy="5508000"/>
          </a:xfrm>
          <a:prstGeom prst="rect">
            <a:avLst/>
          </a:prstGeom>
          <a:solidFill>
            <a:schemeClr val="accent1"/>
          </a:solidFill>
        </p:spPr>
        <p:txBody>
          <a:bodyPr lIns="359916" tIns="287862" rIns="359916" bIns="143966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400" b="0" kern="1200" cap="all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434">
              <a:defRPr/>
            </a:pPr>
            <a:r>
              <a:rPr lang="en-US" sz="4800" dirty="0">
                <a:solidFill>
                  <a:prstClr val="white"/>
                </a:solidFill>
                <a:latin typeface="Lato Light"/>
                <a:cs typeface="Arial" panose="020B0604020202020204" pitchFamily="34" charset="0"/>
              </a:rPr>
              <a:t>Food retail</a:t>
            </a:r>
          </a:p>
          <a:p>
            <a:pPr lvl="1" defTabSz="1828434">
              <a:spcAft>
                <a:spcPts val="800"/>
              </a:spcAft>
              <a:defRPr/>
            </a:pPr>
            <a:endParaRPr lang="en-US" sz="1000" dirty="0">
              <a:solidFill>
                <a:prstClr val="white"/>
              </a:solidFill>
              <a:latin typeface="Lato Light"/>
              <a:cs typeface="Arial" panose="020B0604020202020204" pitchFamily="34" charset="0"/>
            </a:endParaRPr>
          </a:p>
          <a:p>
            <a:pPr lvl="1" algn="just" defTabSz="1828434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white"/>
                </a:solidFill>
                <a:latin typeface="Lato Light"/>
                <a:cs typeface="Arial" panose="020B0604020202020204" pitchFamily="34" charset="0"/>
              </a:rPr>
              <a:t>Integrated Energy Efficiency solution in 195 stores of a supermarket chain : 24/7/365  monitoring of refrigerators/HVAC/lighting, smart alarms for the early detection of  abnormal energy use due to malfunctioning assets, energy consumption forecasting</a:t>
            </a:r>
          </a:p>
        </p:txBody>
      </p:sp>
      <p:sp>
        <p:nvSpPr>
          <p:cNvPr id="7" name="Textplatzhalter 4"/>
          <p:cNvSpPr txBox="1">
            <a:spLocks/>
          </p:cNvSpPr>
          <p:nvPr/>
        </p:nvSpPr>
        <p:spPr bwMode="gray">
          <a:xfrm>
            <a:off x="8754976" y="8083270"/>
            <a:ext cx="6874408" cy="5508000"/>
          </a:xfrm>
          <a:prstGeom prst="rect">
            <a:avLst/>
          </a:prstGeom>
          <a:solidFill>
            <a:schemeClr val="accent4"/>
          </a:solidFill>
        </p:spPr>
        <p:txBody>
          <a:bodyPr lIns="359916" tIns="287862" rIns="359916" bIns="143966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400" b="0" kern="1200" cap="all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434">
              <a:defRPr/>
            </a:pPr>
            <a:r>
              <a:rPr lang="en-US" sz="4800" cap="none" dirty="0">
                <a:solidFill>
                  <a:prstClr val="black"/>
                </a:solidFill>
                <a:latin typeface="Lato Light"/>
                <a:cs typeface="Arial" panose="020B0604020202020204" pitchFamily="34" charset="0"/>
              </a:rPr>
              <a:t>NON-FOOD RETAIL</a:t>
            </a:r>
            <a:endParaRPr lang="en-US" sz="4800" dirty="0">
              <a:solidFill>
                <a:prstClr val="black"/>
              </a:solidFill>
              <a:latin typeface="Lato Light"/>
              <a:cs typeface="Arial" panose="020B0604020202020204" pitchFamily="34" charset="0"/>
            </a:endParaRPr>
          </a:p>
          <a:p>
            <a:pPr lvl="2" defTabSz="1828434">
              <a:defRPr/>
            </a:pPr>
            <a:endParaRPr lang="en-US" dirty="0">
              <a:solidFill>
                <a:prstClr val="black"/>
              </a:solidFill>
              <a:latin typeface="Lato Light"/>
              <a:cs typeface="Arial" panose="020B0604020202020204" pitchFamily="34" charset="0"/>
            </a:endParaRPr>
          </a:p>
          <a:p>
            <a:pPr lvl="2" algn="just" defTabSz="1828434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Lato Light"/>
                <a:cs typeface="Arial" panose="020B0604020202020204" pitchFamily="34" charset="0"/>
              </a:rPr>
              <a:t>Store-level integrated solution for energy consumption and sustainability monitoring in 50 stores of leading non-food retail chain: centralized  management of heterogeneous in-store BMS, in-store displays for web presentment of efficiency results, creation of energy baseline   </a:t>
            </a:r>
            <a:endParaRPr lang="en-US" sz="2000" dirty="0">
              <a:solidFill>
                <a:prstClr val="black"/>
              </a:solidFill>
              <a:latin typeface="Lato Light"/>
              <a:cs typeface="Arial" panose="020B0604020202020204" pitchFamily="34" charset="0"/>
            </a:endParaRPr>
          </a:p>
        </p:txBody>
      </p:sp>
      <p:sp>
        <p:nvSpPr>
          <p:cNvPr id="10" name="Textplatzhalter 4"/>
          <p:cNvSpPr txBox="1">
            <a:spLocks/>
          </p:cNvSpPr>
          <p:nvPr/>
        </p:nvSpPr>
        <p:spPr bwMode="gray">
          <a:xfrm>
            <a:off x="8729244" y="2387418"/>
            <a:ext cx="6874408" cy="5508000"/>
          </a:xfrm>
          <a:prstGeom prst="rect">
            <a:avLst/>
          </a:prstGeom>
          <a:solidFill>
            <a:schemeClr val="accent2"/>
          </a:solidFill>
        </p:spPr>
        <p:txBody>
          <a:bodyPr lIns="359916" tIns="287862" rIns="359916" bIns="143966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400" b="0" kern="1200" cap="all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434">
              <a:defRPr/>
            </a:pPr>
            <a:r>
              <a:rPr lang="en-US" sz="4800" dirty="0">
                <a:solidFill>
                  <a:prstClr val="black"/>
                </a:solidFill>
                <a:latin typeface="Lato Light"/>
                <a:cs typeface="Arial" panose="020B0604020202020204" pitchFamily="34" charset="0"/>
              </a:rPr>
              <a:t>Banking sector</a:t>
            </a:r>
          </a:p>
          <a:p>
            <a:pPr lvl="2" defTabSz="1828434">
              <a:defRPr/>
            </a:pPr>
            <a:endParaRPr lang="en-US" dirty="0">
              <a:solidFill>
                <a:prstClr val="black"/>
              </a:solidFill>
              <a:latin typeface="Lato Light"/>
              <a:cs typeface="Arial" panose="020B0604020202020204" pitchFamily="34" charset="0"/>
            </a:endParaRPr>
          </a:p>
          <a:p>
            <a:pPr lvl="2" algn="just" defTabSz="1828434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Lato Light"/>
                <a:cs typeface="Arial" panose="020B0604020202020204" pitchFamily="34" charset="0"/>
              </a:rPr>
              <a:t>Buildings Internet of Things solution for interoperability between heterogeneous assets and systems in 500+ sites: 24/7/365 portfolio-level monitoring and control of system-level inefficiencies through data sensing from legacy BMS systems, equipment and infrastructure</a:t>
            </a:r>
          </a:p>
          <a:p>
            <a:pPr lvl="2" defTabSz="1828434">
              <a:defRPr/>
            </a:pPr>
            <a:endParaRPr lang="en-US" sz="3200" dirty="0">
              <a:solidFill>
                <a:prstClr val="black"/>
              </a:solidFill>
              <a:latin typeface="Lato Light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3DA165-B0FB-4003-A0BD-8F5796FB7737}"/>
              </a:ext>
            </a:extLst>
          </p:cNvPr>
          <p:cNvSpPr txBox="1"/>
          <p:nvPr/>
        </p:nvSpPr>
        <p:spPr>
          <a:xfrm>
            <a:off x="1212442" y="747930"/>
            <a:ext cx="21682774" cy="145163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/>
          <a:p>
            <a:pPr algn="l" defTabSz="182880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800" kern="1200" cap="all" spc="200" dirty="0" err="1">
                <a:solidFill>
                  <a:srgbClr val="7F7F7F">
                    <a:lumMod val="95000"/>
                    <a:lumOff val="5000"/>
                  </a:srgbClr>
                </a:solidFill>
                <a:latin typeface="Lato Light"/>
                <a:cs typeface="Arial" panose="020B0604020202020204" pitchFamily="34" charset="0"/>
              </a:rPr>
              <a:t>Singularlogic’s</a:t>
            </a:r>
            <a:r>
              <a:rPr lang="en-US" sz="4800" kern="1200" cap="all" spc="200" dirty="0">
                <a:solidFill>
                  <a:srgbClr val="7F7F7F">
                    <a:lumMod val="95000"/>
                    <a:lumOff val="5000"/>
                  </a:srgbClr>
                </a:solidFill>
                <a:latin typeface="Lato Light"/>
                <a:cs typeface="Arial" panose="020B0604020202020204" pitchFamily="34" charset="0"/>
              </a:rPr>
              <a:t> I</a:t>
            </a:r>
            <a:r>
              <a:rPr lang="en-US" sz="4800" kern="1200" spc="200" dirty="0">
                <a:solidFill>
                  <a:srgbClr val="7F7F7F">
                    <a:lumMod val="95000"/>
                    <a:lumOff val="5000"/>
                  </a:srgbClr>
                </a:solidFill>
                <a:latin typeface="Lato Light"/>
                <a:cs typeface="Arial" panose="020B0604020202020204" pitchFamily="34" charset="0"/>
              </a:rPr>
              <a:t>o</a:t>
            </a:r>
            <a:r>
              <a:rPr lang="en-US" sz="4800" kern="1200" cap="all" spc="200" dirty="0">
                <a:solidFill>
                  <a:srgbClr val="7F7F7F">
                    <a:lumMod val="95000"/>
                    <a:lumOff val="5000"/>
                  </a:srgbClr>
                </a:solidFill>
                <a:latin typeface="Lato Light"/>
                <a:cs typeface="Arial" panose="020B0604020202020204" pitchFamily="34" charset="0"/>
              </a:rPr>
              <a:t>T FOOTPRINT – SELECTED USE CASES</a:t>
            </a:r>
            <a:endParaRPr lang="en-US" sz="4800" i="1" kern="1200" cap="all" spc="200" dirty="0">
              <a:solidFill>
                <a:srgbClr val="7F7F7F">
                  <a:lumMod val="95000"/>
                  <a:lumOff val="5000"/>
                </a:srgbClr>
              </a:solidFill>
              <a:latin typeface="Lato Light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342E59-5506-41C0-AE79-20CF70EFF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442" y="2416091"/>
            <a:ext cx="6873212" cy="55107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F28936-BDF3-4BEE-A6F3-1D1BCDC00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3608" y="482551"/>
            <a:ext cx="192405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more details"/>
          <p:cNvSpPr txBox="1"/>
          <p:nvPr/>
        </p:nvSpPr>
        <p:spPr>
          <a:xfrm>
            <a:off x="7421783" y="-80659"/>
            <a:ext cx="954043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6600" cap="all" spc="33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Cognitive buildings</a:t>
            </a:r>
            <a:endParaRPr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BA2B334-5A23-4A01-A455-1ABE6817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288" y="1044297"/>
            <a:ext cx="2484739" cy="11439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2BD5D0B-3BA2-41D1-8714-6A6FF052BC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6"/>
          <a:stretch/>
        </p:blipFill>
        <p:spPr>
          <a:xfrm>
            <a:off x="-7429" y="6912469"/>
            <a:ext cx="24396140" cy="73188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4E58161-8064-4D46-AE5A-10E0DDB724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159"/>
          <a:stretch/>
        </p:blipFill>
        <p:spPr>
          <a:xfrm>
            <a:off x="-1399" y="2485944"/>
            <a:ext cx="24445593" cy="66074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0BE3EC6-ABAF-40FB-834D-E1C72CF650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159"/>
          <a:stretch/>
        </p:blipFill>
        <p:spPr>
          <a:xfrm>
            <a:off x="-8758" y="2326520"/>
            <a:ext cx="24445593" cy="67668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8F0AEF-BB75-498A-902B-03131E85B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63063" y="1037596"/>
            <a:ext cx="1185269" cy="1298306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4CD3A912-88DD-46F2-BFDF-9ECC4721FA55}"/>
              </a:ext>
            </a:extLst>
          </p:cNvPr>
          <p:cNvSpPr/>
          <p:nvPr/>
        </p:nvSpPr>
        <p:spPr>
          <a:xfrm rot="5400000">
            <a:off x="12604723" y="-220571"/>
            <a:ext cx="45719" cy="25297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23522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m"/>
          <p:cNvSpPr txBox="1"/>
          <p:nvPr/>
        </p:nvSpPr>
        <p:spPr>
          <a:xfrm>
            <a:off x="3835142" y="10058296"/>
            <a:ext cx="134876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all" spc="1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Energy</a:t>
            </a:r>
            <a:endParaRPr kumimoji="0" sz="2400" b="0" i="0" u="none" strike="noStrike" kern="0" cap="all" spc="1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238" name="Caterpillar, ops"/>
          <p:cNvSpPr txBox="1"/>
          <p:nvPr/>
        </p:nvSpPr>
        <p:spPr>
          <a:xfrm>
            <a:off x="2368044" y="11049459"/>
            <a:ext cx="428295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Any metering infrastructure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240" name="more details"/>
          <p:cNvSpPr txBox="1"/>
          <p:nvPr/>
        </p:nvSpPr>
        <p:spPr>
          <a:xfrm>
            <a:off x="7651537" y="23725"/>
            <a:ext cx="948753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6600" cap="all" spc="33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all" spc="33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Lato Bold"/>
                <a:sym typeface="Lato Bold"/>
              </a:rPr>
              <a:t>Resource efficiency</a:t>
            </a:r>
            <a:endParaRPr kumimoji="0" sz="6600" b="0" i="0" u="none" strike="noStrike" kern="0" cap="all" spc="330" normalizeH="0" baseline="0" noProof="0" dirty="0">
              <a:ln>
                <a:noFill/>
              </a:ln>
              <a:solidFill>
                <a:srgbClr val="53585F">
                  <a:lumMod val="60000"/>
                  <a:lumOff val="40000"/>
                </a:srgbClr>
              </a:solidFill>
              <a:effectLst/>
              <a:uLnTx/>
              <a:uFillTx/>
              <a:latin typeface="Lato Bold"/>
              <a:sym typeface="Lato Bold"/>
            </a:endParaRPr>
          </a:p>
        </p:txBody>
      </p:sp>
      <p:sp>
        <p:nvSpPr>
          <p:cNvPr id="241" name="Line"/>
          <p:cNvSpPr/>
          <p:nvPr/>
        </p:nvSpPr>
        <p:spPr>
          <a:xfrm>
            <a:off x="3594324" y="10843534"/>
            <a:ext cx="1830397" cy="1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2" name="Rachel"/>
          <p:cNvSpPr txBox="1"/>
          <p:nvPr/>
        </p:nvSpPr>
        <p:spPr>
          <a:xfrm>
            <a:off x="9142745" y="10039054"/>
            <a:ext cx="120545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all" spc="1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Water</a:t>
            </a:r>
            <a:endParaRPr kumimoji="0" sz="2400" b="0" i="0" u="none" strike="noStrike" kern="0" cap="all" spc="1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244" name="Booth, mba"/>
          <p:cNvSpPr txBox="1"/>
          <p:nvPr/>
        </p:nvSpPr>
        <p:spPr>
          <a:xfrm>
            <a:off x="8076451" y="11158848"/>
            <a:ext cx="354517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Integrated solution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245" name="Line"/>
          <p:cNvSpPr/>
          <p:nvPr/>
        </p:nvSpPr>
        <p:spPr>
          <a:xfrm>
            <a:off x="8715976" y="10843534"/>
            <a:ext cx="1830397" cy="1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6" name="Mathias"/>
          <p:cNvSpPr txBox="1"/>
          <p:nvPr/>
        </p:nvSpPr>
        <p:spPr>
          <a:xfrm>
            <a:off x="13758485" y="10021622"/>
            <a:ext cx="198868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all" spc="1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equipment</a:t>
            </a:r>
            <a:endParaRPr kumimoji="0" sz="2400" b="0" i="0" u="none" strike="noStrike" kern="0" cap="all" spc="1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248" name="startup, founder"/>
          <p:cNvSpPr txBox="1"/>
          <p:nvPr/>
        </p:nvSpPr>
        <p:spPr>
          <a:xfrm>
            <a:off x="13198104" y="11046395"/>
            <a:ext cx="310944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Any equipment, any device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249" name="Line"/>
          <p:cNvSpPr/>
          <p:nvPr/>
        </p:nvSpPr>
        <p:spPr>
          <a:xfrm>
            <a:off x="13837628" y="10830834"/>
            <a:ext cx="1830396" cy="1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0" name="Olu"/>
          <p:cNvSpPr txBox="1"/>
          <p:nvPr/>
        </p:nvSpPr>
        <p:spPr>
          <a:xfrm>
            <a:off x="18736183" y="10058296"/>
            <a:ext cx="417806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all" spc="1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Facilities management</a:t>
            </a:r>
            <a:endParaRPr kumimoji="0" sz="2400" b="0" i="0" u="none" strike="noStrike" kern="0" cap="all" spc="1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252" name="Google, Engineer"/>
          <p:cNvSpPr txBox="1"/>
          <p:nvPr/>
        </p:nvSpPr>
        <p:spPr>
          <a:xfrm>
            <a:off x="19493265" y="10974860"/>
            <a:ext cx="310944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Integration with 3</a:t>
            </a:r>
            <a:r>
              <a:rPr kumimoji="0" lang="en-US" sz="2200" b="0" i="0" u="none" strike="noStrike" kern="0" cap="all" spc="11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RD</a:t>
            </a: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 party systems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253" name="Line"/>
          <p:cNvSpPr/>
          <p:nvPr/>
        </p:nvSpPr>
        <p:spPr>
          <a:xfrm>
            <a:off x="19937125" y="10887981"/>
            <a:ext cx="1830397" cy="1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4" name="Square"/>
          <p:cNvSpPr/>
          <p:nvPr/>
        </p:nvSpPr>
        <p:spPr>
          <a:xfrm rot="5400000">
            <a:off x="4471422" y="12946157"/>
            <a:ext cx="152401" cy="152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5" name="Square"/>
          <p:cNvSpPr/>
          <p:nvPr/>
        </p:nvSpPr>
        <p:spPr>
          <a:xfrm rot="5400000">
            <a:off x="9593074" y="12946157"/>
            <a:ext cx="152401" cy="152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6" name="Square"/>
          <p:cNvSpPr/>
          <p:nvPr/>
        </p:nvSpPr>
        <p:spPr>
          <a:xfrm rot="5400000">
            <a:off x="14714726" y="12946157"/>
            <a:ext cx="152401" cy="152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7" name="Square"/>
          <p:cNvSpPr/>
          <p:nvPr/>
        </p:nvSpPr>
        <p:spPr>
          <a:xfrm rot="5400000">
            <a:off x="21062507" y="12946157"/>
            <a:ext cx="152401" cy="152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554CBEB-CB6D-47D2-A68C-5B9535A7D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775" y="678112"/>
            <a:ext cx="17473689" cy="904562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0" name="Caterpillar, ops">
            <a:extLst>
              <a:ext uri="{FF2B5EF4-FFF2-40B4-BE49-F238E27FC236}">
                <a16:creationId xmlns:a16="http://schemas.microsoft.com/office/drawing/2014/main" id="{CD8A073E-2E42-4C79-A7F4-FA1204E21ACE}"/>
              </a:ext>
            </a:extLst>
          </p:cNvPr>
          <p:cNvSpPr txBox="1"/>
          <p:nvPr/>
        </p:nvSpPr>
        <p:spPr>
          <a:xfrm>
            <a:off x="2200599" y="12035240"/>
            <a:ext cx="461784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Regular"/>
                <a:sym typeface="Lato Regular"/>
              </a:rPr>
              <a:t>Electricity, gas, heating oil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31" name="Caterpillar, ops">
            <a:extLst>
              <a:ext uri="{FF2B5EF4-FFF2-40B4-BE49-F238E27FC236}">
                <a16:creationId xmlns:a16="http://schemas.microsoft.com/office/drawing/2014/main" id="{32AD72F3-17B6-43EC-AEB9-2B755164FEE1}"/>
              </a:ext>
            </a:extLst>
          </p:cNvPr>
          <p:cNvSpPr txBox="1"/>
          <p:nvPr/>
        </p:nvSpPr>
        <p:spPr>
          <a:xfrm>
            <a:off x="7433635" y="12052502"/>
            <a:ext cx="461784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Regular"/>
                <a:sym typeface="Lato Regular"/>
              </a:rPr>
              <a:t>Water &amp; wastewater mgt.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32" name="Caterpillar, ops">
            <a:extLst>
              <a:ext uri="{FF2B5EF4-FFF2-40B4-BE49-F238E27FC236}">
                <a16:creationId xmlns:a16="http://schemas.microsoft.com/office/drawing/2014/main" id="{9DBDC2E3-49EC-407F-92E9-B1631B6210CE}"/>
              </a:ext>
            </a:extLst>
          </p:cNvPr>
          <p:cNvSpPr txBox="1"/>
          <p:nvPr/>
        </p:nvSpPr>
        <p:spPr>
          <a:xfrm>
            <a:off x="12558205" y="11989094"/>
            <a:ext cx="461784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Regular"/>
                <a:sym typeface="Lato Regular"/>
              </a:rPr>
              <a:t>Hvac</a:t>
            </a: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Regular"/>
                <a:sym typeface="Lato Regular"/>
              </a:rPr>
              <a:t>, Lighting, Building-integrated renewables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33" name="Caterpillar, ops">
            <a:extLst>
              <a:ext uri="{FF2B5EF4-FFF2-40B4-BE49-F238E27FC236}">
                <a16:creationId xmlns:a16="http://schemas.microsoft.com/office/drawing/2014/main" id="{F62CB721-B0E0-4CCE-84D4-62B9E771BD9A}"/>
              </a:ext>
            </a:extLst>
          </p:cNvPr>
          <p:cNvSpPr txBox="1"/>
          <p:nvPr/>
        </p:nvSpPr>
        <p:spPr>
          <a:xfrm>
            <a:off x="18338003" y="11983998"/>
            <a:ext cx="560140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Regular"/>
                <a:sym typeface="Lato Regular"/>
              </a:rPr>
              <a:t>Building information modelling, building management &amp; IT systems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A1B9718-CB87-4249-AA90-00870619C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9163" y="39639"/>
            <a:ext cx="1924050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EBB656-12E6-4F89-828A-A3E99E345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064" y="1202855"/>
            <a:ext cx="3177963" cy="11931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13C343-2058-4483-AEF3-8956E81C75B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8565" y="1348864"/>
            <a:ext cx="3178984" cy="10530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F78EC47-48BD-4ECD-B35C-12AE8FEA2699}"/>
              </a:ext>
            </a:extLst>
          </p:cNvPr>
          <p:cNvSpPr txBox="1"/>
          <p:nvPr/>
        </p:nvSpPr>
        <p:spPr bwMode="gray">
          <a:xfrm>
            <a:off x="11112668" y="1676924"/>
            <a:ext cx="1567110" cy="2920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65C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powered by</a:t>
            </a:r>
            <a:endParaRPr kumimoji="0" lang="el-GR" sz="1100" b="0" i="0" u="none" strike="noStrike" kern="0" cap="none" spc="0" normalizeH="0" baseline="0" noProof="0" dirty="0" err="1">
              <a:ln>
                <a:noFill/>
              </a:ln>
              <a:solidFill>
                <a:srgbClr val="0065C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6" name="Rectangle">
            <a:extLst>
              <a:ext uri="{FF2B5EF4-FFF2-40B4-BE49-F238E27FC236}">
                <a16:creationId xmlns:a16="http://schemas.microsoft.com/office/drawing/2014/main" id="{D5CFFB60-D655-4A68-8ACB-0B57D9C9F033}"/>
              </a:ext>
            </a:extLst>
          </p:cNvPr>
          <p:cNvSpPr/>
          <p:nvPr/>
        </p:nvSpPr>
        <p:spPr>
          <a:xfrm rot="5400000">
            <a:off x="12443613" y="-57416"/>
            <a:ext cx="45719" cy="25297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620649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m"/>
          <p:cNvSpPr txBox="1"/>
          <p:nvPr/>
        </p:nvSpPr>
        <p:spPr>
          <a:xfrm>
            <a:off x="3461163" y="10058296"/>
            <a:ext cx="209672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all" spc="1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Smart grid</a:t>
            </a:r>
            <a:endParaRPr kumimoji="0" sz="2400" b="0" i="0" u="none" strike="noStrike" kern="0" cap="all" spc="1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238" name="Caterpillar, ops"/>
          <p:cNvSpPr txBox="1"/>
          <p:nvPr/>
        </p:nvSpPr>
        <p:spPr>
          <a:xfrm>
            <a:off x="2368044" y="11218736"/>
            <a:ext cx="428295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Energy monitoring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240" name="more details"/>
          <p:cNvSpPr txBox="1"/>
          <p:nvPr/>
        </p:nvSpPr>
        <p:spPr>
          <a:xfrm>
            <a:off x="9391278" y="-48668"/>
            <a:ext cx="584903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6600" cap="all" spc="33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all" spc="33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Lato Bold"/>
                <a:sym typeface="Lato Bold"/>
              </a:rPr>
              <a:t>Smart cities</a:t>
            </a:r>
            <a:endParaRPr kumimoji="0" sz="6600" b="0" i="0" u="none" strike="noStrike" kern="0" cap="all" spc="330" normalizeH="0" baseline="0" noProof="0" dirty="0">
              <a:ln>
                <a:noFill/>
              </a:ln>
              <a:solidFill>
                <a:srgbClr val="53585F">
                  <a:lumMod val="60000"/>
                  <a:lumOff val="40000"/>
                </a:srgbClr>
              </a:solidFill>
              <a:effectLst/>
              <a:uLnTx/>
              <a:uFillTx/>
              <a:latin typeface="Lato Bold"/>
              <a:sym typeface="Lato Bold"/>
            </a:endParaRPr>
          </a:p>
        </p:txBody>
      </p:sp>
      <p:sp>
        <p:nvSpPr>
          <p:cNvPr id="241" name="Line"/>
          <p:cNvSpPr/>
          <p:nvPr/>
        </p:nvSpPr>
        <p:spPr>
          <a:xfrm>
            <a:off x="3594324" y="10843534"/>
            <a:ext cx="1830397" cy="1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2" name="Rachel"/>
          <p:cNvSpPr txBox="1"/>
          <p:nvPr/>
        </p:nvSpPr>
        <p:spPr>
          <a:xfrm>
            <a:off x="8296682" y="10039054"/>
            <a:ext cx="289758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all" spc="1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infrastructure</a:t>
            </a:r>
            <a:endParaRPr kumimoji="0" sz="2400" b="0" i="0" u="none" strike="noStrike" kern="0" cap="all" spc="1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244" name="Booth, mba"/>
          <p:cNvSpPr txBox="1"/>
          <p:nvPr/>
        </p:nvSpPr>
        <p:spPr>
          <a:xfrm>
            <a:off x="7972886" y="11215672"/>
            <a:ext cx="354517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Connected Assets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245" name="Line"/>
          <p:cNvSpPr/>
          <p:nvPr/>
        </p:nvSpPr>
        <p:spPr>
          <a:xfrm>
            <a:off x="8715976" y="10843534"/>
            <a:ext cx="1830397" cy="1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6" name="Mathias"/>
          <p:cNvSpPr txBox="1"/>
          <p:nvPr/>
        </p:nvSpPr>
        <p:spPr>
          <a:xfrm>
            <a:off x="14150099" y="10021622"/>
            <a:ext cx="120545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all" spc="1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water</a:t>
            </a:r>
            <a:endParaRPr kumimoji="0" sz="2400" b="0" i="0" u="none" strike="noStrike" kern="0" cap="all" spc="1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248" name="startup, founder"/>
          <p:cNvSpPr txBox="1"/>
          <p:nvPr/>
        </p:nvSpPr>
        <p:spPr>
          <a:xfrm>
            <a:off x="12839951" y="11215672"/>
            <a:ext cx="404925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Monitoring &amp; control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249" name="Line"/>
          <p:cNvSpPr/>
          <p:nvPr/>
        </p:nvSpPr>
        <p:spPr>
          <a:xfrm>
            <a:off x="13837628" y="10830834"/>
            <a:ext cx="1830396" cy="1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0" name="Olu"/>
          <p:cNvSpPr txBox="1"/>
          <p:nvPr/>
        </p:nvSpPr>
        <p:spPr>
          <a:xfrm>
            <a:off x="19147357" y="10058296"/>
            <a:ext cx="335572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all" spc="1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Smart operations</a:t>
            </a:r>
            <a:endParaRPr kumimoji="0" sz="2400" b="0" i="0" u="none" strike="noStrike" kern="0" cap="all" spc="1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252" name="Google, Engineer"/>
          <p:cNvSpPr txBox="1"/>
          <p:nvPr/>
        </p:nvSpPr>
        <p:spPr>
          <a:xfrm>
            <a:off x="19493265" y="10974860"/>
            <a:ext cx="310944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Integration with 3</a:t>
            </a:r>
            <a:r>
              <a:rPr kumimoji="0" lang="en-US" sz="2200" b="0" i="0" u="none" strike="noStrike" kern="0" cap="all" spc="11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RD</a:t>
            </a: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sym typeface="Lato Regular"/>
              </a:rPr>
              <a:t> party systems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253" name="Line"/>
          <p:cNvSpPr/>
          <p:nvPr/>
        </p:nvSpPr>
        <p:spPr>
          <a:xfrm>
            <a:off x="19937125" y="10887981"/>
            <a:ext cx="1830397" cy="1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4" name="Square"/>
          <p:cNvSpPr/>
          <p:nvPr/>
        </p:nvSpPr>
        <p:spPr>
          <a:xfrm rot="5400000">
            <a:off x="4471422" y="12946157"/>
            <a:ext cx="152401" cy="152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5" name="Square"/>
          <p:cNvSpPr/>
          <p:nvPr/>
        </p:nvSpPr>
        <p:spPr>
          <a:xfrm rot="5400000">
            <a:off x="9593074" y="12946157"/>
            <a:ext cx="152401" cy="152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6" name="Square"/>
          <p:cNvSpPr/>
          <p:nvPr/>
        </p:nvSpPr>
        <p:spPr>
          <a:xfrm rot="5400000">
            <a:off x="14714726" y="12946157"/>
            <a:ext cx="152401" cy="152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7" name="Square"/>
          <p:cNvSpPr/>
          <p:nvPr/>
        </p:nvSpPr>
        <p:spPr>
          <a:xfrm rot="5400000">
            <a:off x="21062507" y="12946157"/>
            <a:ext cx="152401" cy="152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" name="Caterpillar, ops">
            <a:extLst>
              <a:ext uri="{FF2B5EF4-FFF2-40B4-BE49-F238E27FC236}">
                <a16:creationId xmlns:a16="http://schemas.microsoft.com/office/drawing/2014/main" id="{CD8A073E-2E42-4C79-A7F4-FA1204E21ACE}"/>
              </a:ext>
            </a:extLst>
          </p:cNvPr>
          <p:cNvSpPr txBox="1"/>
          <p:nvPr/>
        </p:nvSpPr>
        <p:spPr>
          <a:xfrm>
            <a:off x="2200599" y="11865963"/>
            <a:ext cx="461784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Regular"/>
                <a:sym typeface="Lato Regular"/>
              </a:rPr>
              <a:t>Power generation 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Regular"/>
                <a:sym typeface="Lato Regular"/>
              </a:rPr>
              <a:t>from renewables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31" name="Caterpillar, ops">
            <a:extLst>
              <a:ext uri="{FF2B5EF4-FFF2-40B4-BE49-F238E27FC236}">
                <a16:creationId xmlns:a16="http://schemas.microsoft.com/office/drawing/2014/main" id="{32AD72F3-17B6-43EC-AEB9-2B755164FEE1}"/>
              </a:ext>
            </a:extLst>
          </p:cNvPr>
          <p:cNvSpPr txBox="1"/>
          <p:nvPr/>
        </p:nvSpPr>
        <p:spPr>
          <a:xfrm>
            <a:off x="7540118" y="11865962"/>
            <a:ext cx="461784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Regular"/>
                <a:sym typeface="Lato Regular"/>
              </a:rPr>
              <a:t>Street lighting, 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Regular"/>
                <a:sym typeface="Lato Regular"/>
              </a:rPr>
              <a:t>public buildings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32" name="Caterpillar, ops">
            <a:extLst>
              <a:ext uri="{FF2B5EF4-FFF2-40B4-BE49-F238E27FC236}">
                <a16:creationId xmlns:a16="http://schemas.microsoft.com/office/drawing/2014/main" id="{9DBDC2E3-49EC-407F-92E9-B1631B6210CE}"/>
              </a:ext>
            </a:extLst>
          </p:cNvPr>
          <p:cNvSpPr txBox="1"/>
          <p:nvPr/>
        </p:nvSpPr>
        <p:spPr>
          <a:xfrm>
            <a:off x="12558205" y="11989094"/>
            <a:ext cx="461784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Regular"/>
                <a:sym typeface="Lato Regular"/>
              </a:rPr>
              <a:t>Water distribution &amp; wastewater management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sp>
        <p:nvSpPr>
          <p:cNvPr id="33" name="Caterpillar, ops">
            <a:extLst>
              <a:ext uri="{FF2B5EF4-FFF2-40B4-BE49-F238E27FC236}">
                <a16:creationId xmlns:a16="http://schemas.microsoft.com/office/drawing/2014/main" id="{F62CB721-B0E0-4CCE-84D4-62B9E771BD9A}"/>
              </a:ext>
            </a:extLst>
          </p:cNvPr>
          <p:cNvSpPr txBox="1"/>
          <p:nvPr/>
        </p:nvSpPr>
        <p:spPr>
          <a:xfrm>
            <a:off x="18338003" y="11983998"/>
            <a:ext cx="560140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all" spc="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Regular"/>
                <a:sym typeface="Lato Regular"/>
              </a:rPr>
              <a:t>Smart ports &amp; marinas, airports, venues &amp; sports arenas</a:t>
            </a:r>
            <a:endParaRPr kumimoji="0" sz="2200" b="0" i="0" u="none" strike="noStrike" kern="0" cap="all" spc="11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 Regular"/>
              <a:sym typeface="Lato Regular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5D7AA88-8F1A-43F1-B539-8BD16D1995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163" y="353852"/>
            <a:ext cx="17244123" cy="957048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A2B334-5A23-4A01-A455-1ABE6817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9163" y="39639"/>
            <a:ext cx="1924050" cy="8858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5FD018-7CC3-4AF4-A906-4EDC6F104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064" y="1010351"/>
            <a:ext cx="3177963" cy="11931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C812DA-375C-42CA-8FB5-26950D969F1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8565" y="1156360"/>
            <a:ext cx="3178984" cy="105306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82C0724-EC95-4E68-84DE-993970054227}"/>
              </a:ext>
            </a:extLst>
          </p:cNvPr>
          <p:cNvSpPr txBox="1"/>
          <p:nvPr/>
        </p:nvSpPr>
        <p:spPr bwMode="gray">
          <a:xfrm>
            <a:off x="11112668" y="1484420"/>
            <a:ext cx="1567110" cy="2920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65C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powered by</a:t>
            </a:r>
            <a:endParaRPr kumimoji="0" lang="el-GR" sz="1100" b="0" i="0" u="none" strike="noStrike" kern="0" cap="none" spc="0" normalizeH="0" baseline="0" noProof="0" dirty="0" err="1">
              <a:ln>
                <a:noFill/>
              </a:ln>
              <a:solidFill>
                <a:srgbClr val="0065C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5" name="Rectangle">
            <a:extLst>
              <a:ext uri="{FF2B5EF4-FFF2-40B4-BE49-F238E27FC236}">
                <a16:creationId xmlns:a16="http://schemas.microsoft.com/office/drawing/2014/main" id="{B89CFD5A-3A8E-4261-8658-5AA7DAB71D7B}"/>
              </a:ext>
            </a:extLst>
          </p:cNvPr>
          <p:cNvSpPr/>
          <p:nvPr/>
        </p:nvSpPr>
        <p:spPr>
          <a:xfrm rot="5400000">
            <a:off x="12443614" y="-172421"/>
            <a:ext cx="45719" cy="25297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9760297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Custom 1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FF5324"/>
      </a:hlink>
      <a:folHlink>
        <a:srgbClr val="FF7400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BEMA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Segoe UI Semibold &amp; Regular">
      <a:majorFont>
        <a:latin typeface="Segoe UI Semibold"/>
        <a:ea typeface=""/>
        <a:cs typeface="Segoe UI Black"/>
      </a:majorFont>
      <a:minorFont>
        <a:latin typeface="Segoe UI"/>
        <a:ea typeface=""/>
        <a:cs typeface="Segoe UI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1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sz="14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552</Words>
  <Application>Microsoft Office PowerPoint</Application>
  <PresentationFormat>Custom</PresentationFormat>
  <Paragraphs>95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Arial</vt:lpstr>
      <vt:lpstr>Calibri Light</vt:lpstr>
      <vt:lpstr>Century Gothic</vt:lpstr>
      <vt:lpstr>Helvetica Light</vt:lpstr>
      <vt:lpstr>Helvetica Neue</vt:lpstr>
      <vt:lpstr>Lato Bold</vt:lpstr>
      <vt:lpstr>Lato Light</vt:lpstr>
      <vt:lpstr>Lato Regular</vt:lpstr>
      <vt:lpstr>Montserrat</vt:lpstr>
      <vt:lpstr>Open Sans</vt:lpstr>
      <vt:lpstr>Poppins Light</vt:lpstr>
      <vt:lpstr>Segoe UI</vt:lpstr>
      <vt:lpstr>Segoe UI Black</vt:lpstr>
      <vt:lpstr>Symbol</vt:lpstr>
      <vt:lpstr>Black</vt:lpstr>
      <vt:lpstr>LEBEMAN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You Exec</Manager>
  <Company>You Exec (http://youexec.com)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Exec Corporate Presentation</dc:title>
  <dc:subject>You Exec Corporate Presentation</dc:subject>
  <dc:creator>You Exec</dc:creator>
  <cp:keywords>You Exec Corporate Presentation</cp:keywords>
  <dc:description/>
  <cp:lastModifiedBy>DImi Karadimas</cp:lastModifiedBy>
  <cp:revision>97</cp:revision>
  <dcterms:modified xsi:type="dcterms:W3CDTF">2017-11-29T20:23:56Z</dcterms:modified>
  <cp:category>Corporate Presentation</cp:category>
</cp:coreProperties>
</file>