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20" r:id="rId2"/>
    <p:sldId id="519" r:id="rId3"/>
    <p:sldId id="537" r:id="rId4"/>
    <p:sldId id="506" r:id="rId5"/>
    <p:sldId id="521" r:id="rId6"/>
    <p:sldId id="524" r:id="rId7"/>
    <p:sldId id="492" r:id="rId8"/>
    <p:sldId id="528" r:id="rId9"/>
    <p:sldId id="526" r:id="rId10"/>
    <p:sldId id="530" r:id="rId11"/>
    <p:sldId id="533" r:id="rId12"/>
    <p:sldId id="527" r:id="rId13"/>
    <p:sldId id="531" r:id="rId14"/>
    <p:sldId id="529" r:id="rId15"/>
    <p:sldId id="534" r:id="rId16"/>
    <p:sldId id="491" r:id="rId17"/>
    <p:sldId id="538" r:id="rId18"/>
    <p:sldId id="514" r:id="rId1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F6215F7-2F2B-4C7F-91CC-83742A6CB565}">
          <p14:sldIdLst>
            <p14:sldId id="520"/>
            <p14:sldId id="519"/>
            <p14:sldId id="537"/>
            <p14:sldId id="506"/>
            <p14:sldId id="521"/>
            <p14:sldId id="524"/>
            <p14:sldId id="492"/>
            <p14:sldId id="528"/>
            <p14:sldId id="526"/>
            <p14:sldId id="530"/>
            <p14:sldId id="533"/>
            <p14:sldId id="527"/>
            <p14:sldId id="531"/>
            <p14:sldId id="529"/>
          </p14:sldIdLst>
        </p14:section>
        <p14:section name="Thank You" id="{203BB251-6416-4746-B19D-2FE2455BB6E7}">
          <p14:sldIdLst>
            <p14:sldId id="534"/>
            <p14:sldId id="491"/>
            <p14:sldId id="538"/>
            <p14:sldId id="5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silis Linakis" initials="VL" lastIdx="1" clrIdx="0">
    <p:extLst>
      <p:ext uri="{19B8F6BF-5375-455C-9EA6-DF929625EA0E}">
        <p15:presenceInfo xmlns:p15="http://schemas.microsoft.com/office/powerpoint/2012/main" userId="S-1-5-21-130624319-3138764691-1073447437-1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181717"/>
    <a:srgbClr val="0080FC"/>
    <a:srgbClr val="C92F00"/>
    <a:srgbClr val="B800BC"/>
    <a:srgbClr val="00FFAE"/>
    <a:srgbClr val="424242"/>
    <a:srgbClr val="00B47C"/>
    <a:srgbClr val="F5F5F5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8" autoAdjust="0"/>
    <p:restoredTop sz="96871" autoAdjust="0"/>
  </p:normalViewPr>
  <p:slideViewPr>
    <p:cSldViewPr snapToGrid="0">
      <p:cViewPr varScale="1">
        <p:scale>
          <a:sx n="68" d="100"/>
          <a:sy n="68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F0305-57E9-4291-AFF8-5D6679D0533A}" type="datetimeFigureOut">
              <a:rPr lang="en-US" smtClean="0"/>
              <a:t>28-Nov-17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97384C-D53B-4A4D-986A-60C0E52B6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7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6979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8060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0747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7749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3712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263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394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829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9649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6782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9879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3011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A41F87-70F3-487C-8C6C-420CB23AA5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095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766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8383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8366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893225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365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4181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035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077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852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682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140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338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25CE0-7388-4ADA-87D8-09A3A5AA6B88}" type="datetimeFigureOut">
              <a:rPr lang="el-GR" smtClean="0"/>
              <a:t>28/11/2017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0814F-22FA-454E-ADA8-8DDBBCC906F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174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wmf"/><Relationship Id="rId18" Type="http://schemas.openxmlformats.org/officeDocument/2006/relationships/image" Target="../media/image17.png"/><Relationship Id="rId3" Type="http://schemas.openxmlformats.org/officeDocument/2006/relationships/image" Target="../media/image6.jpg"/><Relationship Id="rId21" Type="http://schemas.openxmlformats.org/officeDocument/2006/relationships/image" Target="../media/image4.tiff"/><Relationship Id="rId7" Type="http://schemas.openxmlformats.org/officeDocument/2006/relationships/image" Target="../media/image8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3312" cy="68579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1" y="0"/>
            <a:ext cx="12213314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082" y="4476009"/>
            <a:ext cx="1052492" cy="1070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600" y="344922"/>
            <a:ext cx="1052492" cy="1070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24D2FD-394B-42A6-B825-DFE46F2CA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53" y="5952677"/>
            <a:ext cx="747021" cy="74702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F38DCB4-920C-4468-A19F-316C158E8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0105"/>
            <a:ext cx="12191999" cy="56521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Digital &amp; Technological Advancements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83C5425-4E40-4C23-8997-E90500A676DA}"/>
              </a:ext>
            </a:extLst>
          </p:cNvPr>
          <p:cNvSpPr txBox="1">
            <a:spLocks/>
          </p:cNvSpPr>
          <p:nvPr/>
        </p:nvSpPr>
        <p:spPr>
          <a:xfrm>
            <a:off x="1" y="3177023"/>
            <a:ext cx="12213312" cy="6148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Shaping the new Economic reality</a:t>
            </a:r>
          </a:p>
        </p:txBody>
      </p:sp>
    </p:spTree>
    <p:extLst>
      <p:ext uri="{BB962C8B-B14F-4D97-AF65-F5344CB8AC3E}">
        <p14:creationId xmlns:p14="http://schemas.microsoft.com/office/powerpoint/2010/main" val="9035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3098" y="170318"/>
            <a:ext cx="5803206" cy="560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Blockchain Technology</a:t>
            </a:r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14FF77E-2DF3-4395-BB02-88A5B27E15AE}"/>
              </a:ext>
            </a:extLst>
          </p:cNvPr>
          <p:cNvSpPr txBox="1">
            <a:spLocks/>
          </p:cNvSpPr>
          <p:nvPr/>
        </p:nvSpPr>
        <p:spPr>
          <a:xfrm>
            <a:off x="440722" y="1351641"/>
            <a:ext cx="5380958" cy="1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incorruptible </a:t>
            </a:r>
            <a:r>
              <a:rPr lang="en-US" sz="18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ledger of economic transactions</a:t>
            </a:r>
            <a:r>
              <a:rPr lang="en-US" sz="18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that can be programmed to record not just financial transactions but virtually </a:t>
            </a:r>
            <a:r>
              <a:rPr lang="en-US" sz="18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everything of value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704996-DDC9-4D1F-ADD0-EC5BC2AA03E8}"/>
              </a:ext>
            </a:extLst>
          </p:cNvPr>
          <p:cNvSpPr txBox="1">
            <a:spLocks/>
          </p:cNvSpPr>
          <p:nvPr/>
        </p:nvSpPr>
        <p:spPr>
          <a:xfrm>
            <a:off x="403936" y="4077664"/>
            <a:ext cx="5321224" cy="221451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8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like a </a:t>
            </a:r>
            <a:r>
              <a:rPr lang="en-US" sz="18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giant global spreadsheet</a:t>
            </a:r>
            <a:r>
              <a:rPr lang="en-US" sz="18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which </a:t>
            </a:r>
            <a:r>
              <a:rPr lang="en-US" sz="18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eliminates the need for intermediaries</a:t>
            </a:r>
            <a:r>
              <a:rPr lang="en-US" sz="18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validate transactions (e.g. a central Bank).</a:t>
            </a:r>
            <a:endParaRPr lang="en-US" sz="1800" dirty="0">
              <a:highlight>
                <a:srgbClr val="FFFF00"/>
              </a:highlight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93DDA7-3FCC-41CE-AB3A-5A1A0C0BA2C3}"/>
              </a:ext>
            </a:extLst>
          </p:cNvPr>
          <p:cNvSpPr/>
          <p:nvPr/>
        </p:nvSpPr>
        <p:spPr>
          <a:xfrm>
            <a:off x="6892334" y="1873984"/>
            <a:ext cx="2795226" cy="2662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u="sng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business ledgers</a:t>
            </a:r>
            <a:endParaRPr lang="el-GR" sz="1400" b="1" u="sng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Inefficient</a:t>
            </a:r>
            <a:endParaRPr lang="el-GR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Costly</a:t>
            </a:r>
            <a:endParaRPr lang="el-GR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l-GR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on-transparent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 to fraud and misuse</a:t>
            </a:r>
            <a:endParaRPr lang="el-GR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 to reliance on centralized, trust-based, third-party systems</a:t>
            </a:r>
          </a:p>
        </p:txBody>
      </p:sp>
      <p:pic>
        <p:nvPicPr>
          <p:cNvPr id="3" name="Picture 2" descr="A picture containing indoor, wall, cabinet&#10;&#10;Description generated with high confidence">
            <a:extLst>
              <a:ext uri="{FF2B5EF4-FFF2-40B4-BE49-F238E27FC236}">
                <a16:creationId xmlns:a16="http://schemas.microsoft.com/office/drawing/2014/main" id="{198B4895-CAB7-4755-8AD7-EAC90E719A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334" y="887063"/>
            <a:ext cx="39624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3098" y="170318"/>
            <a:ext cx="8512422" cy="560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Blockchain – New Business applications</a:t>
            </a:r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7F3093-0D86-4F02-B232-8E89DD5B6C20}"/>
              </a:ext>
            </a:extLst>
          </p:cNvPr>
          <p:cNvSpPr/>
          <p:nvPr/>
        </p:nvSpPr>
        <p:spPr>
          <a:xfrm>
            <a:off x="309880" y="351087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Stock trading</a:t>
            </a:r>
          </a:p>
          <a:p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Peer-to-peer, trade confirmations become almost instantaneous </a:t>
            </a:r>
            <a:r>
              <a:rPr lang="en-US" sz="1200" dirty="0">
                <a:latin typeface="Century Gothic" panose="020B0502020202020204" pitchFamily="34" charset="0"/>
              </a:rPr>
              <a:t>(as opposed to taking three days for clearance). Potentially, intermediaries get removed from the process (clearing houses, auditors and custodians).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1B0658-4A26-4C9E-898D-2966C3C63D9C}"/>
              </a:ext>
            </a:extLst>
          </p:cNvPr>
          <p:cNvSpPr/>
          <p:nvPr/>
        </p:nvSpPr>
        <p:spPr>
          <a:xfrm>
            <a:off x="309880" y="2019366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Crowdfunding</a:t>
            </a:r>
          </a:p>
          <a:p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Peer-to-peer economy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32D59A-FB17-47DA-904A-CF5BE2E925F0}"/>
              </a:ext>
            </a:extLst>
          </p:cNvPr>
          <p:cNvSpPr/>
          <p:nvPr/>
        </p:nvSpPr>
        <p:spPr>
          <a:xfrm>
            <a:off x="309880" y="2672786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Governance</a:t>
            </a:r>
          </a:p>
          <a:p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Full transparency to corporate or state elections </a:t>
            </a:r>
            <a:r>
              <a:rPr lang="en-US" sz="1200" dirty="0">
                <a:latin typeface="Century Gothic" panose="020B0502020202020204" pitchFamily="34" charset="0"/>
              </a:rPr>
              <a:t>or any other kind of poll taking. or information.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EA653-D8FA-45C7-AE78-F2793371EC0E}"/>
              </a:ext>
            </a:extLst>
          </p:cNvPr>
          <p:cNvSpPr/>
          <p:nvPr/>
        </p:nvSpPr>
        <p:spPr>
          <a:xfrm>
            <a:off x="309880" y="4533622"/>
            <a:ext cx="53949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Supply chain auditing</a:t>
            </a:r>
          </a:p>
          <a:p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e.g. Verification of ethical claims made about products. </a:t>
            </a:r>
            <a:r>
              <a:rPr lang="en-US" sz="1200" dirty="0">
                <a:latin typeface="Century Gothic" panose="020B0502020202020204" pitchFamily="34" charset="0"/>
              </a:rPr>
              <a:t>Transparency comes with blockchain-based timestamping of a date and location that corresponds to a product number (e.g. ethical diamonds)</a:t>
            </a:r>
            <a:r>
              <a:rPr lang="en-US" sz="14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6C04E8-5E55-4426-B585-C85A182A6EF5}"/>
              </a:ext>
            </a:extLst>
          </p:cNvPr>
          <p:cNvSpPr/>
          <p:nvPr/>
        </p:nvSpPr>
        <p:spPr>
          <a:xfrm>
            <a:off x="6624320" y="783533"/>
            <a:ext cx="5262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File storage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Decentralizing data throughout the network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protects files from getting hacked or lost</a:t>
            </a:r>
            <a:r>
              <a:rPr lang="en-US" sz="12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58683-1507-4473-AFCE-BDE8E95C63B0}"/>
              </a:ext>
            </a:extLst>
          </p:cNvPr>
          <p:cNvSpPr/>
          <p:nvPr/>
        </p:nvSpPr>
        <p:spPr>
          <a:xfrm>
            <a:off x="6624320" y="3093009"/>
            <a:ext cx="54660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Prediction markets</a:t>
            </a:r>
          </a:p>
          <a:p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Crowdsourcing of predictions</a:t>
            </a:r>
            <a:r>
              <a:rPr lang="en-US" sz="1200" dirty="0">
                <a:latin typeface="Century Gothic" panose="020B0502020202020204" pitchFamily="34" charset="0"/>
              </a:rPr>
              <a:t> on event probability with a high degree of accuracy. Averaging opinions cancels out the unexamined biases that distort judgment.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CFAE6B-C0D0-4513-8DF4-20BD4288A1E1}"/>
              </a:ext>
            </a:extLst>
          </p:cNvPr>
          <p:cNvSpPr/>
          <p:nvPr/>
        </p:nvSpPr>
        <p:spPr>
          <a:xfrm>
            <a:off x="6624320" y="4340080"/>
            <a:ext cx="5359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Protection of intellectual property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Smart contracts can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protect copyright and automate the sale of creative works online</a:t>
            </a:r>
            <a:r>
              <a:rPr lang="en-US" sz="1200" dirty="0">
                <a:latin typeface="Century Gothic" panose="020B0502020202020204" pitchFamily="34" charset="0"/>
              </a:rPr>
              <a:t>, eliminating the risk of file copying and redistribution.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AA215-FCA3-4284-BDEA-FD8441207853}"/>
              </a:ext>
            </a:extLst>
          </p:cNvPr>
          <p:cNvSpPr/>
          <p:nvPr/>
        </p:nvSpPr>
        <p:spPr>
          <a:xfrm>
            <a:off x="6624320" y="5587150"/>
            <a:ext cx="54051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Identity management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Distributed ledgers offer enhanced methods for proving who you are, along with the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possibility to digitize personal documents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4BFB6C-DFD0-42F7-BE80-424A40B1A31A}"/>
              </a:ext>
            </a:extLst>
          </p:cNvPr>
          <p:cNvSpPr/>
          <p:nvPr/>
        </p:nvSpPr>
        <p:spPr>
          <a:xfrm>
            <a:off x="6624320" y="1845938"/>
            <a:ext cx="54152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Fraud protection</a:t>
            </a:r>
            <a:r>
              <a:rPr lang="el-GR" sz="1400" b="1" dirty="0"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and KYC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Know Your Customer costs could be reduced through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cross-institution client verification</a:t>
            </a:r>
            <a:r>
              <a:rPr lang="en-US" sz="1200" dirty="0">
                <a:latin typeface="Century Gothic" panose="020B0502020202020204" pitchFamily="34" charset="0"/>
              </a:rPr>
              <a:t>, and at the same time increase monitoring and analysis effectiveness.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E6D4EC-E726-4966-ADEB-92EBA9C4BCBC}"/>
              </a:ext>
            </a:extLst>
          </p:cNvPr>
          <p:cNvSpPr/>
          <p:nvPr/>
        </p:nvSpPr>
        <p:spPr>
          <a:xfrm>
            <a:off x="309880" y="5587150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Land title registration</a:t>
            </a:r>
          </a:p>
          <a:p>
            <a:r>
              <a:rPr lang="en-US" sz="1200" dirty="0">
                <a:latin typeface="Century Gothic" panose="020B0502020202020204" pitchFamily="34" charset="0"/>
              </a:rPr>
              <a:t>Property titles tend to be susceptible to fraud, as well as costly and </a:t>
            </a:r>
            <a:r>
              <a:rPr lang="en-US" sz="1200" dirty="0" err="1">
                <a:latin typeface="Century Gothic" panose="020B0502020202020204" pitchFamily="34" charset="0"/>
              </a:rPr>
              <a:t>labour</a:t>
            </a:r>
            <a:r>
              <a:rPr lang="en-US" sz="1200" dirty="0">
                <a:latin typeface="Century Gothic" panose="020B0502020202020204" pitchFamily="34" charset="0"/>
              </a:rPr>
              <a:t> intensive to administer.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A number of countries are undertaking blockchain-based land registry projects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704A10-BF39-4FFE-976D-7B3D5AB57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9" y="827804"/>
            <a:ext cx="1948180" cy="109422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AF492F7-2E39-436A-8398-0C41B78B7EC6}"/>
              </a:ext>
            </a:extLst>
          </p:cNvPr>
          <p:cNvSpPr/>
          <p:nvPr/>
        </p:nvSpPr>
        <p:spPr>
          <a:xfrm>
            <a:off x="2042160" y="1155986"/>
            <a:ext cx="4328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A worldwide cryptocurrency and payment system which is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the first decentralized digital currency</a:t>
            </a:r>
          </a:p>
        </p:txBody>
      </p:sp>
    </p:spTree>
    <p:extLst>
      <p:ext uri="{BB962C8B-B14F-4D97-AF65-F5344CB8AC3E}">
        <p14:creationId xmlns:p14="http://schemas.microsoft.com/office/powerpoint/2010/main" val="42848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3098" y="170317"/>
            <a:ext cx="6449942" cy="6131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Artificial Intelligence &amp; Robotics</a:t>
            </a:r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14FF77E-2DF3-4395-BB02-88A5B27E15AE}"/>
              </a:ext>
            </a:extLst>
          </p:cNvPr>
          <p:cNvSpPr txBox="1">
            <a:spLocks/>
          </p:cNvSpPr>
          <p:nvPr/>
        </p:nvSpPr>
        <p:spPr>
          <a:xfrm>
            <a:off x="383147" y="1283326"/>
            <a:ext cx="3663356" cy="499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b="1" dirty="0">
                <a:solidFill>
                  <a:srgbClr val="0080FC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Artificial Narrow Intelligence (ANI)</a:t>
            </a:r>
            <a:endParaRPr lang="en-US" sz="1600" dirty="0">
              <a:solidFill>
                <a:srgbClr val="0080FC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12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computer specializes in one area</a:t>
            </a:r>
            <a:endParaRPr lang="en-US" sz="1200" dirty="0">
              <a:highlight>
                <a:srgbClr val="FFFF00"/>
              </a:highlight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close up of a map&#10;&#10;Description generated with high confidence">
            <a:extLst>
              <a:ext uri="{FF2B5EF4-FFF2-40B4-BE49-F238E27FC236}">
                <a16:creationId xmlns:a16="http://schemas.microsoft.com/office/drawing/2014/main" id="{C032DC83-C6C3-4438-814E-C7CDE8CE0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52" y="823655"/>
            <a:ext cx="7649502" cy="50369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302677-A290-49F8-BBC9-E0DA1A19F996}"/>
              </a:ext>
            </a:extLst>
          </p:cNvPr>
          <p:cNvSpPr/>
          <p:nvPr/>
        </p:nvSpPr>
        <p:spPr>
          <a:xfrm>
            <a:off x="4832316" y="6048478"/>
            <a:ext cx="7059827" cy="67949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14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2010 Flash Crash </a:t>
            </a:r>
            <a:r>
              <a:rPr lang="en-US" sz="1400" dirty="0">
                <a:latin typeface="Century Gothic" panose="020B0502020202020204" pitchFamily="34" charset="0"/>
              </a:rPr>
              <a:t> an ANI program caused the stock market to briefly plummet, taking </a:t>
            </a:r>
            <a:r>
              <a:rPr lang="en-US" sz="1400" dirty="0">
                <a:highlight>
                  <a:srgbClr val="FFFF00"/>
                </a:highlight>
                <a:latin typeface="Century Gothic" panose="020B0502020202020204" pitchFamily="34" charset="0"/>
              </a:rPr>
              <a:t>$1 trillion of market value </a:t>
            </a:r>
            <a:r>
              <a:rPr lang="en-US" sz="1400" dirty="0">
                <a:latin typeface="Century Gothic" panose="020B0502020202020204" pitchFamily="34" charset="0"/>
              </a:rPr>
              <a:t>with it </a:t>
            </a:r>
          </a:p>
          <a:p>
            <a:pPr algn="ctr">
              <a:spcBef>
                <a:spcPct val="0"/>
              </a:spcBef>
            </a:pPr>
            <a:r>
              <a:rPr lang="en-US" sz="900" dirty="0">
                <a:latin typeface="Century Gothic" panose="020B0502020202020204" pitchFamily="34" charset="0"/>
              </a:rPr>
              <a:t>(only part of which was recovered when the mistake was corrected)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7B8800-7DCA-47D9-B83B-E85EEF8F4819}"/>
              </a:ext>
            </a:extLst>
          </p:cNvPr>
          <p:cNvSpPr/>
          <p:nvPr/>
        </p:nvSpPr>
        <p:spPr>
          <a:xfrm>
            <a:off x="481584" y="3429000"/>
            <a:ext cx="3466483" cy="16460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Cars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Smartphones</a:t>
            </a:r>
            <a:endParaRPr lang="el-GR" sz="1600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Email spam filters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Personalized ads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Weather prediction systems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many, many more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7DC54C-0686-4A02-AE26-A004962A3342}"/>
              </a:ext>
            </a:extLst>
          </p:cNvPr>
          <p:cNvSpPr/>
          <p:nvPr/>
        </p:nvSpPr>
        <p:spPr>
          <a:xfrm>
            <a:off x="673873" y="2282831"/>
            <a:ext cx="3081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dirty="0">
                <a:latin typeface="Century Gothic" panose="020B0502020202020204" pitchFamily="34" charset="0"/>
              </a:rPr>
              <a:t>We are already living in a world running on ANI</a:t>
            </a:r>
          </a:p>
        </p:txBody>
      </p:sp>
    </p:spTree>
    <p:extLst>
      <p:ext uri="{BB962C8B-B14F-4D97-AF65-F5344CB8AC3E}">
        <p14:creationId xmlns:p14="http://schemas.microsoft.com/office/powerpoint/2010/main" val="65975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3098" y="170318"/>
            <a:ext cx="6780142" cy="6031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Artificial Intelligence &amp; Robotics</a:t>
            </a:r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B0D5AC-04BC-457E-A3B7-AD501A1A05CD}"/>
              </a:ext>
            </a:extLst>
          </p:cNvPr>
          <p:cNvGrpSpPr/>
          <p:nvPr/>
        </p:nvGrpSpPr>
        <p:grpSpPr>
          <a:xfrm>
            <a:off x="1354507" y="1542012"/>
            <a:ext cx="9482986" cy="4239028"/>
            <a:chOff x="1098258" y="1404852"/>
            <a:chExt cx="9482986" cy="4239028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71D7306B-0828-489B-8DF6-06E76A9F544E}"/>
                </a:ext>
              </a:extLst>
            </p:cNvPr>
            <p:cNvSpPr txBox="1">
              <a:spLocks/>
            </p:cNvSpPr>
            <p:nvPr/>
          </p:nvSpPr>
          <p:spPr>
            <a:xfrm>
              <a:off x="6917888" y="2886919"/>
              <a:ext cx="3663356" cy="7530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600" b="1" dirty="0">
                  <a:solidFill>
                    <a:srgbClr val="0080FC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Artificial General Intelligence (AGI)</a:t>
              </a:r>
              <a:endParaRPr lang="en-US" sz="1600" dirty="0">
                <a:solidFill>
                  <a:srgbClr val="0080FC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2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machine that can perform any intellectual task that a human being can</a:t>
              </a:r>
              <a:endPara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F7D821A9-A421-4776-B723-300B1C59AD10}"/>
                </a:ext>
              </a:extLst>
            </p:cNvPr>
            <p:cNvSpPr txBox="1">
              <a:spLocks/>
            </p:cNvSpPr>
            <p:nvPr/>
          </p:nvSpPr>
          <p:spPr>
            <a:xfrm>
              <a:off x="1098258" y="4585726"/>
              <a:ext cx="3663356" cy="105815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600" b="1" dirty="0">
                  <a:solidFill>
                    <a:srgbClr val="0080FC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Artificial Superintelligence (ASI)</a:t>
              </a:r>
              <a:endParaRPr lang="en-US" sz="1600" dirty="0">
                <a:solidFill>
                  <a:srgbClr val="0080FC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2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 intellect that is much smarter than the best human brains in practically every field, including scientific creativity, general wisdom and social skills.</a:t>
              </a:r>
              <a:endPara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5D8038B-385B-4C00-9B26-35E35A00771E}"/>
                </a:ext>
              </a:extLst>
            </p:cNvPr>
            <p:cNvSpPr txBox="1">
              <a:spLocks/>
            </p:cNvSpPr>
            <p:nvPr/>
          </p:nvSpPr>
          <p:spPr>
            <a:xfrm>
              <a:off x="1098258" y="1420683"/>
              <a:ext cx="3663356" cy="66904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600" b="1" dirty="0">
                  <a:solidFill>
                    <a:srgbClr val="0080FC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Artificial Narrow Intelligence (ANI)</a:t>
              </a:r>
              <a:endParaRPr lang="en-US" sz="1600" dirty="0">
                <a:solidFill>
                  <a:srgbClr val="0080FC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200" dirty="0"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amino acids in the early Earth’s primordial ooze</a:t>
              </a:r>
              <a:endPara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8" name="Graphic 17" descr="Line Arrow: Straight">
              <a:extLst>
                <a:ext uri="{FF2B5EF4-FFF2-40B4-BE49-F238E27FC236}">
                  <a16:creationId xmlns:a16="http://schemas.microsoft.com/office/drawing/2014/main" id="{CDF1C917-9630-4F09-B540-8E1D60CC2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5899241" y="1572276"/>
              <a:ext cx="338720" cy="338720"/>
            </a:xfrm>
            <a:prstGeom prst="rect">
              <a:avLst/>
            </a:prstGeom>
          </p:spPr>
        </p:pic>
        <p:pic>
          <p:nvPicPr>
            <p:cNvPr id="23" name="Graphic 22" descr="Line Arrow: Straight">
              <a:extLst>
                <a:ext uri="{FF2B5EF4-FFF2-40B4-BE49-F238E27FC236}">
                  <a16:creationId xmlns:a16="http://schemas.microsoft.com/office/drawing/2014/main" id="{5EEE5C58-F34C-441B-81D5-F853F2179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8580206" y="2328491"/>
              <a:ext cx="338720" cy="33872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D7AEF50-16E1-4EE1-B2AE-81E4CEB94006}"/>
                </a:ext>
              </a:extLst>
            </p:cNvPr>
            <p:cNvGrpSpPr/>
            <p:nvPr/>
          </p:nvGrpSpPr>
          <p:grpSpPr>
            <a:xfrm>
              <a:off x="7477145" y="1404852"/>
              <a:ext cx="2544843" cy="673568"/>
              <a:chOff x="4998512" y="2604332"/>
              <a:chExt cx="2544843" cy="67356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6CC7E47-E9B6-4471-A457-EA753542C601}"/>
                  </a:ext>
                </a:extLst>
              </p:cNvPr>
              <p:cNvSpPr/>
              <p:nvPr/>
            </p:nvSpPr>
            <p:spPr>
              <a:xfrm>
                <a:off x="4998512" y="2816235"/>
                <a:ext cx="254484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Century Gothic" panose="020B0502020202020204" pitchFamily="34" charset="0"/>
                  </a:rPr>
                  <a:t>Human brain: 10 quadrillion cps</a:t>
                </a:r>
              </a:p>
              <a:p>
                <a:pPr algn="ctr"/>
                <a:r>
                  <a:rPr lang="en-US" sz="1200" dirty="0">
                    <a:latin typeface="Century Gothic" panose="020B0502020202020204" pitchFamily="34" charset="0"/>
                  </a:rPr>
                  <a:t>Tianhe-2: 34 quadrillion cps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E1360B-5B52-407A-8D46-30230387CB27}"/>
                  </a:ext>
                </a:extLst>
              </p:cNvPr>
              <p:cNvSpPr/>
              <p:nvPr/>
            </p:nvSpPr>
            <p:spPr>
              <a:xfrm>
                <a:off x="4998512" y="2604332"/>
                <a:ext cx="254484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dirty="0">
                    <a:latin typeface="Century Gothic" panose="020B0502020202020204" pitchFamily="34" charset="0"/>
                  </a:rPr>
                  <a:t>Processing power</a:t>
                </a: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2FB230E-0C60-4E1E-A633-E1B183A425CB}"/>
                </a:ext>
              </a:extLst>
            </p:cNvPr>
            <p:cNvSpPr/>
            <p:nvPr/>
          </p:nvSpPr>
          <p:spPr>
            <a:xfrm>
              <a:off x="1657515" y="2755623"/>
              <a:ext cx="254484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Recursive self-improvement</a:t>
              </a:r>
            </a:p>
            <a:p>
              <a:pPr algn="ctr"/>
              <a:r>
                <a:rPr lang="en-US" sz="1200" dirty="0">
                  <a:latin typeface="Century Gothic" panose="020B0502020202020204" pitchFamily="34" charset="0"/>
                </a:rPr>
                <a:t>A computer whose two major skills would be doing research on AI and coding changes into itself</a:t>
              </a:r>
            </a:p>
          </p:txBody>
        </p:sp>
        <p:pic>
          <p:nvPicPr>
            <p:cNvPr id="36" name="Graphic 35" descr="Line Arrow: Straight">
              <a:extLst>
                <a:ext uri="{FF2B5EF4-FFF2-40B4-BE49-F238E27FC236}">
                  <a16:creationId xmlns:a16="http://schemas.microsoft.com/office/drawing/2014/main" id="{F9AE0565-07C0-4AF3-BA1A-03DA015C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79274" y="3094094"/>
              <a:ext cx="338720" cy="338720"/>
            </a:xfrm>
            <a:prstGeom prst="rect">
              <a:avLst/>
            </a:prstGeom>
          </p:spPr>
        </p:pic>
        <p:pic>
          <p:nvPicPr>
            <p:cNvPr id="37" name="Graphic 36" descr="Line Arrow: Straight">
              <a:extLst>
                <a:ext uri="{FF2B5EF4-FFF2-40B4-BE49-F238E27FC236}">
                  <a16:creationId xmlns:a16="http://schemas.microsoft.com/office/drawing/2014/main" id="{1639BF89-AFFE-4428-9301-00E2DC0A9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2760576" y="3958479"/>
              <a:ext cx="338720" cy="338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8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3098" y="170318"/>
            <a:ext cx="6551542" cy="6031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Artificial Intelligence &amp; Robotics</a:t>
            </a:r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Atlas">
            <a:hlinkClick r:id="" action="ppaction://media"/>
            <a:extLst>
              <a:ext uri="{FF2B5EF4-FFF2-40B4-BE49-F238E27FC236}">
                <a16:creationId xmlns:a16="http://schemas.microsoft.com/office/drawing/2014/main" id="{C72A2B1E-4AA3-4FF5-9A6C-5F48466CE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3398" y="1073188"/>
            <a:ext cx="9032810" cy="508095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B06A6A1-A201-4D7F-A770-FEF212C777F4}"/>
              </a:ext>
            </a:extLst>
          </p:cNvPr>
          <p:cNvSpPr/>
          <p:nvPr/>
        </p:nvSpPr>
        <p:spPr>
          <a:xfrm>
            <a:off x="3470451" y="680226"/>
            <a:ext cx="4987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How far in the future are we talking about?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3611E4-15E6-4097-A93D-97DB08538658}"/>
              </a:ext>
            </a:extLst>
          </p:cNvPr>
          <p:cNvSpPr/>
          <p:nvPr/>
        </p:nvSpPr>
        <p:spPr>
          <a:xfrm>
            <a:off x="2079612" y="6269213"/>
            <a:ext cx="7633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2017 Boston Dynamics</a:t>
            </a:r>
          </a:p>
        </p:txBody>
      </p:sp>
    </p:spTree>
    <p:extLst>
      <p:ext uri="{BB962C8B-B14F-4D97-AF65-F5344CB8AC3E}">
        <p14:creationId xmlns:p14="http://schemas.microsoft.com/office/powerpoint/2010/main" val="5393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3098" y="170318"/>
            <a:ext cx="5803206" cy="560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challenge</a:t>
            </a:r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7F3093-0D86-4F02-B232-8E89DD5B6C20}"/>
              </a:ext>
            </a:extLst>
          </p:cNvPr>
          <p:cNvSpPr/>
          <p:nvPr/>
        </p:nvSpPr>
        <p:spPr>
          <a:xfrm>
            <a:off x="462279" y="1955800"/>
            <a:ext cx="458724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Century Gothic" panose="020B0502020202020204" pitchFamily="34" charset="0"/>
              </a:rPr>
              <a:t>Executives must become masters of the global “technology economy”, being capable of </a:t>
            </a:r>
            <a:r>
              <a:rPr lang="en-US" dirty="0">
                <a:highlight>
                  <a:srgbClr val="FFFF00"/>
                </a:highlight>
                <a:latin typeface="Century Gothic" panose="020B0502020202020204" pitchFamily="34" charset="0"/>
              </a:rPr>
              <a:t>detecting the economic impact</a:t>
            </a:r>
            <a:r>
              <a:rPr lang="en-US" dirty="0">
                <a:latin typeface="Century Gothic" panose="020B0502020202020204" pitchFamily="34" charset="0"/>
              </a:rPr>
              <a:t> of such fast technological changes and respond with similar </a:t>
            </a:r>
            <a:r>
              <a:rPr lang="en-US" dirty="0">
                <a:highlight>
                  <a:srgbClr val="FFFF00"/>
                </a:highlight>
                <a:latin typeface="Century Gothic" panose="020B0502020202020204" pitchFamily="34" charset="0"/>
              </a:rPr>
              <a:t>speed and foresight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83FA2-EFC3-4682-9DB0-8E514947F3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44459"/>
          <a:stretch/>
        </p:blipFill>
        <p:spPr>
          <a:xfrm>
            <a:off x="5811519" y="0"/>
            <a:ext cx="6380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4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13314" cy="68579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657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657601"/>
            <a:ext cx="12213315" cy="778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Linakis Digital</a:t>
            </a:r>
          </a:p>
          <a:p>
            <a:pPr algn="ctr"/>
            <a:r>
              <a:rPr lang="fi-FI" sz="1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www.linakis.com</a:t>
            </a:r>
          </a:p>
          <a:p>
            <a:pPr algn="ctr"/>
            <a:r>
              <a:rPr lang="fi-FI" sz="1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sales@linakis.com</a:t>
            </a:r>
          </a:p>
          <a:p>
            <a:pPr algn="ctr"/>
            <a:r>
              <a:rPr lang="fi-FI" sz="1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t. +30 211 790 3100</a:t>
            </a:r>
            <a:endParaRPr lang="el-GR" sz="1200" b="1" dirty="0">
              <a:solidFill>
                <a:schemeClr val="bg1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0" y="344922"/>
            <a:ext cx="1052492" cy="10709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F07F737-36DB-40F8-ABDA-D38ACFCDA9B6}"/>
              </a:ext>
            </a:extLst>
          </p:cNvPr>
          <p:cNvSpPr txBox="1">
            <a:spLocks/>
          </p:cNvSpPr>
          <p:nvPr/>
        </p:nvSpPr>
        <p:spPr>
          <a:xfrm>
            <a:off x="1" y="2867160"/>
            <a:ext cx="12191998" cy="6979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  <a:endParaRPr lang="el-GR" sz="3200" b="1" dirty="0">
              <a:solidFill>
                <a:schemeClr val="bg1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F11CCA-F7A1-4051-B3E6-B9EFD4A54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" y="6089343"/>
            <a:ext cx="499240" cy="7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93098" y="170318"/>
            <a:ext cx="8034902" cy="560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Anatomy of a Blockchain Transaction</a:t>
            </a:r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399E46-CC6E-48EC-805D-9C64DE5C9E2D}"/>
              </a:ext>
            </a:extLst>
          </p:cNvPr>
          <p:cNvGrpSpPr/>
          <p:nvPr/>
        </p:nvGrpSpPr>
        <p:grpSpPr>
          <a:xfrm>
            <a:off x="1051076" y="1300842"/>
            <a:ext cx="10198456" cy="3921398"/>
            <a:chOff x="1051076" y="1300842"/>
            <a:chExt cx="10198456" cy="39213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6E5459-2DE6-40FA-B7FA-89A4C65A5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076" y="1300842"/>
              <a:ext cx="10198456" cy="3921398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C3FBEA9-70DD-46A0-A400-3BE816D98E9A}"/>
                </a:ext>
              </a:extLst>
            </p:cNvPr>
            <p:cNvSpPr txBox="1">
              <a:spLocks/>
            </p:cNvSpPr>
            <p:nvPr/>
          </p:nvSpPr>
          <p:spPr>
            <a:xfrm>
              <a:off x="2594754" y="2057400"/>
              <a:ext cx="1474325" cy="2946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600" b="1" dirty="0">
                  <a:solidFill>
                    <a:srgbClr val="C92F00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ENCRYPTION</a:t>
              </a:r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0959FCE3-35F6-4AC3-87AE-2CD8274B8CA7}"/>
                </a:ext>
              </a:extLst>
            </p:cNvPr>
            <p:cNvSpPr txBox="1">
              <a:spLocks/>
            </p:cNvSpPr>
            <p:nvPr/>
          </p:nvSpPr>
          <p:spPr>
            <a:xfrm>
              <a:off x="5358838" y="1793048"/>
              <a:ext cx="1474324" cy="2946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600" b="1" dirty="0">
                  <a:solidFill>
                    <a:srgbClr val="C92F00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VALIDATION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77AAFA8-6A60-4F95-B1E8-661B8437ED2D}"/>
                </a:ext>
              </a:extLst>
            </p:cNvPr>
            <p:cNvSpPr txBox="1">
              <a:spLocks/>
            </p:cNvSpPr>
            <p:nvPr/>
          </p:nvSpPr>
          <p:spPr>
            <a:xfrm>
              <a:off x="9705212" y="3200400"/>
              <a:ext cx="1544320" cy="29464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600" b="1" dirty="0">
                  <a:solidFill>
                    <a:srgbClr val="C92F00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DISTRIBUTION</a:t>
              </a:r>
              <a:endParaRPr lang="en-US" sz="1400" b="1" dirty="0">
                <a:solidFill>
                  <a:srgbClr val="C92F0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B3F126F-0676-4DA0-BEAB-7F1DA1AA6DD9}"/>
              </a:ext>
            </a:extLst>
          </p:cNvPr>
          <p:cNvGrpSpPr/>
          <p:nvPr/>
        </p:nvGrpSpPr>
        <p:grpSpPr>
          <a:xfrm>
            <a:off x="9310554" y="5247306"/>
            <a:ext cx="1938978" cy="1286407"/>
            <a:chOff x="9310554" y="5247306"/>
            <a:chExt cx="1938978" cy="128640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A2C9A9-BA97-4D69-B4D7-1B92A0B4D003}"/>
                </a:ext>
              </a:extLst>
            </p:cNvPr>
            <p:cNvSpPr/>
            <p:nvPr/>
          </p:nvSpPr>
          <p:spPr>
            <a:xfrm>
              <a:off x="9310554" y="5702716"/>
              <a:ext cx="193897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The transaction information is recorded and the transaction is completed</a:t>
              </a:r>
              <a:endParaRPr lang="en-US" sz="1100" dirty="0">
                <a:latin typeface="Century Gothic" panose="020B0502020202020204" pitchFamily="34" charset="0"/>
              </a:endParaRPr>
            </a:p>
          </p:txBody>
        </p:sp>
        <p:pic>
          <p:nvPicPr>
            <p:cNvPr id="27" name="Graphic 26" descr="Arrow: Counterclockwise curve">
              <a:extLst>
                <a:ext uri="{FF2B5EF4-FFF2-40B4-BE49-F238E27FC236}">
                  <a16:creationId xmlns:a16="http://schemas.microsoft.com/office/drawing/2014/main" id="{BFA9559E-1287-4FC3-BF53-909642CAD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2372">
              <a:off x="9986130" y="5247306"/>
              <a:ext cx="587826" cy="58782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E209B65-015B-42FB-B313-A452A9A7C216}"/>
              </a:ext>
            </a:extLst>
          </p:cNvPr>
          <p:cNvGrpSpPr/>
          <p:nvPr/>
        </p:nvGrpSpPr>
        <p:grpSpPr>
          <a:xfrm>
            <a:off x="6496571" y="4602145"/>
            <a:ext cx="2283969" cy="1700735"/>
            <a:chOff x="6496571" y="4602145"/>
            <a:chExt cx="2283969" cy="170073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28ABC6-5DEF-45FE-906F-6AABFA3EB368}"/>
                </a:ext>
              </a:extLst>
            </p:cNvPr>
            <p:cNvSpPr/>
            <p:nvPr/>
          </p:nvSpPr>
          <p:spPr>
            <a:xfrm>
              <a:off x="6496571" y="5102551"/>
              <a:ext cx="228396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Once a transaction is confirmed and validated by several parties, it exists on the ledger of each as a permanent and immutable record on the transaction</a:t>
              </a:r>
              <a:endParaRPr lang="en-US" sz="1100" dirty="0">
                <a:latin typeface="Century Gothic" panose="020B0502020202020204" pitchFamily="34" charset="0"/>
              </a:endParaRPr>
            </a:p>
          </p:txBody>
        </p:sp>
        <p:pic>
          <p:nvPicPr>
            <p:cNvPr id="28" name="Graphic 27" descr="Arrow: Counterclockwise curve">
              <a:extLst>
                <a:ext uri="{FF2B5EF4-FFF2-40B4-BE49-F238E27FC236}">
                  <a16:creationId xmlns:a16="http://schemas.microsoft.com/office/drawing/2014/main" id="{3E4F4397-64C0-4A7D-80A9-97AFCA1B6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2372">
              <a:off x="8094791" y="4602145"/>
              <a:ext cx="587826" cy="58782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939645-3CFC-4901-BFE1-B97559E5FC67}"/>
              </a:ext>
            </a:extLst>
          </p:cNvPr>
          <p:cNvGrpSpPr/>
          <p:nvPr/>
        </p:nvGrpSpPr>
        <p:grpSpPr>
          <a:xfrm>
            <a:off x="3523609" y="4447851"/>
            <a:ext cx="2572391" cy="1781678"/>
            <a:chOff x="3523609" y="4447851"/>
            <a:chExt cx="2572391" cy="178167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590F0E1-EC74-44C8-99C7-C144FB7CC7E8}"/>
                </a:ext>
              </a:extLst>
            </p:cNvPr>
            <p:cNvSpPr/>
            <p:nvPr/>
          </p:nvSpPr>
          <p:spPr>
            <a:xfrm>
              <a:off x="3523609" y="5029200"/>
              <a:ext cx="257239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The code of the transaction is sent to a large network, where it is confirmed without compromising private information and eliminating the need for a central authority</a:t>
              </a:r>
              <a:endParaRPr lang="en-US" sz="1100" dirty="0">
                <a:latin typeface="Century Gothic" panose="020B0502020202020204" pitchFamily="34" charset="0"/>
              </a:endParaRPr>
            </a:p>
          </p:txBody>
        </p:sp>
        <p:pic>
          <p:nvPicPr>
            <p:cNvPr id="29" name="Graphic 28" descr="Arrow: Counterclockwise curve">
              <a:extLst>
                <a:ext uri="{FF2B5EF4-FFF2-40B4-BE49-F238E27FC236}">
                  <a16:creationId xmlns:a16="http://schemas.microsoft.com/office/drawing/2014/main" id="{B1696A2C-38CA-49D2-83DB-9C4A588CA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2372">
              <a:off x="5199720" y="4447851"/>
              <a:ext cx="587826" cy="58782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AF2A4D-9457-4452-833A-328758396448}"/>
              </a:ext>
            </a:extLst>
          </p:cNvPr>
          <p:cNvGrpSpPr/>
          <p:nvPr/>
        </p:nvGrpSpPr>
        <p:grpSpPr>
          <a:xfrm>
            <a:off x="854915" y="4254809"/>
            <a:ext cx="2138680" cy="1344953"/>
            <a:chOff x="854915" y="4254809"/>
            <a:chExt cx="2138680" cy="13449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2D60A4-92FC-435D-BE0A-AC8C0B957B60}"/>
                </a:ext>
              </a:extLst>
            </p:cNvPr>
            <p:cNvSpPr/>
            <p:nvPr/>
          </p:nvSpPr>
          <p:spPr>
            <a:xfrm>
              <a:off x="854915" y="4768765"/>
              <a:ext cx="21386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The transaction is added to an online transaction ledger encrypted with a digital security code</a:t>
              </a:r>
              <a:endParaRPr lang="en-US" sz="1100" dirty="0">
                <a:latin typeface="Century Gothic" panose="020B0502020202020204" pitchFamily="34" charset="0"/>
              </a:endParaRPr>
            </a:p>
          </p:txBody>
        </p:sp>
        <p:pic>
          <p:nvPicPr>
            <p:cNvPr id="30" name="Graphic 29" descr="Arrow: Counterclockwise curve">
              <a:extLst>
                <a:ext uri="{FF2B5EF4-FFF2-40B4-BE49-F238E27FC236}">
                  <a16:creationId xmlns:a16="http://schemas.microsoft.com/office/drawing/2014/main" id="{DF087DEB-6B61-4F11-A604-06AEFF959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02372">
              <a:off x="2307302" y="4254809"/>
              <a:ext cx="587826" cy="587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80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0DD3BA-1F88-4BC8-8C9A-E5FA2DDBE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4341" y="370343"/>
            <a:ext cx="6858001" cy="611731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17627" y="249884"/>
            <a:ext cx="5527853" cy="10680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Approaching the “technological singularity”</a:t>
            </a:r>
            <a:endParaRPr lang="el-GR" sz="2800" b="1" dirty="0">
              <a:solidFill>
                <a:schemeClr val="bg1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C5046-4380-4D0E-9F54-D09133F91DC9}"/>
              </a:ext>
            </a:extLst>
          </p:cNvPr>
          <p:cNvSpPr/>
          <p:nvPr/>
        </p:nvSpPr>
        <p:spPr>
          <a:xfrm>
            <a:off x="6074685" y="12250"/>
            <a:ext cx="6117313" cy="6845750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635650-8BAF-4BA7-925E-984F099650B3}"/>
              </a:ext>
            </a:extLst>
          </p:cNvPr>
          <p:cNvSpPr/>
          <p:nvPr/>
        </p:nvSpPr>
        <p:spPr>
          <a:xfrm>
            <a:off x="217626" y="1923451"/>
            <a:ext cx="56091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The moment in the future when </a:t>
            </a:r>
            <a:r>
              <a:rPr lang="en-US" sz="2800" dirty="0">
                <a:highlight>
                  <a:srgbClr val="FFFF00"/>
                </a:highlight>
                <a:latin typeface="Century Gothic" panose="020B0502020202020204" pitchFamily="34" charset="0"/>
              </a:rPr>
              <a:t>our technology’s intelligence exceeds our own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3093EF-E32D-4BD8-A623-C7D3B07D9466}"/>
              </a:ext>
            </a:extLst>
          </p:cNvPr>
          <p:cNvSpPr/>
          <p:nvPr/>
        </p:nvSpPr>
        <p:spPr>
          <a:xfrm>
            <a:off x="217626" y="4344873"/>
            <a:ext cx="56091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…a moment when </a:t>
            </a:r>
            <a:r>
              <a:rPr lang="en-US" sz="2800" dirty="0">
                <a:highlight>
                  <a:srgbClr val="FFFF00"/>
                </a:highlight>
                <a:latin typeface="Century Gothic" panose="020B0502020202020204" pitchFamily="34" charset="0"/>
              </a:rPr>
              <a:t>life as we know it will be forever changed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and normal rules will no longer apply.</a:t>
            </a:r>
          </a:p>
        </p:txBody>
      </p:sp>
    </p:spTree>
    <p:extLst>
      <p:ext uri="{BB962C8B-B14F-4D97-AF65-F5344CB8AC3E}">
        <p14:creationId xmlns:p14="http://schemas.microsoft.com/office/powerpoint/2010/main" val="36110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6068E0-C8FC-40E3-81C2-8B715063E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"/>
            <a:ext cx="12213335" cy="68580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213335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99701" y="552077"/>
            <a:ext cx="8098972" cy="8638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Linakis Vasilis</a:t>
            </a:r>
          </a:p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@ Linakis Digital</a:t>
            </a:r>
            <a:endParaRPr lang="en-US" sz="11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0" y="344922"/>
            <a:ext cx="1052492" cy="1070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8808A-D244-4C50-8DE2-AA432AE6C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893" y="2670391"/>
            <a:ext cx="1052492" cy="107095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70DA584-11D8-4DEE-8CA1-6D17EC6563CA}"/>
              </a:ext>
            </a:extLst>
          </p:cNvPr>
          <p:cNvSpPr txBox="1">
            <a:spLocks/>
          </p:cNvSpPr>
          <p:nvPr/>
        </p:nvSpPr>
        <p:spPr>
          <a:xfrm>
            <a:off x="2131596" y="2444388"/>
            <a:ext cx="8098972" cy="140456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Awarded digital agency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focused on driving conversions via </a:t>
            </a:r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transformation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best practices.</a:t>
            </a:r>
            <a:endParaRPr lang="el-GR" sz="3200" b="1" dirty="0">
              <a:solidFill>
                <a:schemeClr val="bg1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560B1A-2197-49ED-B071-D847D2A4FB7C}"/>
              </a:ext>
            </a:extLst>
          </p:cNvPr>
          <p:cNvGrpSpPr/>
          <p:nvPr/>
        </p:nvGrpSpPr>
        <p:grpSpPr>
          <a:xfrm>
            <a:off x="1388618" y="4767476"/>
            <a:ext cx="9458504" cy="1842648"/>
            <a:chOff x="1388618" y="4767476"/>
            <a:chExt cx="9458504" cy="184264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7AAEF9-F53B-4736-8724-B6D839C9960B}"/>
                </a:ext>
              </a:extLst>
            </p:cNvPr>
            <p:cNvGrpSpPr/>
            <p:nvPr/>
          </p:nvGrpSpPr>
          <p:grpSpPr>
            <a:xfrm>
              <a:off x="1388618" y="4767476"/>
              <a:ext cx="9458504" cy="924128"/>
              <a:chOff x="2112547" y="1395919"/>
              <a:chExt cx="9458504" cy="92412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DE7D5DD-D91E-4871-BAFC-A1A4813AF747}"/>
                  </a:ext>
                </a:extLst>
              </p:cNvPr>
              <p:cNvSpPr/>
              <p:nvPr/>
            </p:nvSpPr>
            <p:spPr>
              <a:xfrm>
                <a:off x="2112547" y="1395919"/>
                <a:ext cx="9458504" cy="92412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BF404CF-5078-435C-ABF0-6AD62460E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48153" y="1690944"/>
                <a:ext cx="1261936" cy="3351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081B3E2-FE18-4899-A9E6-3A53E8352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3435" y="1695981"/>
                <a:ext cx="890626" cy="32504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89CA890-F77D-47A0-9592-B96B840CB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58826" y="1705732"/>
                <a:ext cx="923131" cy="3055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4E5252B-A15B-4C9C-B5C7-BE08A81C3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75666" y="1689480"/>
                <a:ext cx="1137662" cy="338048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07FD0F1-1B68-4820-B294-03F5680BF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86778" y="1525469"/>
                <a:ext cx="756171" cy="66607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C25B1B-396A-4DF0-80D9-99DE69004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742806" y="1641595"/>
                <a:ext cx="1383303" cy="433818"/>
              </a:xfrm>
              <a:prstGeom prst="rect">
                <a:avLst/>
              </a:prstGeom>
              <a:ln>
                <a:noFill/>
              </a:ln>
            </p:spPr>
          </p:pic>
          <p:graphicFrame>
            <p:nvGraphicFramePr>
              <p:cNvPr id="25" name="Object 24">
                <a:extLst>
                  <a:ext uri="{FF2B5EF4-FFF2-40B4-BE49-F238E27FC236}">
                    <a16:creationId xmlns:a16="http://schemas.microsoft.com/office/drawing/2014/main" id="{3363FE32-F732-429B-A489-C54D8A1EAA57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746045" y="1675148"/>
              <a:ext cx="1269391" cy="3667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6" name="Image" r:id="rId12" imgW="5714280" imgH="1650600" progId="Photoshop.Image.13">
                      <p:embed/>
                    </p:oleObj>
                  </mc:Choice>
                  <mc:Fallback>
                    <p:oleObj name="Image" r:id="rId12" imgW="5714280" imgH="1650600" progId="Photoshop.Image.13">
                      <p:embed/>
                      <p:pic>
                        <p:nvPicPr>
                          <p:cNvPr id="51" name="Object 50">
                            <a:extLst>
                              <a:ext uri="{FF2B5EF4-FFF2-40B4-BE49-F238E27FC236}">
                                <a16:creationId xmlns:a16="http://schemas.microsoft.com/office/drawing/2014/main" id="{2B584416-9903-414C-801E-BB9258BC19D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5746045" y="1675148"/>
                            <a:ext cx="1269391" cy="3667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AD72105-9629-4BB1-81B5-58D33F488B68}"/>
                </a:ext>
              </a:extLst>
            </p:cNvPr>
            <p:cNvSpPr/>
            <p:nvPr/>
          </p:nvSpPr>
          <p:spPr>
            <a:xfrm>
              <a:off x="1388618" y="5685996"/>
              <a:ext cx="9458504" cy="92412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52EE52-8528-41AF-B73B-30045DA2666B}"/>
              </a:ext>
            </a:extLst>
          </p:cNvPr>
          <p:cNvGrpSpPr/>
          <p:nvPr/>
        </p:nvGrpSpPr>
        <p:grpSpPr>
          <a:xfrm>
            <a:off x="1770283" y="5950027"/>
            <a:ext cx="8768092" cy="378038"/>
            <a:chOff x="357423" y="2654652"/>
            <a:chExt cx="11487473" cy="49528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FA51B9D-8EA8-4545-AF91-A88DEB831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90301" y="2679809"/>
              <a:ext cx="1492620" cy="44497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7A0057A-3AB1-4BC8-AC44-BF167E9E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58656" y="2663116"/>
              <a:ext cx="1466542" cy="47835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072A7F4-F367-4302-9F9E-1816B59F1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57423" y="2668961"/>
              <a:ext cx="1257143" cy="46666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E735B6-7184-4AB9-A88E-A384FF0F5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00934" y="2733776"/>
              <a:ext cx="1263892" cy="3370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B07F29B-CB6B-488F-BCD5-5C6C0796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736453" y="2670463"/>
              <a:ext cx="1108443" cy="46366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D4A60F0-CB22-4FAD-8D6C-85FB7B486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967724" y="2654652"/>
              <a:ext cx="1392991" cy="49528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6820DCD-898E-4B62-B32A-32CBB4BF3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340561" y="2751861"/>
              <a:ext cx="1251428" cy="30086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F44AAD4-5BF4-4A65-9F2F-00EE8516079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55153" y="1193678"/>
            <a:ext cx="747021" cy="74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-0.164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6068E0-C8FC-40E3-81C2-8B715063E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"/>
            <a:ext cx="12213335" cy="68580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213335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57181" y="2565198"/>
            <a:ext cx="8098972" cy="17755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this world nothing can be said to be certain, except…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1200" b="1" i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Benjamin Franklin, 1789</a:t>
            </a:r>
            <a:endParaRPr lang="en-US" sz="28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0" y="344922"/>
            <a:ext cx="1052492" cy="1070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8808A-D244-4C50-8DE2-AA432AE6C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893" y="2787231"/>
            <a:ext cx="1052492" cy="10709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5C9450D-1BB5-43D6-B496-A6F75CEDF88E}"/>
              </a:ext>
            </a:extLst>
          </p:cNvPr>
          <p:cNvGrpSpPr/>
          <p:nvPr/>
        </p:nvGrpSpPr>
        <p:grpSpPr>
          <a:xfrm>
            <a:off x="2972837" y="1564337"/>
            <a:ext cx="6171073" cy="4569238"/>
            <a:chOff x="3021129" y="2188819"/>
            <a:chExt cx="6171073" cy="4569238"/>
          </a:xfrm>
        </p:grpSpPr>
        <p:pic>
          <p:nvPicPr>
            <p:cNvPr id="7172" name="Picture 4" descr="Projecting The Future">
              <a:extLst>
                <a:ext uri="{FF2B5EF4-FFF2-40B4-BE49-F238E27FC236}">
                  <a16:creationId xmlns:a16="http://schemas.microsoft.com/office/drawing/2014/main" id="{700BC73F-247B-413E-9FAE-ADBDCEC7D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033" y="2188819"/>
              <a:ext cx="4777267" cy="3379916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3B8C5DBE-98FA-4BE9-A908-C0D9156B6CB3}"/>
                </a:ext>
              </a:extLst>
            </p:cNvPr>
            <p:cNvSpPr txBox="1">
              <a:spLocks/>
            </p:cNvSpPr>
            <p:nvPr/>
          </p:nvSpPr>
          <p:spPr>
            <a:xfrm>
              <a:off x="3021129" y="5714472"/>
              <a:ext cx="6171073" cy="104358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Disruptive technology </a:t>
              </a:r>
              <a:r>
                <a:rPr lang="en-US" sz="3200" b="1" u="sng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will</a:t>
              </a:r>
              <a:r>
                <a:rPr lang="en-US" sz="3200" b="1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revolutionize economy</a:t>
              </a:r>
            </a:p>
            <a:p>
              <a:pPr algn="ctr"/>
              <a:endParaRPr lang="el-GR" sz="3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17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-0.1648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E7217646-9AAA-4286-8D6F-6136A48E2E5E}"/>
              </a:ext>
            </a:extLst>
          </p:cNvPr>
          <p:cNvSpPr/>
          <p:nvPr/>
        </p:nvSpPr>
        <p:spPr>
          <a:xfrm>
            <a:off x="5894656" y="0"/>
            <a:ext cx="6297344" cy="68579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that are standing in the grass&#10;&#10;Description generated with high confidence">
            <a:extLst>
              <a:ext uri="{FF2B5EF4-FFF2-40B4-BE49-F238E27FC236}">
                <a16:creationId xmlns:a16="http://schemas.microsoft.com/office/drawing/2014/main" id="{CC1F2EE5-0CE9-473E-BD3D-DA2801159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90"/>
          <a:stretch/>
        </p:blipFill>
        <p:spPr>
          <a:xfrm>
            <a:off x="5896304" y="0"/>
            <a:ext cx="2642127" cy="236482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3098" y="170317"/>
            <a:ext cx="5803206" cy="10680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has never stopped happening…</a:t>
            </a:r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351B62-C041-4487-B879-A4C2F06D3B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9" r="-19829"/>
          <a:stretch/>
        </p:blipFill>
        <p:spPr>
          <a:xfrm>
            <a:off x="9713390" y="2364828"/>
            <a:ext cx="3095204" cy="268089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7260C26-0468-4579-BA88-6BB7F8B2FFD9}"/>
              </a:ext>
            </a:extLst>
          </p:cNvPr>
          <p:cNvSpPr txBox="1">
            <a:spLocks/>
          </p:cNvSpPr>
          <p:nvPr/>
        </p:nvSpPr>
        <p:spPr>
          <a:xfrm>
            <a:off x="440722" y="2187625"/>
            <a:ext cx="5006554" cy="70640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Printing press</a:t>
            </a:r>
            <a:endParaRPr lang="en-US" sz="16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education, double-entry bookkeeping, interest rates,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profit shares, exchange rates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86DB10-7AC9-4A3D-A112-EF34D5804FFE}"/>
              </a:ext>
            </a:extLst>
          </p:cNvPr>
          <p:cNvSpPr txBox="1">
            <a:spLocks/>
          </p:cNvSpPr>
          <p:nvPr/>
        </p:nvSpPr>
        <p:spPr>
          <a:xfrm>
            <a:off x="440722" y="3230346"/>
            <a:ext cx="5006554" cy="5322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Astrolabe, Magnetic Compass, Timekeeping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 of Exploration,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Globalization of trade</a:t>
            </a:r>
            <a:endParaRPr lang="en-US" sz="1400" dirty="0">
              <a:highlight>
                <a:srgbClr val="FFFF00"/>
              </a:highlight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endParaRPr lang="en-US" sz="16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picture containing sky, bicycle, photo&#10;&#10;Description generated with high confidence">
            <a:extLst>
              <a:ext uri="{FF2B5EF4-FFF2-40B4-BE49-F238E27FC236}">
                <a16:creationId xmlns:a16="http://schemas.microsoft.com/office/drawing/2014/main" id="{DDBC457C-B0CC-4C67-BBB6-0AE044653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58" y="4514194"/>
            <a:ext cx="2358645" cy="147144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14FF77E-2DF3-4395-BB02-88A5B27E15AE}"/>
              </a:ext>
            </a:extLst>
          </p:cNvPr>
          <p:cNvSpPr txBox="1">
            <a:spLocks/>
          </p:cNvSpPr>
          <p:nvPr/>
        </p:nvSpPr>
        <p:spPr>
          <a:xfrm>
            <a:off x="440722" y="1351641"/>
            <a:ext cx="5006554" cy="499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Neolithic agricultural revolution, Money</a:t>
            </a:r>
            <a:endParaRPr lang="en-US" sz="16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Accounting,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Exchange Economy</a:t>
            </a:r>
            <a:r>
              <a:rPr lang="en-US" sz="12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Debt</a:t>
            </a:r>
          </a:p>
        </p:txBody>
      </p:sp>
      <p:pic>
        <p:nvPicPr>
          <p:cNvPr id="22" name="Picture 21" descr="A picture containing object, many, group&#10;&#10;Description generated with high confidence">
            <a:extLst>
              <a:ext uri="{FF2B5EF4-FFF2-40B4-BE49-F238E27FC236}">
                <a16:creationId xmlns:a16="http://schemas.microsoft.com/office/drawing/2014/main" id="{C1B3E98D-39C9-4AF6-95D4-3187A2BD9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31" y="0"/>
            <a:ext cx="3653569" cy="236482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8A78A7D2-5718-431D-8BAB-5E3CD3EC2562}"/>
              </a:ext>
            </a:extLst>
          </p:cNvPr>
          <p:cNvSpPr txBox="1">
            <a:spLocks/>
          </p:cNvSpPr>
          <p:nvPr/>
        </p:nvSpPr>
        <p:spPr>
          <a:xfrm>
            <a:off x="440722" y="4098895"/>
            <a:ext cx="5006554" cy="4819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Steam engine, Railways</a:t>
            </a:r>
            <a:endParaRPr lang="en-US" sz="16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Industrial revolution</a:t>
            </a:r>
            <a:r>
              <a:rPr lang="en-US" sz="1200" dirty="0">
                <a:latin typeface="Century Gothic" panose="020B0502020202020204" pitchFamily="34" charset="0"/>
              </a:rPr>
              <a:t>, urbanism</a:t>
            </a:r>
          </a:p>
        </p:txBody>
      </p:sp>
      <p:pic>
        <p:nvPicPr>
          <p:cNvPr id="26" name="Picture 25" descr="A picture containing floor&#10;&#10;Description generated with high confidence">
            <a:extLst>
              <a:ext uri="{FF2B5EF4-FFF2-40B4-BE49-F238E27FC236}">
                <a16:creationId xmlns:a16="http://schemas.microsoft.com/office/drawing/2014/main" id="{21D127C5-B1F6-4F1F-B38C-CF99B7E053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04" y="2364828"/>
            <a:ext cx="3815438" cy="2149365"/>
          </a:xfrm>
          <a:prstGeom prst="rect">
            <a:avLst/>
          </a:prstGeom>
        </p:spPr>
      </p:pic>
      <p:pic>
        <p:nvPicPr>
          <p:cNvPr id="28" name="Picture 27" descr="An old camera&#10;&#10;Description generated with high confidence">
            <a:extLst>
              <a:ext uri="{FF2B5EF4-FFF2-40B4-BE49-F238E27FC236}">
                <a16:creationId xmlns:a16="http://schemas.microsoft.com/office/drawing/2014/main" id="{E0A33C66-E4FE-4582-B7D2-B782B0BAC3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12" y="4514193"/>
            <a:ext cx="1477530" cy="1261956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423D3C2F-B733-4596-A3A2-53F99B070B15}"/>
              </a:ext>
            </a:extLst>
          </p:cNvPr>
          <p:cNvSpPr txBox="1">
            <a:spLocks/>
          </p:cNvSpPr>
          <p:nvPr/>
        </p:nvSpPr>
        <p:spPr>
          <a:xfrm>
            <a:off x="440721" y="4917175"/>
            <a:ext cx="5345223" cy="52265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Oil-based Internal combustion engine</a:t>
            </a:r>
            <a:endParaRPr lang="en-US" sz="16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Century Gothic" panose="020B0502020202020204" pitchFamily="34" charset="0"/>
              </a:rPr>
              <a:t>Fuel-based economy,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shift in geo-politics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7F7C191-8BAD-4BE5-B2BA-66D70D7066BA}"/>
              </a:ext>
            </a:extLst>
          </p:cNvPr>
          <p:cNvSpPr txBox="1">
            <a:spLocks/>
          </p:cNvSpPr>
          <p:nvPr/>
        </p:nvSpPr>
        <p:spPr>
          <a:xfrm>
            <a:off x="440720" y="5776149"/>
            <a:ext cx="5345223" cy="6648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Electricity</a:t>
            </a:r>
            <a:endParaRPr lang="en-US" sz="160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Longer workdays, increased production</a:t>
            </a:r>
            <a:r>
              <a:rPr lang="en-US" sz="1200" dirty="0">
                <a:latin typeface="Century Gothic" panose="020B0502020202020204" pitchFamily="34" charset="0"/>
              </a:rPr>
              <a:t>, foundation for the information era</a:t>
            </a:r>
          </a:p>
        </p:txBody>
      </p:sp>
      <p:pic>
        <p:nvPicPr>
          <p:cNvPr id="33" name="Picture 32" descr="A group of people posing for a photo&#10;&#10;Description generated with very high confidence">
            <a:extLst>
              <a:ext uri="{FF2B5EF4-FFF2-40B4-BE49-F238E27FC236}">
                <a16:creationId xmlns:a16="http://schemas.microsoft.com/office/drawing/2014/main" id="{F8D2B499-D5C9-46DD-B36F-CC3B062114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566" y="5049947"/>
            <a:ext cx="2480258" cy="1812276"/>
          </a:xfrm>
          <a:prstGeom prst="rect">
            <a:avLst/>
          </a:prstGeom>
        </p:spPr>
      </p:pic>
      <p:pic>
        <p:nvPicPr>
          <p:cNvPr id="38" name="Picture 37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8B752D3E-CFE5-42E0-BE93-DE5CEC1ED3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302" y="5776149"/>
            <a:ext cx="1458439" cy="1081850"/>
          </a:xfrm>
          <a:prstGeom prst="rect">
            <a:avLst/>
          </a:prstGeom>
        </p:spPr>
      </p:pic>
      <p:pic>
        <p:nvPicPr>
          <p:cNvPr id="41" name="Picture 40" descr="A picture containing grass, outdoor, sky, tree&#10;&#10;Description generated with very high confidence">
            <a:extLst>
              <a:ext uri="{FF2B5EF4-FFF2-40B4-BE49-F238E27FC236}">
                <a16:creationId xmlns:a16="http://schemas.microsoft.com/office/drawing/2014/main" id="{8C6CAAA8-E4C2-407B-B736-5CA1B4152C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2" y="5985641"/>
            <a:ext cx="2357822" cy="85727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006AF18-A0C9-41FC-936B-5D2AE9DFFDE8}"/>
              </a:ext>
            </a:extLst>
          </p:cNvPr>
          <p:cNvSpPr/>
          <p:nvPr/>
        </p:nvSpPr>
        <p:spPr>
          <a:xfrm>
            <a:off x="5878539" y="21022"/>
            <a:ext cx="9525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10000 B.C.</a:t>
            </a:r>
            <a:endParaRPr lang="en-US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04CFC5-CF1C-4B7F-82FB-8D988EE3410C}"/>
              </a:ext>
            </a:extLst>
          </p:cNvPr>
          <p:cNvSpPr/>
          <p:nvPr/>
        </p:nvSpPr>
        <p:spPr>
          <a:xfrm>
            <a:off x="9227728" y="-12226"/>
            <a:ext cx="867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5000 B.C.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4AD4C87-DCC6-4796-BC10-DA9F48E15A2D}"/>
              </a:ext>
            </a:extLst>
          </p:cNvPr>
          <p:cNvSpPr/>
          <p:nvPr/>
        </p:nvSpPr>
        <p:spPr>
          <a:xfrm>
            <a:off x="10811581" y="2378071"/>
            <a:ext cx="13965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1440 Gutenberg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80C0013-FF6E-4EE7-9137-D79E567D0667}"/>
              </a:ext>
            </a:extLst>
          </p:cNvPr>
          <p:cNvSpPr/>
          <p:nvPr/>
        </p:nvSpPr>
        <p:spPr>
          <a:xfrm>
            <a:off x="5878539" y="4509970"/>
            <a:ext cx="1452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1781 James Watt</a:t>
            </a:r>
            <a:endParaRPr lang="en-US" sz="12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88795CD-A98F-4BA4-90D7-EBAE4FB4584E}"/>
              </a:ext>
            </a:extLst>
          </p:cNvPr>
          <p:cNvSpPr/>
          <p:nvPr/>
        </p:nvSpPr>
        <p:spPr>
          <a:xfrm>
            <a:off x="8185669" y="5516651"/>
            <a:ext cx="16065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1860 Etienne Lenoir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EF15DD6-75D2-4514-8764-0A7E4774B51B}"/>
              </a:ext>
            </a:extLst>
          </p:cNvPr>
          <p:cNvSpPr/>
          <p:nvPr/>
        </p:nvSpPr>
        <p:spPr>
          <a:xfrm>
            <a:off x="10527357" y="6522263"/>
            <a:ext cx="16546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1882 Thomas Edison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4886188-8E82-4D1B-9508-AB180C06ACC3}"/>
              </a:ext>
            </a:extLst>
          </p:cNvPr>
          <p:cNvSpPr/>
          <p:nvPr/>
        </p:nvSpPr>
        <p:spPr>
          <a:xfrm>
            <a:off x="5894656" y="0"/>
            <a:ext cx="6297344" cy="685799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217646-9AAA-4286-8D6F-6136A48E2E5E}"/>
              </a:ext>
            </a:extLst>
          </p:cNvPr>
          <p:cNvSpPr/>
          <p:nvPr/>
        </p:nvSpPr>
        <p:spPr>
          <a:xfrm>
            <a:off x="9022387" y="830316"/>
            <a:ext cx="1703420" cy="18550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0722" y="1290897"/>
            <a:ext cx="5006554" cy="5442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Telegraph, Radio, Telephone</a:t>
            </a:r>
            <a:endParaRPr lang="en-US" sz="10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communication</a:t>
            </a:r>
          </a:p>
          <a:p>
            <a:pPr>
              <a:lnSpc>
                <a:spcPct val="100000"/>
              </a:lnSpc>
            </a:pPr>
            <a:endParaRPr lang="en-US" sz="16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3098" y="170317"/>
            <a:ext cx="5803206" cy="10680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has never stopped happening…</a:t>
            </a:r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922699-AF3D-4FDD-BCAC-1966CC1137A7}"/>
              </a:ext>
            </a:extLst>
          </p:cNvPr>
          <p:cNvSpPr txBox="1">
            <a:spLocks/>
          </p:cNvSpPr>
          <p:nvPr/>
        </p:nvSpPr>
        <p:spPr>
          <a:xfrm>
            <a:off x="440722" y="2240546"/>
            <a:ext cx="5006554" cy="5328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programmable computer</a:t>
            </a:r>
            <a:endParaRPr lang="en-US" sz="10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Shift from human-based to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machine-based production</a:t>
            </a:r>
          </a:p>
          <a:p>
            <a:pPr>
              <a:lnSpc>
                <a:spcPct val="100000"/>
              </a:lnSpc>
            </a:pPr>
            <a:endParaRPr lang="en-US" sz="16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194" name="Picture 2" descr="http://www.101101.io/babbage/babbage-engine-main.jpg">
            <a:extLst>
              <a:ext uri="{FF2B5EF4-FFF2-40B4-BE49-F238E27FC236}">
                <a16:creationId xmlns:a16="http://schemas.microsoft.com/office/drawing/2014/main" id="{102A5C9B-520F-4ED8-8C6A-CC7CCAADF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545" y="0"/>
            <a:ext cx="2494455" cy="14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in a store&#10;&#10;Description generated with high confidence">
            <a:extLst>
              <a:ext uri="{FF2B5EF4-FFF2-40B4-BE49-F238E27FC236}">
                <a16:creationId xmlns:a16="http://schemas.microsoft.com/office/drawing/2014/main" id="{B66A5681-3F3A-447D-B099-D9DF20B66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55" y="0"/>
            <a:ext cx="3810000" cy="2667000"/>
          </a:xfrm>
          <a:prstGeom prst="rect">
            <a:avLst/>
          </a:prstGeom>
        </p:spPr>
      </p:pic>
      <p:pic>
        <p:nvPicPr>
          <p:cNvPr id="7" name="Picture 6" descr="A picture containing monitor, sitting, wall, indoor&#10;&#10;Description generated with very high confidence">
            <a:extLst>
              <a:ext uri="{FF2B5EF4-FFF2-40B4-BE49-F238E27FC236}">
                <a16:creationId xmlns:a16="http://schemas.microsoft.com/office/drawing/2014/main" id="{EA587B27-7747-4661-A79B-F23B58049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250" y="1403131"/>
            <a:ext cx="2480750" cy="168691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37FE00E-5DC6-45B7-ABDA-93A8C1BEB7B2}"/>
              </a:ext>
            </a:extLst>
          </p:cNvPr>
          <p:cNvSpPr txBox="1">
            <a:spLocks/>
          </p:cNvSpPr>
          <p:nvPr/>
        </p:nvSpPr>
        <p:spPr>
          <a:xfrm>
            <a:off x="440722" y="3178856"/>
            <a:ext cx="5006554" cy="5653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 circuits, Microprocessors</a:t>
            </a:r>
            <a:endParaRPr lang="en-US" sz="10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Smaller, faster computers,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popularization of computing</a:t>
            </a:r>
          </a:p>
          <a:p>
            <a:pPr>
              <a:lnSpc>
                <a:spcPct val="100000"/>
              </a:lnSpc>
            </a:pPr>
            <a:endParaRPr lang="en-US" sz="16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A3EB6FE-6BC6-4348-BDBA-05AC48F7A635}"/>
              </a:ext>
            </a:extLst>
          </p:cNvPr>
          <p:cNvSpPr txBox="1">
            <a:spLocks/>
          </p:cNvSpPr>
          <p:nvPr/>
        </p:nvSpPr>
        <p:spPr>
          <a:xfrm>
            <a:off x="440721" y="4149665"/>
            <a:ext cx="5006555" cy="5309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Satellite communications, GPS</a:t>
            </a:r>
            <a:endParaRPr lang="en-US" sz="10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communications </a:t>
            </a:r>
            <a:endParaRPr lang="en-US" sz="1400" b="1" dirty="0">
              <a:highlight>
                <a:srgbClr val="FFFF00"/>
              </a:highlight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 descr="A picture containing indoor, cabinet, person, wall&#10;&#10;Description generated with very high confidence">
            <a:extLst>
              <a:ext uri="{FF2B5EF4-FFF2-40B4-BE49-F238E27FC236}">
                <a16:creationId xmlns:a16="http://schemas.microsoft.com/office/drawing/2014/main" id="{23108B66-11DE-4C69-8AE1-CDC96B4147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230" y="3064072"/>
            <a:ext cx="2491260" cy="165824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964C30EA-BEEF-4BB9-9A2A-20DCCFD42F23}"/>
              </a:ext>
            </a:extLst>
          </p:cNvPr>
          <p:cNvSpPr txBox="1">
            <a:spLocks/>
          </p:cNvSpPr>
          <p:nvPr/>
        </p:nvSpPr>
        <p:spPr>
          <a:xfrm>
            <a:off x="440720" y="6022345"/>
            <a:ext cx="5006555" cy="5492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applications </a:t>
            </a:r>
          </a:p>
          <a:p>
            <a:pPr>
              <a:lnSpc>
                <a:spcPct val="100000"/>
              </a:lnSpc>
            </a:pP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</a:rPr>
              <a:t>Service-based economy</a:t>
            </a:r>
            <a:r>
              <a:rPr lang="en-US" sz="1200" dirty="0">
                <a:latin typeface="Century Gothic" panose="020B0502020202020204" pitchFamily="34" charset="0"/>
              </a:rPr>
              <a:t>, micropayments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1D2645-03CC-4CCD-A2F9-5E2051CAD0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21" y="4718815"/>
            <a:ext cx="3331779" cy="2139184"/>
          </a:xfrm>
          <a:prstGeom prst="rect">
            <a:avLst/>
          </a:prstGeom>
        </p:spPr>
      </p:pic>
      <p:pic>
        <p:nvPicPr>
          <p:cNvPr id="9" name="Picture 8" descr="A person standing in front of a computer&#10;&#10;Description generated with very high confidence">
            <a:extLst>
              <a:ext uri="{FF2B5EF4-FFF2-40B4-BE49-F238E27FC236}">
                <a16:creationId xmlns:a16="http://schemas.microsoft.com/office/drawing/2014/main" id="{B9F18F73-11D1-49EE-9BCD-43E9CD093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55" y="2667000"/>
            <a:ext cx="3816595" cy="2544397"/>
          </a:xfrm>
          <a:prstGeom prst="rect">
            <a:avLst/>
          </a:prstGeom>
        </p:spPr>
      </p:pic>
      <p:pic>
        <p:nvPicPr>
          <p:cNvPr id="35" name="Picture 3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4568DC2-8FEB-4CD3-933B-E7F35084FF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2"/>
          <a:stretch/>
        </p:blipFill>
        <p:spPr>
          <a:xfrm>
            <a:off x="5894654" y="5211398"/>
            <a:ext cx="2965566" cy="1646602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DF3B4836-B32B-40E7-956F-275B87EFB426}"/>
              </a:ext>
            </a:extLst>
          </p:cNvPr>
          <p:cNvSpPr txBox="1">
            <a:spLocks/>
          </p:cNvSpPr>
          <p:nvPr/>
        </p:nvSpPr>
        <p:spPr>
          <a:xfrm>
            <a:off x="440721" y="5086005"/>
            <a:ext cx="5006555" cy="5309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Email, Internet, World-Wide-Web</a:t>
            </a:r>
            <a:endParaRPr lang="en-US" sz="1050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200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Instant knowledge and information, </a:t>
            </a:r>
            <a:r>
              <a:rPr lang="en-US" sz="1200" dirty="0">
                <a:highlight>
                  <a:srgbClr val="FFFF00"/>
                </a:highligh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worldwide transactions</a:t>
            </a:r>
            <a:endParaRPr lang="en-US" sz="14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B5E27B-B838-4217-A53F-9DC65D06982D}"/>
              </a:ext>
            </a:extLst>
          </p:cNvPr>
          <p:cNvSpPr/>
          <p:nvPr/>
        </p:nvSpPr>
        <p:spPr>
          <a:xfrm>
            <a:off x="7582143" y="2363865"/>
            <a:ext cx="2191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~1876, Morse, Marconi, Bell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E93F81-E5E8-4FE5-8933-D544E780ECD4}"/>
              </a:ext>
            </a:extLst>
          </p:cNvPr>
          <p:cNvSpPr/>
          <p:nvPr/>
        </p:nvSpPr>
        <p:spPr>
          <a:xfrm>
            <a:off x="9720740" y="924958"/>
            <a:ext cx="2010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1846 Charles Babbage 1936 Alan Turing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AAA648-D1BD-4B06-A241-0363F3A06D8C}"/>
              </a:ext>
            </a:extLst>
          </p:cNvPr>
          <p:cNvSpPr/>
          <p:nvPr/>
        </p:nvSpPr>
        <p:spPr>
          <a:xfrm>
            <a:off x="8797159" y="1"/>
            <a:ext cx="3394841" cy="68632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44D9F-BD45-4F32-9B12-0D271225A319}"/>
              </a:ext>
            </a:extLst>
          </p:cNvPr>
          <p:cNvGrpSpPr/>
          <p:nvPr/>
        </p:nvGrpSpPr>
        <p:grpSpPr>
          <a:xfrm>
            <a:off x="9273318" y="2212568"/>
            <a:ext cx="2786869" cy="2432864"/>
            <a:chOff x="6702431" y="1082443"/>
            <a:chExt cx="2142093" cy="1869991"/>
          </a:xfrm>
        </p:grpSpPr>
        <p:pic>
          <p:nvPicPr>
            <p:cNvPr id="14" name="Picture 13" descr="A picture containing thing&#10;&#10;Description generated with high confidence">
              <a:extLst>
                <a:ext uri="{FF2B5EF4-FFF2-40B4-BE49-F238E27FC236}">
                  <a16:creationId xmlns:a16="http://schemas.microsoft.com/office/drawing/2014/main" id="{ED76ED17-4647-4888-AE5F-CCC72FC24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2431" y="1082443"/>
              <a:ext cx="2142093" cy="1869991"/>
            </a:xfrm>
            <a:prstGeom prst="rect">
              <a:avLst/>
            </a:prstGeom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323B76F5-FF85-47C1-9797-5C61FC46CBD4}"/>
                </a:ext>
              </a:extLst>
            </p:cNvPr>
            <p:cNvSpPr txBox="1">
              <a:spLocks/>
            </p:cNvSpPr>
            <p:nvPr/>
          </p:nvSpPr>
          <p:spPr>
            <a:xfrm>
              <a:off x="7307012" y="1786883"/>
              <a:ext cx="932930" cy="40626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Measurable effect</a:t>
              </a:r>
              <a:endParaRPr lang="el-GR" sz="105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F2053A1-71CD-427E-BF5B-7A8B36654C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14803" y="3065654"/>
            <a:ext cx="623236" cy="63417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026B6D-0846-408D-9BCC-246215E03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50" y="372276"/>
            <a:ext cx="7664967" cy="53976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1BDDF3-E83C-4CCF-87D8-06F5CA0150B6}"/>
              </a:ext>
            </a:extLst>
          </p:cNvPr>
          <p:cNvSpPr/>
          <p:nvPr/>
        </p:nvSpPr>
        <p:spPr>
          <a:xfrm>
            <a:off x="652941" y="5871242"/>
            <a:ext cx="7351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The </a:t>
            </a:r>
            <a:r>
              <a:rPr 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fluctuation in technology intensity </a:t>
            </a:r>
            <a:r>
              <a:rPr lang="en-US" sz="1600" b="1" dirty="0">
                <a:latin typeface="Century Gothic" panose="020B0502020202020204" pitchFamily="34" charset="0"/>
              </a:rPr>
              <a:t>that results from a change in technology spending causes the labor force to grow or shrink, which </a:t>
            </a:r>
            <a:r>
              <a:rPr lang="en-US" sz="1600" b="1" dirty="0">
                <a:highlight>
                  <a:srgbClr val="FFFF00"/>
                </a:highlight>
                <a:latin typeface="Century Gothic" panose="020B0502020202020204" pitchFamily="34" charset="0"/>
              </a:rPr>
              <a:t>shows up in World GDP</a:t>
            </a:r>
            <a:r>
              <a:rPr lang="en-US" sz="1600" b="1" dirty="0">
                <a:latin typeface="Century Gothic" panose="020B0502020202020204" pitchFamily="34" charset="0"/>
              </a:rPr>
              <a:t> up to three years later.</a:t>
            </a:r>
          </a:p>
        </p:txBody>
      </p:sp>
    </p:spTree>
    <p:extLst>
      <p:ext uri="{BB962C8B-B14F-4D97-AF65-F5344CB8AC3E}">
        <p14:creationId xmlns:p14="http://schemas.microsoft.com/office/powerpoint/2010/main" val="244929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B936AD-6092-493A-992F-53551F1BE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3312" cy="685799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27" y="0"/>
            <a:ext cx="12202658" cy="6863996"/>
          </a:xfrm>
          <a:prstGeom prst="rect">
            <a:avLst/>
          </a:prstGeom>
          <a:solidFill>
            <a:schemeClr val="tx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08004" y="2212326"/>
            <a:ext cx="8254893" cy="23333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technologies?</a:t>
            </a:r>
          </a:p>
          <a:p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will they happen?</a:t>
            </a:r>
          </a:p>
          <a:p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will they affect global economy?</a:t>
            </a:r>
            <a:endParaRPr lang="el-GR" sz="3200" b="1" dirty="0">
              <a:solidFill>
                <a:schemeClr val="bg1"/>
              </a:solidFill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0" y="344922"/>
            <a:ext cx="1052492" cy="10709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051659-BD67-4C1D-952A-227BCDFC2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" y="6089343"/>
            <a:ext cx="499240" cy="7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9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AAA648-D1BD-4B06-A241-0363F3A06D8C}"/>
              </a:ext>
            </a:extLst>
          </p:cNvPr>
          <p:cNvSpPr/>
          <p:nvPr/>
        </p:nvSpPr>
        <p:spPr>
          <a:xfrm>
            <a:off x="8797159" y="1"/>
            <a:ext cx="3394841" cy="68632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344D9F-BD45-4F32-9B12-0D271225A319}"/>
              </a:ext>
            </a:extLst>
          </p:cNvPr>
          <p:cNvGrpSpPr/>
          <p:nvPr/>
        </p:nvGrpSpPr>
        <p:grpSpPr>
          <a:xfrm>
            <a:off x="9273318" y="2212568"/>
            <a:ext cx="2786869" cy="2432864"/>
            <a:chOff x="6702431" y="1082443"/>
            <a:chExt cx="2142093" cy="1869991"/>
          </a:xfrm>
        </p:grpSpPr>
        <p:pic>
          <p:nvPicPr>
            <p:cNvPr id="14" name="Picture 13" descr="A picture containing thing&#10;&#10;Description generated with high confidence">
              <a:extLst>
                <a:ext uri="{FF2B5EF4-FFF2-40B4-BE49-F238E27FC236}">
                  <a16:creationId xmlns:a16="http://schemas.microsoft.com/office/drawing/2014/main" id="{ED76ED17-4647-4888-AE5F-CCC72FC24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2431" y="1082443"/>
              <a:ext cx="2142093" cy="1869991"/>
            </a:xfrm>
            <a:prstGeom prst="rect">
              <a:avLst/>
            </a:prstGeom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323B76F5-FF85-47C1-9797-5C61FC46CBD4}"/>
                </a:ext>
              </a:extLst>
            </p:cNvPr>
            <p:cNvSpPr txBox="1">
              <a:spLocks/>
            </p:cNvSpPr>
            <p:nvPr/>
          </p:nvSpPr>
          <p:spPr>
            <a:xfrm>
              <a:off x="7298934" y="1804767"/>
              <a:ext cx="932930" cy="3542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When?</a:t>
              </a:r>
              <a:endParaRPr lang="en-US" sz="11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el-GR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F2053A1-71CD-427E-BF5B-7A8B36654C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14803" y="3065654"/>
            <a:ext cx="623236" cy="6341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BC12F7A-AC72-4AE9-ACCF-F56BE6607D3E}"/>
              </a:ext>
            </a:extLst>
          </p:cNvPr>
          <p:cNvSpPr/>
          <p:nvPr/>
        </p:nvSpPr>
        <p:spPr>
          <a:xfrm>
            <a:off x="1404302" y="6464219"/>
            <a:ext cx="54967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Ray Kurzweil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A073BC-AE58-4264-A0BE-D9ABFC3137AB}"/>
              </a:ext>
            </a:extLst>
          </p:cNvPr>
          <p:cNvSpPr/>
          <p:nvPr/>
        </p:nvSpPr>
        <p:spPr>
          <a:xfrm>
            <a:off x="1196236" y="5908794"/>
            <a:ext cx="6104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80FC"/>
                </a:solidFill>
              </a:rPr>
              <a:t>We won’t experience 100 years of progress in the 21st century. It will be more like 20,000 years of progress.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E8712F-8087-4C44-A0E9-13F367C09E59}"/>
              </a:ext>
            </a:extLst>
          </p:cNvPr>
          <p:cNvSpPr/>
          <p:nvPr/>
        </p:nvSpPr>
        <p:spPr>
          <a:xfrm>
            <a:off x="1004835" y="5778703"/>
            <a:ext cx="399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“</a:t>
            </a:r>
            <a:endParaRPr lang="en-US" sz="4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4FADE6-49B9-468E-910F-DC4845586260}"/>
              </a:ext>
            </a:extLst>
          </p:cNvPr>
          <p:cNvSpPr/>
          <p:nvPr/>
        </p:nvSpPr>
        <p:spPr>
          <a:xfrm>
            <a:off x="6193372" y="6231959"/>
            <a:ext cx="399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”</a:t>
            </a:r>
            <a:endParaRPr lang="en-US" sz="4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A52337F-F362-49FF-A812-B4925373BB7C}"/>
              </a:ext>
            </a:extLst>
          </p:cNvPr>
          <p:cNvGrpSpPr/>
          <p:nvPr/>
        </p:nvGrpSpPr>
        <p:grpSpPr>
          <a:xfrm>
            <a:off x="131813" y="442458"/>
            <a:ext cx="8154154" cy="5335440"/>
            <a:chOff x="131813" y="442458"/>
            <a:chExt cx="8154154" cy="5335440"/>
          </a:xfrm>
        </p:grpSpPr>
        <p:pic>
          <p:nvPicPr>
            <p:cNvPr id="18" name="Picture 17" descr="A close up of text on a white background&#10;&#10;Description generated with high confidence">
              <a:extLst>
                <a:ext uri="{FF2B5EF4-FFF2-40B4-BE49-F238E27FC236}">
                  <a16:creationId xmlns:a16="http://schemas.microsoft.com/office/drawing/2014/main" id="{2FE3062C-837F-41C2-8E07-6C0558562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3" b="4349"/>
            <a:stretch/>
          </p:blipFill>
          <p:spPr>
            <a:xfrm>
              <a:off x="131813" y="442458"/>
              <a:ext cx="8154154" cy="53354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5A1CA0-0E1B-49D7-A92A-F2D2C0BA412A}"/>
                </a:ext>
              </a:extLst>
            </p:cNvPr>
            <p:cNvSpPr/>
            <p:nvPr/>
          </p:nvSpPr>
          <p:spPr>
            <a:xfrm>
              <a:off x="1196236" y="2342367"/>
              <a:ext cx="1064712" cy="244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64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AAA648-D1BD-4B06-A241-0363F3A06D8C}"/>
              </a:ext>
            </a:extLst>
          </p:cNvPr>
          <p:cNvSpPr/>
          <p:nvPr/>
        </p:nvSpPr>
        <p:spPr>
          <a:xfrm>
            <a:off x="8797159" y="0"/>
            <a:ext cx="339484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00489E-B444-4E56-BF2F-B6777C79E8A9}"/>
              </a:ext>
            </a:extLst>
          </p:cNvPr>
          <p:cNvGrpSpPr/>
          <p:nvPr/>
        </p:nvGrpSpPr>
        <p:grpSpPr>
          <a:xfrm>
            <a:off x="9273318" y="2212568"/>
            <a:ext cx="2786869" cy="2432864"/>
            <a:chOff x="6702431" y="1082443"/>
            <a:chExt cx="2142093" cy="1869991"/>
          </a:xfrm>
        </p:grpSpPr>
        <p:pic>
          <p:nvPicPr>
            <p:cNvPr id="20" name="Picture 19" descr="A picture containing thing&#10;&#10;Description generated with high confidence">
              <a:extLst>
                <a:ext uri="{FF2B5EF4-FFF2-40B4-BE49-F238E27FC236}">
                  <a16:creationId xmlns:a16="http://schemas.microsoft.com/office/drawing/2014/main" id="{2AE510AA-BE18-4017-A60D-62643CE19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2431" y="1082443"/>
              <a:ext cx="2142093" cy="1869991"/>
            </a:xfrm>
            <a:prstGeom prst="rect">
              <a:avLst/>
            </a:prstGeom>
          </p:spPr>
        </p:pic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F1EDAE09-3D74-42FA-B8A9-7F4FD574B256}"/>
                </a:ext>
              </a:extLst>
            </p:cNvPr>
            <p:cNvSpPr txBox="1">
              <a:spLocks/>
            </p:cNvSpPr>
            <p:nvPr/>
          </p:nvSpPr>
          <p:spPr>
            <a:xfrm>
              <a:off x="7282778" y="1804767"/>
              <a:ext cx="932930" cy="3542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Which?</a:t>
              </a:r>
              <a:endParaRPr lang="en-US" sz="11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en-US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>
                <a:lnSpc>
                  <a:spcPct val="100000"/>
                </a:lnSpc>
              </a:pPr>
              <a:endParaRPr lang="el-GR" sz="1400" dirty="0">
                <a:solidFill>
                  <a:schemeClr val="bg1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20B1C18-B5A0-4836-9D4D-55264302E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14803" y="3065654"/>
            <a:ext cx="623236" cy="6341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F08F2E-ED00-4393-AF0F-DD301D1DB62C}"/>
              </a:ext>
            </a:extLst>
          </p:cNvPr>
          <p:cNvSpPr/>
          <p:nvPr/>
        </p:nvSpPr>
        <p:spPr>
          <a:xfrm>
            <a:off x="2210623" y="1662621"/>
            <a:ext cx="2812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Quantum Computing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0EC9B-1824-45FC-8B12-E0307C4F7214}"/>
              </a:ext>
            </a:extLst>
          </p:cNvPr>
          <p:cNvSpPr/>
          <p:nvPr/>
        </p:nvSpPr>
        <p:spPr>
          <a:xfrm>
            <a:off x="3281080" y="3621875"/>
            <a:ext cx="3302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Genetics &amp; Genomics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E642C0-271F-4E00-96E3-74167E8BBBED}"/>
              </a:ext>
            </a:extLst>
          </p:cNvPr>
          <p:cNvSpPr/>
          <p:nvPr/>
        </p:nvSpPr>
        <p:spPr>
          <a:xfrm>
            <a:off x="1983171" y="4362100"/>
            <a:ext cx="24017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Internet of Things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5D8EB2-D60E-4250-82E5-7EC8CDA2EC45}"/>
              </a:ext>
            </a:extLst>
          </p:cNvPr>
          <p:cNvSpPr/>
          <p:nvPr/>
        </p:nvSpPr>
        <p:spPr>
          <a:xfrm>
            <a:off x="4542970" y="4090173"/>
            <a:ext cx="30954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B800BC"/>
                </a:solidFill>
              </a:rPr>
              <a:t>Self-driving Vehicles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73EBCA-C4C2-4E86-8279-806632C663DF}"/>
              </a:ext>
            </a:extLst>
          </p:cNvPr>
          <p:cNvSpPr/>
          <p:nvPr/>
        </p:nvSpPr>
        <p:spPr>
          <a:xfrm>
            <a:off x="2690941" y="4794891"/>
            <a:ext cx="1614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Robotics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1E2F33D-486C-493F-8C04-7C9765DDDDC7}"/>
              </a:ext>
            </a:extLst>
          </p:cNvPr>
          <p:cNvSpPr/>
          <p:nvPr/>
        </p:nvSpPr>
        <p:spPr>
          <a:xfrm>
            <a:off x="4269168" y="1220344"/>
            <a:ext cx="27420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92F00"/>
                </a:solidFill>
              </a:rPr>
              <a:t>Artificial Intelligence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91F790-8AFC-46F6-B11E-C0940AAAA3BD}"/>
              </a:ext>
            </a:extLst>
          </p:cNvPr>
          <p:cNvSpPr/>
          <p:nvPr/>
        </p:nvSpPr>
        <p:spPr>
          <a:xfrm>
            <a:off x="3804617" y="5937447"/>
            <a:ext cx="2675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B800BC"/>
                </a:solidFill>
              </a:rPr>
              <a:t>Virtual/Augmented Reality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72AC22-54C6-4647-9240-A2BAEF4B60D7}"/>
              </a:ext>
            </a:extLst>
          </p:cNvPr>
          <p:cNvSpPr/>
          <p:nvPr/>
        </p:nvSpPr>
        <p:spPr>
          <a:xfrm>
            <a:off x="3039857" y="2363042"/>
            <a:ext cx="1229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B800BC"/>
                </a:solidFill>
              </a:rPr>
              <a:t>3D Printing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18DF45-840E-4995-AD9A-FDB8FE7A1264}"/>
              </a:ext>
            </a:extLst>
          </p:cNvPr>
          <p:cNvSpPr/>
          <p:nvPr/>
        </p:nvSpPr>
        <p:spPr>
          <a:xfrm>
            <a:off x="720380" y="2926857"/>
            <a:ext cx="3939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Blockchain Technology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1CCABB-8FE4-4901-BC57-FEDB5B163C87}"/>
              </a:ext>
            </a:extLst>
          </p:cNvPr>
          <p:cNvSpPr/>
          <p:nvPr/>
        </p:nvSpPr>
        <p:spPr>
          <a:xfrm>
            <a:off x="6293417" y="1650036"/>
            <a:ext cx="1427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Cryptocurrencies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5889DF-CED7-4ED9-A418-DF416FAB088B}"/>
              </a:ext>
            </a:extLst>
          </p:cNvPr>
          <p:cNvSpPr/>
          <p:nvPr/>
        </p:nvSpPr>
        <p:spPr>
          <a:xfrm>
            <a:off x="1447918" y="5536066"/>
            <a:ext cx="3113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92F00"/>
                </a:solidFill>
              </a:rPr>
              <a:t>Deep space exploration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3C21EB-DB17-440F-BA29-4A91A98BD646}"/>
              </a:ext>
            </a:extLst>
          </p:cNvPr>
          <p:cNvSpPr/>
          <p:nvPr/>
        </p:nvSpPr>
        <p:spPr>
          <a:xfrm>
            <a:off x="5260370" y="2188584"/>
            <a:ext cx="191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Renewable energy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CE4800-C758-4069-8EB6-041944D0592B}"/>
              </a:ext>
            </a:extLst>
          </p:cNvPr>
          <p:cNvSpPr/>
          <p:nvPr/>
        </p:nvSpPr>
        <p:spPr>
          <a:xfrm>
            <a:off x="4111829" y="5168453"/>
            <a:ext cx="2385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Nuclear Fission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A3F306-4B72-4036-9264-2CA7B9B2A7D1}"/>
              </a:ext>
            </a:extLst>
          </p:cNvPr>
          <p:cNvSpPr/>
          <p:nvPr/>
        </p:nvSpPr>
        <p:spPr>
          <a:xfrm>
            <a:off x="3691510" y="2722940"/>
            <a:ext cx="27724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Interplanetary travel &amp; colonization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F409C3-7646-40F6-8F27-F06AE663FDA4}"/>
              </a:ext>
            </a:extLst>
          </p:cNvPr>
          <p:cNvSpPr/>
          <p:nvPr/>
        </p:nvSpPr>
        <p:spPr>
          <a:xfrm>
            <a:off x="2674413" y="3415025"/>
            <a:ext cx="13865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C92F00"/>
                </a:solidFill>
              </a:rPr>
              <a:t>Nanotechnology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A081E83A-4792-45FF-A624-C96BEC4D1DF4}"/>
              </a:ext>
            </a:extLst>
          </p:cNvPr>
          <p:cNvSpPr txBox="1">
            <a:spLocks/>
          </p:cNvSpPr>
          <p:nvPr/>
        </p:nvSpPr>
        <p:spPr>
          <a:xfrm>
            <a:off x="93098" y="170318"/>
            <a:ext cx="5803206" cy="5434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Disruptive Technologies </a:t>
            </a:r>
            <a:endParaRPr lang="el-GR" sz="3200" b="1" dirty="0">
              <a:latin typeface="Century Gothic" panose="020B0502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8AB275B-63FD-49D8-9AB5-BEF002AF3174}"/>
              </a:ext>
            </a:extLst>
          </p:cNvPr>
          <p:cNvSpPr/>
          <p:nvPr/>
        </p:nvSpPr>
        <p:spPr>
          <a:xfrm>
            <a:off x="4305101" y="1220344"/>
            <a:ext cx="2636982" cy="44227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E492617-9080-4D6B-807F-C727C5C6EA33}"/>
              </a:ext>
            </a:extLst>
          </p:cNvPr>
          <p:cNvSpPr/>
          <p:nvPr/>
        </p:nvSpPr>
        <p:spPr>
          <a:xfrm>
            <a:off x="783021" y="3003999"/>
            <a:ext cx="3778826" cy="44593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1AD938-977C-45A1-80CD-2674B9B1191D}"/>
              </a:ext>
            </a:extLst>
          </p:cNvPr>
          <p:cNvSpPr/>
          <p:nvPr/>
        </p:nvSpPr>
        <p:spPr>
          <a:xfrm>
            <a:off x="2690941" y="4857396"/>
            <a:ext cx="1578227" cy="43289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7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2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13550</TotalTime>
  <Words>1063</Words>
  <Application>Microsoft Office PowerPoint</Application>
  <PresentationFormat>Widescreen</PresentationFormat>
  <Paragraphs>160</Paragraphs>
  <Slides>18</Slides>
  <Notes>13</Notes>
  <HiddenSlides>2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Open Sans</vt:lpstr>
      <vt:lpstr>Segoe UI</vt:lpstr>
      <vt:lpstr>Times New Roman</vt:lpstr>
      <vt:lpstr>Office Theme</vt:lpstr>
      <vt:lpstr>Image</vt:lpstr>
      <vt:lpstr>Digital &amp; Technological Advancements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build an Intranet?</dc:title>
  <dc:creator>Vasilis Linakis</dc:creator>
  <cp:lastModifiedBy>Anna Savvidou</cp:lastModifiedBy>
  <cp:revision>466</cp:revision>
  <dcterms:created xsi:type="dcterms:W3CDTF">2016-01-25T04:45:51Z</dcterms:created>
  <dcterms:modified xsi:type="dcterms:W3CDTF">2017-11-28T15:27:09Z</dcterms:modified>
</cp:coreProperties>
</file>