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44" r:id="rId2"/>
  </p:sldMasterIdLst>
  <p:handoutMasterIdLst>
    <p:handoutMasterId r:id="rId30"/>
  </p:handoutMasterIdLst>
  <p:sldIdLst>
    <p:sldId id="271" r:id="rId3"/>
    <p:sldId id="344" r:id="rId4"/>
    <p:sldId id="314" r:id="rId5"/>
    <p:sldId id="347" r:id="rId6"/>
    <p:sldId id="346" r:id="rId7"/>
    <p:sldId id="348" r:id="rId8"/>
    <p:sldId id="349" r:id="rId9"/>
    <p:sldId id="350" r:id="rId10"/>
    <p:sldId id="351" r:id="rId11"/>
    <p:sldId id="313" r:id="rId12"/>
    <p:sldId id="315" r:id="rId13"/>
    <p:sldId id="352" r:id="rId14"/>
    <p:sldId id="353" r:id="rId15"/>
    <p:sldId id="335" r:id="rId16"/>
    <p:sldId id="343" r:id="rId17"/>
    <p:sldId id="260" r:id="rId18"/>
    <p:sldId id="330" r:id="rId19"/>
    <p:sldId id="290" r:id="rId20"/>
    <p:sldId id="292" r:id="rId21"/>
    <p:sldId id="341" r:id="rId22"/>
    <p:sldId id="296" r:id="rId23"/>
    <p:sldId id="320" r:id="rId24"/>
    <p:sldId id="332" r:id="rId25"/>
    <p:sldId id="322" r:id="rId26"/>
    <p:sldId id="329" r:id="rId27"/>
    <p:sldId id="342" r:id="rId28"/>
    <p:sldId id="31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DDE"/>
    <a:srgbClr val="CD1141"/>
    <a:srgbClr val="00498F"/>
    <a:srgbClr val="002776"/>
    <a:srgbClr val="26DA26"/>
    <a:srgbClr val="002D86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0485" autoAdjust="0"/>
  </p:normalViewPr>
  <p:slideViewPr>
    <p:cSldViewPr snapToGrid="0">
      <p:cViewPr varScale="1">
        <p:scale>
          <a:sx n="67" d="100"/>
          <a:sy n="67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New jobs created within existing companies in Digital Economy Sectors</c:v>
                </c:pt>
              </c:strCache>
            </c:strRef>
          </c:tx>
          <c:spPr>
            <a:solidFill>
              <a:srgbClr val="CD1141"/>
            </a:solidFill>
            <a:ln>
              <a:noFill/>
            </a:ln>
            <a:effectLst/>
          </c:spPr>
          <c:dLbls>
            <c:dLbl>
              <c:idx val="9"/>
              <c:layout>
                <c:manualLayout>
                  <c:x val="-3.2560032560032558E-2"/>
                  <c:y val="7.73680839900609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AA-4C22-8B34-C4C5EF4A4B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DCDDD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Sheet1!$C$1:$L$1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Sheet1!$C$5:$L$5</c:f>
              <c:numCache>
                <c:formatCode>#,##0</c:formatCode>
                <c:ptCount val="10"/>
                <c:pt idx="1">
                  <c:v>5000</c:v>
                </c:pt>
                <c:pt idx="2">
                  <c:v>10000</c:v>
                </c:pt>
                <c:pt idx="3">
                  <c:v>20000</c:v>
                </c:pt>
                <c:pt idx="4">
                  <c:v>30000</c:v>
                </c:pt>
                <c:pt idx="5">
                  <c:v>40000</c:v>
                </c:pt>
                <c:pt idx="6">
                  <c:v>50000</c:v>
                </c:pt>
                <c:pt idx="7">
                  <c:v>65000</c:v>
                </c:pt>
                <c:pt idx="8">
                  <c:v>85000</c:v>
                </c:pt>
                <c:pt idx="9">
                  <c:v>105000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AA-4C22-8B34-C4C5EF4A4B47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New jobs created within new businesses in Digital Economy Sectors through natural and spillover growth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  <a:ln>
              <a:noFill/>
            </a:ln>
            <a:effectLst/>
          </c:spPr>
          <c:dLbls>
            <c:dLbl>
              <c:idx val="9"/>
              <c:layout>
                <c:manualLayout>
                  <c:x val="-2.71333604666938E-2"/>
                  <c:y val="1.160521259850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AA-4C22-8B34-C4C5EF4A4B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Sheet1!$C$1:$L$1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Sheet1!$C$6:$L$6</c:f>
              <c:numCache>
                <c:formatCode>#,##0</c:formatCode>
                <c:ptCount val="10"/>
                <c:pt idx="1">
                  <c:v>2100</c:v>
                </c:pt>
                <c:pt idx="2">
                  <c:v>4200</c:v>
                </c:pt>
                <c:pt idx="3">
                  <c:v>6300</c:v>
                </c:pt>
                <c:pt idx="4">
                  <c:v>8400</c:v>
                </c:pt>
                <c:pt idx="5">
                  <c:v>10500</c:v>
                </c:pt>
                <c:pt idx="6">
                  <c:v>12600</c:v>
                </c:pt>
                <c:pt idx="7">
                  <c:v>14700</c:v>
                </c:pt>
                <c:pt idx="8">
                  <c:v>16800</c:v>
                </c:pt>
                <c:pt idx="9">
                  <c:v>18900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AA-4C22-8B34-C4C5EF4A4B47}"/>
            </c:ext>
          </c:extLst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New jobs created within new businesses in Digital Economy Sectors through REACH intervention programs</c:v>
                </c:pt>
              </c:strCache>
            </c:strRef>
          </c:tx>
          <c:spPr>
            <a:solidFill>
              <a:srgbClr val="00498F"/>
            </a:solidFill>
            <a:ln>
              <a:noFill/>
            </a:ln>
            <a:effectLst/>
          </c:spPr>
          <c:dLbls>
            <c:dLbl>
              <c:idx val="9"/>
              <c:layout>
                <c:manualLayout>
                  <c:x val="-2.71333604666938E-2"/>
                  <c:y val="3.094723359602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AA-4C22-8B34-C4C5EF4A4B4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DCDDD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Sheet1!$C$1:$L$1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Sheet1!$C$7:$L$7</c:f>
              <c:numCache>
                <c:formatCode>#,##0</c:formatCode>
                <c:ptCount val="10"/>
                <c:pt idx="1">
                  <c:v>1000</c:v>
                </c:pt>
                <c:pt idx="2">
                  <c:v>3000</c:v>
                </c:pt>
                <c:pt idx="3">
                  <c:v>5000</c:v>
                </c:pt>
                <c:pt idx="4">
                  <c:v>6000</c:v>
                </c:pt>
                <c:pt idx="5">
                  <c:v>8000</c:v>
                </c:pt>
                <c:pt idx="6">
                  <c:v>10000</c:v>
                </c:pt>
                <c:pt idx="7">
                  <c:v>11000</c:v>
                </c:pt>
                <c:pt idx="8">
                  <c:v>13000</c:v>
                </c:pt>
                <c:pt idx="9">
                  <c:v>15000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AA-4C22-8B34-C4C5EF4A4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24462720"/>
        <c:axId val="-1424469792"/>
      </c:areaChart>
      <c:catAx>
        <c:axId val="-14244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49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4469792"/>
        <c:crosses val="autoZero"/>
        <c:auto val="1"/>
        <c:lblAlgn val="ctr"/>
        <c:lblOffset val="100"/>
        <c:noMultiLvlLbl val="0"/>
      </c:catAx>
      <c:valAx>
        <c:axId val="-142446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49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4462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2BAD1-E70C-4742-8D2A-A80A5BE90519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0851-6871-475E-812D-14DB196FE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37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9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0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70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38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346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6958B-C664-4B38-B208-C4269EC5B6B7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62FC2-E0D4-470A-8622-51F168D98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30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mckinsey.com/business-functions/digital-mckinsey/our-insights/digital-innovation-in-asia-what-the-world-can-learn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4" y="414335"/>
            <a:ext cx="10015904" cy="5661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3458" y="5934670"/>
            <a:ext cx="6176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498F"/>
                </a:solidFill>
              </a:rPr>
              <a:t>Digital Economy</a:t>
            </a:r>
            <a:endParaRPr lang="en-US" sz="5400" b="1" dirty="0">
              <a:solidFill>
                <a:srgbClr val="004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3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"/>
    </mc:Choice>
    <mc:Fallback xmlns="">
      <p:transition spd="slow" advTm="14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486" y="122873"/>
            <a:ext cx="11406187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Australian</a:t>
            </a:r>
            <a:r>
              <a:rPr lang="en-US" sz="4800" b="1" dirty="0" smtClean="0">
                <a:solidFill>
                  <a:srgbClr val="00498F"/>
                </a:solidFill>
              </a:rPr>
              <a:t> </a:t>
            </a:r>
            <a:r>
              <a:rPr lang="en-US" sz="4800" b="1" dirty="0">
                <a:solidFill>
                  <a:srgbClr val="00498F"/>
                </a:solidFill>
              </a:rPr>
              <a:t>digital economy valued at </a:t>
            </a:r>
            <a:r>
              <a:rPr lang="en-US" sz="4800" b="1" dirty="0">
                <a:solidFill>
                  <a:srgbClr val="FF0000"/>
                </a:solidFill>
              </a:rPr>
              <a:t>$</a:t>
            </a:r>
            <a:r>
              <a:rPr lang="en-US" sz="4800" b="1" dirty="0" smtClean="0">
                <a:solidFill>
                  <a:srgbClr val="FF0000"/>
                </a:solidFill>
              </a:rPr>
              <a:t>79b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endParaRPr lang="en-US" sz="4800" b="1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498F"/>
                </a:solidFill>
              </a:rPr>
              <a:t>Larger than Australia's agriculture, transport or retail </a:t>
            </a:r>
            <a:r>
              <a:rPr lang="en-US" sz="3200" b="1" dirty="0" smtClean="0">
                <a:solidFill>
                  <a:srgbClr val="00498F"/>
                </a:solidFill>
              </a:rPr>
              <a:t>industries</a:t>
            </a:r>
          </a:p>
          <a:p>
            <a:r>
              <a:rPr lang="en-US" sz="3200" b="1" dirty="0" smtClean="0">
                <a:solidFill>
                  <a:srgbClr val="00498F"/>
                </a:solidFill>
              </a:rPr>
              <a:t> </a:t>
            </a: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498F"/>
                </a:solidFill>
              </a:rPr>
              <a:t>Estimated to grow rapidly, </a:t>
            </a:r>
            <a:r>
              <a:rPr lang="en-US" sz="3200" b="1" dirty="0">
                <a:solidFill>
                  <a:srgbClr val="FF0000"/>
                </a:solidFill>
              </a:rPr>
              <a:t>$139 by 2020 </a:t>
            </a:r>
            <a:r>
              <a:rPr lang="en-US" sz="3200" b="1" dirty="0">
                <a:solidFill>
                  <a:srgbClr val="00498F"/>
                </a:solidFill>
              </a:rPr>
              <a:t>– 7% of GDP</a:t>
            </a:r>
            <a:r>
              <a:rPr lang="en-US" sz="3200" b="1" dirty="0" smtClean="0">
                <a:solidFill>
                  <a:srgbClr val="00498F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451,000 </a:t>
            </a:r>
            <a:r>
              <a:rPr lang="en-US" sz="3200" b="1" dirty="0">
                <a:solidFill>
                  <a:srgbClr val="00498F"/>
                </a:solidFill>
              </a:rPr>
              <a:t>ICT specialists in Australia, 4% of total </a:t>
            </a:r>
            <a:r>
              <a:rPr lang="en-US" sz="3200" b="1" dirty="0" smtClean="0">
                <a:solidFill>
                  <a:srgbClr val="00498F"/>
                </a:solidFill>
              </a:rPr>
              <a:t>employment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498F"/>
                </a:solidFill>
              </a:rPr>
              <a:t>Mostly working in manufacturing, construction, professional services, financial services, health and education</a:t>
            </a:r>
            <a:br>
              <a:rPr lang="en-US" sz="3200" b="1" dirty="0">
                <a:solidFill>
                  <a:srgbClr val="00498F"/>
                </a:solidFill>
              </a:rPr>
            </a:br>
            <a:r>
              <a:rPr lang="en-US" sz="3200" b="1" dirty="0">
                <a:solidFill>
                  <a:srgbClr val="00498F"/>
                </a:solidFill>
              </a:rPr>
              <a:t/>
            </a:r>
            <a:br>
              <a:rPr lang="en-US" sz="3200" b="1" dirty="0">
                <a:solidFill>
                  <a:srgbClr val="00498F"/>
                </a:solidFill>
              </a:rPr>
            </a:br>
            <a:endParaRPr lang="en-US" sz="3200" b="1" dirty="0">
              <a:solidFill>
                <a:srgbClr val="0049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0" y="909638"/>
            <a:ext cx="21907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-1453161" y="4112614"/>
            <a:ext cx="4769101" cy="32146"/>
          </a:xfrm>
          <a:prstGeom prst="rect">
            <a:avLst/>
          </a:prstGeom>
        </p:spPr>
      </p:pic>
      <p:pic>
        <p:nvPicPr>
          <p:cNvPr id="123" name="pasted-image.pd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2243261" y="721562"/>
            <a:ext cx="989820" cy="1044056"/>
          </a:xfrm>
          <a:prstGeom prst="rect">
            <a:avLst/>
          </a:prstGeom>
          <a:noFill/>
          <a:ln w="12700">
            <a:miter lim="400000"/>
          </a:ln>
        </p:spPr>
      </p:pic>
      <p:pic>
        <p:nvPicPr>
          <p:cNvPr id="12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3724" y="798159"/>
            <a:ext cx="827762" cy="980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126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 flipV="1">
            <a:off x="2154179" y="4053147"/>
            <a:ext cx="4834456" cy="32146"/>
          </a:xfrm>
          <a:prstGeom prst="rect">
            <a:avLst/>
          </a:prstGeom>
        </p:spPr>
      </p:pic>
      <p:pic>
        <p:nvPicPr>
          <p:cNvPr id="129" name="Picture 128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 flipV="1">
            <a:off x="5551819" y="4026358"/>
            <a:ext cx="4888034" cy="32146"/>
          </a:xfrm>
          <a:prstGeom prst="rect">
            <a:avLst/>
          </a:prstGeom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04010" y="648171"/>
            <a:ext cx="811530" cy="12988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1327412" y="1822017"/>
            <a:ext cx="2754396" cy="4630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312528" rtl="1" hangingPunct="0">
              <a:lnSpc>
                <a:spcPct val="90000"/>
              </a:lnSpc>
              <a:spcBef>
                <a:spcPts val="70"/>
              </a:spcBef>
              <a:spcAft>
                <a:spcPct val="15000"/>
              </a:spcAft>
            </a:pPr>
            <a:r>
              <a:rPr lang="en-US" b="1" kern="0" dirty="0">
                <a:solidFill>
                  <a:srgbClr val="00498F"/>
                </a:solidFill>
                <a:ea typeface="Arial" charset="0"/>
                <a:sym typeface="Helvetica Light"/>
              </a:rPr>
              <a:t>UK</a:t>
            </a:r>
            <a:endParaRPr lang="ar-JO" b="1" kern="0" dirty="0">
              <a:solidFill>
                <a:srgbClr val="00498F"/>
              </a:solidFill>
              <a:ea typeface="Arial" charset="0"/>
              <a:sym typeface="Helvetica Light"/>
            </a:endParaRPr>
          </a:p>
          <a:p>
            <a:pPr>
              <a:spcBef>
                <a:spcPts val="1200"/>
              </a:spcBef>
            </a:pPr>
            <a:r>
              <a:rPr lang="en-US" kern="0" dirty="0">
                <a:solidFill>
                  <a:srgbClr val="00498F"/>
                </a:solidFill>
                <a:ea typeface="Arial" charset="0"/>
              </a:rPr>
              <a:t>Digital Economy Jobs at </a:t>
            </a:r>
            <a:r>
              <a:rPr lang="en-US" b="1" kern="0" dirty="0">
                <a:solidFill>
                  <a:srgbClr val="00498F"/>
                </a:solidFill>
                <a:ea typeface="Arial" charset="0"/>
              </a:rPr>
              <a:t>1.56m</a:t>
            </a:r>
            <a:r>
              <a:rPr lang="en-US" kern="0" dirty="0">
                <a:solidFill>
                  <a:srgbClr val="00498F"/>
                </a:solidFill>
                <a:ea typeface="Arial" charset="0"/>
              </a:rPr>
              <a:t> growing at </a:t>
            </a:r>
            <a:r>
              <a:rPr lang="en-US" b="1" kern="0" dirty="0">
                <a:solidFill>
                  <a:srgbClr val="CD1141"/>
                </a:solidFill>
                <a:ea typeface="Arial" charset="0"/>
              </a:rPr>
              <a:t>2.8x </a:t>
            </a:r>
            <a:r>
              <a:rPr lang="en-US" kern="0" dirty="0">
                <a:solidFill>
                  <a:srgbClr val="00498F"/>
                </a:solidFill>
                <a:ea typeface="Arial" charset="0"/>
              </a:rPr>
              <a:t>times faster                 </a:t>
            </a:r>
          </a:p>
          <a:p>
            <a:pPr>
              <a:spcBef>
                <a:spcPts val="1200"/>
              </a:spcBef>
            </a:pPr>
            <a:r>
              <a:rPr lang="en-US" b="1" kern="0" dirty="0">
                <a:solidFill>
                  <a:srgbClr val="CD1141"/>
                </a:solidFill>
                <a:ea typeface="Arial" charset="0"/>
              </a:rPr>
              <a:t>41%</a:t>
            </a:r>
            <a:r>
              <a:rPr lang="en-US" kern="0" dirty="0">
                <a:solidFill>
                  <a:srgbClr val="00498F"/>
                </a:solidFill>
                <a:ea typeface="Arial" charset="0"/>
              </a:rPr>
              <a:t> of Digital Economy Jobs exist within traditionally non-digital industries</a:t>
            </a:r>
          </a:p>
          <a:p>
            <a:pPr defTabSz="410751" hangingPunct="0">
              <a:spcBef>
                <a:spcPts val="1200"/>
              </a:spcBef>
            </a:pPr>
            <a:r>
              <a:rPr lang="en-US" sz="2400" b="1" i="1" kern="0" dirty="0">
                <a:solidFill>
                  <a:srgbClr val="FF0000"/>
                </a:solidFill>
                <a:ea typeface="Arial" charset="0"/>
              </a:rPr>
              <a:t>Digital Economy industries grew 32% faster than the rest of the economy (2010-2014)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6317" y="1959067"/>
            <a:ext cx="27153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rtl="1" hangingPunct="0"/>
            <a:r>
              <a:rPr lang="en-US" b="1" kern="0" dirty="0">
                <a:solidFill>
                  <a:srgbClr val="00498F"/>
                </a:solidFill>
                <a:ea typeface="Arial" charset="0"/>
                <a:sym typeface="Helvetica Light"/>
              </a:rPr>
              <a:t>Denmark</a:t>
            </a:r>
            <a:endParaRPr lang="ar-JO" b="1" kern="0" dirty="0">
              <a:solidFill>
                <a:srgbClr val="00498F"/>
              </a:solidFill>
              <a:ea typeface="Arial" charset="0"/>
              <a:sym typeface="Helvetica Light"/>
            </a:endParaRPr>
          </a:p>
          <a:p>
            <a:pPr defTabSz="410751" hangingPunct="0">
              <a:spcBef>
                <a:spcPts val="1200"/>
              </a:spcBef>
            </a:pPr>
            <a:r>
              <a:rPr lang="en-US" b="1" kern="0" dirty="0">
                <a:solidFill>
                  <a:srgbClr val="CD1141"/>
                </a:solidFill>
                <a:ea typeface="Arial" charset="0"/>
                <a:sym typeface="Helvetica Light"/>
              </a:rPr>
              <a:t>88%</a:t>
            </a:r>
            <a:r>
              <a:rPr lang="en-US" b="1" kern="0" dirty="0">
                <a:solidFill>
                  <a:srgbClr val="00498F"/>
                </a:solidFill>
                <a:ea typeface="Arial" charset="0"/>
                <a:sym typeface="Helvetica Light"/>
              </a:rPr>
              <a:t> </a:t>
            </a:r>
            <a:r>
              <a:rPr lang="en-US" kern="0" dirty="0">
                <a:solidFill>
                  <a:srgbClr val="00498F"/>
                </a:solidFill>
                <a:ea typeface="Arial" charset="0"/>
                <a:sym typeface="Helvetica Light"/>
              </a:rPr>
              <a:t>of Danish Internet users doing </a:t>
            </a:r>
            <a:r>
              <a:rPr lang="en-US" kern="0" dirty="0" err="1">
                <a:solidFill>
                  <a:srgbClr val="00498F"/>
                </a:solidFill>
                <a:ea typeface="Arial" charset="0"/>
                <a:sym typeface="Helvetica Light"/>
              </a:rPr>
              <a:t>eBanking</a:t>
            </a:r>
            <a:r>
              <a:rPr lang="en-US" kern="0" dirty="0">
                <a:solidFill>
                  <a:srgbClr val="00498F"/>
                </a:solidFill>
                <a:ea typeface="Arial" charset="0"/>
                <a:sym typeface="Helvetica Light"/>
              </a:rPr>
              <a:t> and </a:t>
            </a:r>
            <a:r>
              <a:rPr lang="en-US" b="1" kern="0" dirty="0">
                <a:solidFill>
                  <a:srgbClr val="00498F"/>
                </a:solidFill>
                <a:ea typeface="Arial" charset="0"/>
                <a:sym typeface="Helvetica Light"/>
              </a:rPr>
              <a:t>82%</a:t>
            </a:r>
            <a:r>
              <a:rPr lang="en-US" kern="0" dirty="0">
                <a:solidFill>
                  <a:srgbClr val="00498F"/>
                </a:solidFill>
                <a:ea typeface="Arial" charset="0"/>
                <a:sym typeface="Helvetica Light"/>
              </a:rPr>
              <a:t> shopping online</a:t>
            </a:r>
          </a:p>
          <a:p>
            <a:pPr defTabSz="410751" hangingPunct="0">
              <a:spcBef>
                <a:spcPts val="1200"/>
              </a:spcBef>
            </a:pPr>
            <a:r>
              <a:rPr lang="en-US" kern="0" dirty="0">
                <a:solidFill>
                  <a:srgbClr val="00498F"/>
                </a:solidFill>
                <a:ea typeface="Arial" charset="0"/>
                <a:sym typeface="Helvetica Light"/>
              </a:rPr>
              <a:t>Danish businesses make </a:t>
            </a:r>
            <a:r>
              <a:rPr lang="en-US" b="1" kern="0" dirty="0">
                <a:solidFill>
                  <a:srgbClr val="CD1141"/>
                </a:solidFill>
                <a:ea typeface="Arial" charset="0"/>
                <a:sym typeface="Helvetica Light"/>
              </a:rPr>
              <a:t>15%</a:t>
            </a:r>
            <a:r>
              <a:rPr lang="en-US" b="1" kern="0" dirty="0">
                <a:solidFill>
                  <a:srgbClr val="00498F"/>
                </a:solidFill>
                <a:ea typeface="Arial" charset="0"/>
                <a:sym typeface="Helvetica Light"/>
              </a:rPr>
              <a:t> </a:t>
            </a:r>
            <a:r>
              <a:rPr lang="en-US" kern="0" dirty="0">
                <a:solidFill>
                  <a:srgbClr val="00498F"/>
                </a:solidFill>
                <a:ea typeface="Arial" charset="0"/>
                <a:sym typeface="Helvetica Light"/>
              </a:rPr>
              <a:t>of their turnover from online sales</a:t>
            </a:r>
          </a:p>
          <a:p>
            <a:pPr defTabSz="410751" hangingPunct="0">
              <a:spcBef>
                <a:spcPts val="1200"/>
              </a:spcBef>
            </a:pPr>
            <a:r>
              <a:rPr lang="en-US" sz="2400" b="1" i="1" kern="0" dirty="0">
                <a:solidFill>
                  <a:srgbClr val="FF0000"/>
                </a:solidFill>
                <a:ea typeface="Arial" charset="0"/>
                <a:sym typeface="Helvetica Light"/>
              </a:rPr>
              <a:t>25% of small and medium-sized companies in Denmark sell online</a:t>
            </a:r>
            <a:endParaRPr lang="ar-JO" sz="2400" b="1" i="1" kern="0" dirty="0">
              <a:solidFill>
                <a:srgbClr val="FF0000"/>
              </a:solidFill>
              <a:ea typeface="Arial" charset="0"/>
              <a:sym typeface="Helvetic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8172" y="1991467"/>
            <a:ext cx="287286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rtl="1" hangingPunct="0"/>
            <a:r>
              <a:rPr lang="en-US" b="1" kern="0" dirty="0">
                <a:solidFill>
                  <a:srgbClr val="00498F"/>
                </a:solidFill>
                <a:ea typeface="Arial" charset="0"/>
                <a:sym typeface="Helvetica Light"/>
              </a:rPr>
              <a:t>Sweden</a:t>
            </a:r>
            <a:endParaRPr lang="ar-JO" b="1" kern="0" dirty="0">
              <a:solidFill>
                <a:srgbClr val="00498F"/>
              </a:solidFill>
              <a:ea typeface="Arial" charset="0"/>
              <a:sym typeface="Helvetica Light"/>
            </a:endParaRPr>
          </a:p>
          <a:p>
            <a:pPr algn="l" defTabSz="410751" hangingPunct="0">
              <a:spcBef>
                <a:spcPts val="1200"/>
              </a:spcBef>
            </a:pPr>
            <a:r>
              <a:rPr lang="en-US" b="1" kern="0" dirty="0">
                <a:solidFill>
                  <a:srgbClr val="CD1141"/>
                </a:solidFill>
                <a:ea typeface="Arial" charset="0"/>
                <a:sym typeface="Helvetica Light"/>
              </a:rPr>
              <a:t>32%</a:t>
            </a:r>
            <a:r>
              <a:rPr lang="en-US" kern="0" dirty="0">
                <a:solidFill>
                  <a:srgbClr val="00498F"/>
                </a:solidFill>
                <a:ea typeface="Arial" charset="0"/>
                <a:sym typeface="Helvetica Light"/>
              </a:rPr>
              <a:t> Productivity contribution of the ICT-sector and the ICT-investments to the Swedish economy 1995 – 2005. contributed </a:t>
            </a:r>
            <a:r>
              <a:rPr lang="en-US" b="1" kern="0" dirty="0">
                <a:solidFill>
                  <a:srgbClr val="CD1141"/>
                </a:solidFill>
                <a:ea typeface="Arial" charset="0"/>
                <a:sym typeface="Helvetica Light"/>
              </a:rPr>
              <a:t>42%</a:t>
            </a:r>
            <a:r>
              <a:rPr lang="en-US" kern="0" dirty="0">
                <a:solidFill>
                  <a:srgbClr val="00498F"/>
                </a:solidFill>
                <a:ea typeface="Arial" charset="0"/>
                <a:sym typeface="Helvetica Light"/>
              </a:rPr>
              <a:t> to the total productivity growth between 2006 – 2013</a:t>
            </a:r>
          </a:p>
          <a:p>
            <a:pPr algn="l" defTabSz="410751" hangingPunct="0">
              <a:spcBef>
                <a:spcPts val="1200"/>
              </a:spcBef>
            </a:pPr>
            <a:r>
              <a:rPr lang="en-US" sz="2400" b="1" i="1" kern="0" dirty="0">
                <a:solidFill>
                  <a:srgbClr val="FF0000"/>
                </a:solidFill>
                <a:ea typeface="Arial" charset="0"/>
                <a:sym typeface="Helvetica Light"/>
              </a:rPr>
              <a:t>ICT-sector accounted for 42% of total growth in labor over 1995–2013.</a:t>
            </a:r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 flipV="1">
            <a:off x="9218944" y="4026358"/>
            <a:ext cx="4888034" cy="3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0048" y="308610"/>
            <a:ext cx="1140618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China </a:t>
            </a:r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- World largest </a:t>
            </a:r>
            <a:r>
              <a:rPr lang="en-US" sz="4800" b="1" dirty="0" smtClean="0">
                <a:solidFill>
                  <a:srgbClr val="FF0000"/>
                </a:solidFill>
              </a:rPr>
              <a:t>e-Commerce</a:t>
            </a:r>
            <a:r>
              <a:rPr lang="en-US" sz="4800" b="1" dirty="0" smtClean="0">
                <a:solidFill>
                  <a:srgbClr val="00498F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M</a:t>
            </a:r>
            <a:r>
              <a:rPr lang="en-US" sz="4800" b="1" dirty="0" smtClean="0">
                <a:solidFill>
                  <a:srgbClr val="FF0000"/>
                </a:solidFill>
              </a:rPr>
              <a:t>arket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More than </a:t>
            </a:r>
            <a:r>
              <a:rPr lang="en-US" sz="3200" b="1" dirty="0" smtClean="0">
                <a:solidFill>
                  <a:srgbClr val="FF0000"/>
                </a:solidFill>
              </a:rPr>
              <a:t>40%</a:t>
            </a:r>
            <a:r>
              <a:rPr lang="en-US" sz="3200" b="1" dirty="0" smtClean="0">
                <a:solidFill>
                  <a:srgbClr val="00498F"/>
                </a:solidFill>
              </a:rPr>
              <a:t> </a:t>
            </a:r>
            <a:r>
              <a:rPr lang="en-US" sz="3200" b="1" dirty="0">
                <a:solidFill>
                  <a:srgbClr val="00498F"/>
                </a:solidFill>
              </a:rPr>
              <a:t>of </a:t>
            </a:r>
            <a:r>
              <a:rPr lang="en-US" sz="3200" b="1" dirty="0" smtClean="0">
                <a:solidFill>
                  <a:srgbClr val="00498F"/>
                </a:solidFill>
              </a:rPr>
              <a:t>worldwide </a:t>
            </a:r>
            <a:r>
              <a:rPr lang="en-US" sz="3200" b="1" dirty="0">
                <a:solidFill>
                  <a:srgbClr val="00498F"/>
                </a:solidFill>
              </a:rPr>
              <a:t>e-commerce transactions, 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498F"/>
                </a:solidFill>
              </a:rPr>
              <a:t>Up </a:t>
            </a:r>
            <a:r>
              <a:rPr lang="en-US" sz="3200" b="1" dirty="0">
                <a:solidFill>
                  <a:srgbClr val="00498F"/>
                </a:solidFill>
              </a:rPr>
              <a:t>from less than </a:t>
            </a:r>
            <a:r>
              <a:rPr lang="en-US" sz="3200" b="1" dirty="0" smtClean="0">
                <a:solidFill>
                  <a:srgbClr val="00498F"/>
                </a:solidFill>
              </a:rPr>
              <a:t>1% about </a:t>
            </a:r>
            <a:r>
              <a:rPr lang="en-US" sz="3200" b="1" dirty="0">
                <a:solidFill>
                  <a:srgbClr val="00498F"/>
                </a:solidFill>
              </a:rPr>
              <a:t>a decade ago. 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China – leading in </a:t>
            </a:r>
            <a:r>
              <a:rPr lang="en-US" sz="3200" b="1" dirty="0">
                <a:solidFill>
                  <a:srgbClr val="FF0000"/>
                </a:solidFill>
              </a:rPr>
              <a:t>mobile payments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2"/>
            <a:r>
              <a:rPr lang="en-US" sz="3200" b="1" dirty="0" smtClean="0">
                <a:solidFill>
                  <a:srgbClr val="FF0000"/>
                </a:solidFill>
              </a:rPr>
              <a:t>11 x</a:t>
            </a:r>
            <a:r>
              <a:rPr lang="en-US" sz="3200" b="1" dirty="0" smtClean="0">
                <a:solidFill>
                  <a:srgbClr val="00498F"/>
                </a:solidFill>
              </a:rPr>
              <a:t> Transactions </a:t>
            </a:r>
            <a:r>
              <a:rPr lang="en-US" sz="3200" b="1" dirty="0">
                <a:solidFill>
                  <a:srgbClr val="00498F"/>
                </a:solidFill>
              </a:rPr>
              <a:t>value of the </a:t>
            </a:r>
            <a:r>
              <a:rPr lang="en-US" sz="3200" b="1" dirty="0" smtClean="0">
                <a:solidFill>
                  <a:srgbClr val="00498F"/>
                </a:solidFill>
              </a:rPr>
              <a:t>USA</a:t>
            </a:r>
          </a:p>
          <a:p>
            <a:pPr lvl="2"/>
            <a:endParaRPr lang="en-US" sz="3200" b="1" dirty="0" smtClean="0">
              <a:solidFill>
                <a:srgbClr val="00498F"/>
              </a:solidFill>
            </a:endParaRPr>
          </a:p>
          <a:p>
            <a:pPr lvl="2"/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China’s </a:t>
            </a:r>
            <a:r>
              <a:rPr lang="en-US" sz="3200" b="1" dirty="0">
                <a:solidFill>
                  <a:srgbClr val="00498F"/>
                </a:solidFill>
              </a:rPr>
              <a:t>three Internet giants </a:t>
            </a:r>
            <a:r>
              <a:rPr lang="en-US" sz="3200" b="1" dirty="0" smtClean="0">
                <a:solidFill>
                  <a:srgbClr val="00498F"/>
                </a:solidFill>
              </a:rPr>
              <a:t>building </a:t>
            </a:r>
            <a:r>
              <a:rPr lang="en-US" sz="3200" b="1" dirty="0">
                <a:solidFill>
                  <a:srgbClr val="00498F"/>
                </a:solidFill>
              </a:rPr>
              <a:t>a rich digital ecosystem  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lvl="2"/>
            <a:r>
              <a:rPr lang="en-US" sz="3200" b="1" dirty="0">
                <a:solidFill>
                  <a:srgbClr val="00498F"/>
                </a:solidFill>
                <a:hlinkClick r:id="rId2"/>
              </a:rPr>
              <a:t>Baidu, Alibaba, and </a:t>
            </a:r>
            <a:r>
              <a:rPr lang="en-US" sz="3200" b="1" dirty="0" err="1">
                <a:solidFill>
                  <a:srgbClr val="00498F"/>
                </a:solidFill>
                <a:hlinkClick r:id="rId2"/>
              </a:rPr>
              <a:t>Tencent</a:t>
            </a:r>
            <a:r>
              <a:rPr lang="en-US" sz="3200" b="1" dirty="0">
                <a:solidFill>
                  <a:srgbClr val="00498F"/>
                </a:solidFill>
              </a:rPr>
              <a:t>, collectively known as BAT</a:t>
            </a:r>
            <a:br>
              <a:rPr lang="en-US" sz="3200" b="1" dirty="0">
                <a:solidFill>
                  <a:srgbClr val="00498F"/>
                </a:solidFill>
              </a:rPr>
            </a:br>
            <a:r>
              <a:rPr lang="en-US" sz="3200" b="1" dirty="0">
                <a:solidFill>
                  <a:srgbClr val="00498F"/>
                </a:solidFill>
              </a:rPr>
              <a:t/>
            </a:r>
            <a:br>
              <a:rPr lang="en-US" sz="3200" b="1" dirty="0">
                <a:solidFill>
                  <a:srgbClr val="00498F"/>
                </a:solidFill>
              </a:rPr>
            </a:br>
            <a:endParaRPr lang="en-US" sz="3200" b="1" dirty="0">
              <a:solidFill>
                <a:srgbClr val="0049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08" y="2893664"/>
            <a:ext cx="2909892" cy="27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1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90" y="0"/>
            <a:ext cx="8048048" cy="65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" y="880907"/>
            <a:ext cx="12188190" cy="509618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00801" y="2118360"/>
            <a:ext cx="1654628" cy="1528354"/>
          </a:xfrm>
          <a:prstGeom prst="ellipse">
            <a:avLst/>
          </a:prstGeom>
          <a:noFill/>
          <a:ln w="38100">
            <a:solidFill>
              <a:srgbClr val="CD1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114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1803" y="1656695"/>
            <a:ext cx="2756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Jordan ICT Sector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20" y="2302208"/>
            <a:ext cx="1038470" cy="114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686" y="318775"/>
            <a:ext cx="3065273" cy="434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8835" y="4755640"/>
            <a:ext cx="4404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498F"/>
                </a:solidFill>
              </a:rPr>
              <a:t>REACH 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1082" y="5586637"/>
            <a:ext cx="63169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Concrete Actions toward </a:t>
            </a:r>
          </a:p>
          <a:p>
            <a:r>
              <a:rPr lang="en-US" sz="2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Digital Economy. </a:t>
            </a:r>
          </a:p>
        </p:txBody>
      </p:sp>
    </p:spTree>
    <p:extLst>
      <p:ext uri="{BB962C8B-B14F-4D97-AF65-F5344CB8AC3E}">
        <p14:creationId xmlns:p14="http://schemas.microsoft.com/office/powerpoint/2010/main" val="3624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8915" y="936694"/>
            <a:ext cx="480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1659" y="1721524"/>
            <a:ext cx="8992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498F"/>
                </a:solidFill>
              </a:rPr>
              <a:t>A digital economy that </a:t>
            </a:r>
            <a:r>
              <a:rPr lang="en-US" sz="2800" b="1" dirty="0">
                <a:solidFill>
                  <a:srgbClr val="CD1141"/>
                </a:solidFill>
              </a:rPr>
              <a:t>empowers people</a:t>
            </a:r>
            <a:r>
              <a:rPr lang="en-US" sz="2800" b="1" dirty="0">
                <a:solidFill>
                  <a:srgbClr val="00498F"/>
                </a:solidFill>
              </a:rPr>
              <a:t>, sectors and businesses to raise productivity and </a:t>
            </a:r>
            <a:r>
              <a:rPr lang="en-US" sz="2800" b="1" dirty="0">
                <a:solidFill>
                  <a:srgbClr val="CD1141"/>
                </a:solidFill>
              </a:rPr>
              <a:t>ensure growth and prosperity</a:t>
            </a:r>
            <a:r>
              <a:rPr lang="en-US" sz="2800" b="1" dirty="0">
                <a:solidFill>
                  <a:srgbClr val="00498F"/>
                </a:solidFill>
              </a:rPr>
              <a:t>, creating a highly attractive business destination for investments and international partnerships.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52888" y="3332507"/>
            <a:ext cx="4800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931" y="4148115"/>
            <a:ext cx="468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D1141"/>
                </a:solidFill>
              </a:rPr>
              <a:t>REACH 2025 Vision Statement</a:t>
            </a:r>
          </a:p>
        </p:txBody>
      </p:sp>
    </p:spTree>
    <p:extLst>
      <p:ext uri="{BB962C8B-B14F-4D97-AF65-F5344CB8AC3E}">
        <p14:creationId xmlns:p14="http://schemas.microsoft.com/office/powerpoint/2010/main" val="7591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537" y="1153596"/>
            <a:ext cx="1058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498F"/>
                </a:solidFill>
              </a:rPr>
              <a:t>Smart Specialization and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538" y="3825626"/>
            <a:ext cx="110483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3 </a:t>
            </a:r>
            <a:r>
              <a:rPr lang="en-US" sz="2200" b="1" dirty="0">
                <a:solidFill>
                  <a:srgbClr val="00498F"/>
                </a:solidFill>
              </a:rPr>
              <a:t>Driving global partnerships and bridges with international digital hubs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538" y="2325061"/>
            <a:ext cx="11048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2200" b="1" dirty="0">
                <a:solidFill>
                  <a:srgbClr val="CD1141"/>
                </a:solidFill>
              </a:rPr>
              <a:t>Action 1 </a:t>
            </a:r>
            <a:r>
              <a:rPr lang="en-US" sz="2200" b="1" dirty="0">
                <a:solidFill>
                  <a:srgbClr val="00498F"/>
                </a:solidFill>
              </a:rPr>
              <a:t>Adopting the Digital Economy Framework in Jordan’s economy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537" y="3146604"/>
            <a:ext cx="11048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2 </a:t>
            </a:r>
            <a:r>
              <a:rPr lang="en-US" sz="2200" b="1" dirty="0">
                <a:solidFill>
                  <a:srgbClr val="00498F"/>
                </a:solidFill>
              </a:rPr>
              <a:t>Creating globally relevant, high value digital solutions and IP</a:t>
            </a:r>
          </a:p>
          <a:p>
            <a:endParaRPr lang="en-US" sz="2200" b="1" dirty="0">
              <a:solidFill>
                <a:srgbClr val="004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664" y="1227330"/>
            <a:ext cx="1058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 b="1">
                <a:solidFill>
                  <a:srgbClr val="002776"/>
                </a:solidFill>
              </a:defRPr>
            </a:lvl1pPr>
          </a:lstStyle>
          <a:p>
            <a:r>
              <a:rPr lang="en-US" dirty="0">
                <a:solidFill>
                  <a:srgbClr val="00498F"/>
                </a:solidFill>
              </a:rPr>
              <a:t>Public Sector Innovation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64" y="2424942"/>
            <a:ext cx="11103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4 </a:t>
            </a:r>
            <a:r>
              <a:rPr lang="en-US" sz="2200" b="1" dirty="0">
                <a:solidFill>
                  <a:srgbClr val="00498F"/>
                </a:solidFill>
              </a:rPr>
              <a:t>Transforming government and public sector to be </a:t>
            </a:r>
            <a:r>
              <a:rPr lang="en-US" sz="2800" b="1" dirty="0">
                <a:solidFill>
                  <a:srgbClr val="FF0000"/>
                </a:solidFill>
              </a:rPr>
              <a:t>“digital by default</a:t>
            </a:r>
            <a:r>
              <a:rPr lang="en-US" sz="2200" b="1" dirty="0">
                <a:solidFill>
                  <a:srgbClr val="00498F"/>
                </a:solidFill>
              </a:rPr>
              <a:t>” by 2020</a:t>
            </a:r>
          </a:p>
        </p:txBody>
      </p:sp>
    </p:spTree>
    <p:extLst>
      <p:ext uri="{BB962C8B-B14F-4D97-AF65-F5344CB8AC3E}">
        <p14:creationId xmlns:p14="http://schemas.microsoft.com/office/powerpoint/2010/main" val="27067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5790" y="2450856"/>
            <a:ext cx="10844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6</a:t>
            </a:r>
            <a:r>
              <a:rPr lang="en-US" sz="2200" b="1" dirty="0">
                <a:solidFill>
                  <a:srgbClr val="00498F"/>
                </a:solidFill>
              </a:rPr>
              <a:t> Making Jordan the regional hub for makers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070" y="567354"/>
            <a:ext cx="1058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498F"/>
                </a:solidFill>
              </a:rPr>
              <a:t>Startups and Entrepreneurs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" y="1675350"/>
            <a:ext cx="10844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5 </a:t>
            </a:r>
            <a:r>
              <a:rPr lang="en-US" sz="2200" b="1" dirty="0">
                <a:solidFill>
                  <a:srgbClr val="00498F"/>
                </a:solidFill>
              </a:rPr>
              <a:t>Boosting digital economy startups in special zones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6620" y="29035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5790" y="3226362"/>
            <a:ext cx="10890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7 </a:t>
            </a:r>
            <a:r>
              <a:rPr lang="en-US" sz="2200" b="1" dirty="0">
                <a:solidFill>
                  <a:srgbClr val="00498F"/>
                </a:solidFill>
              </a:rPr>
              <a:t>Enabling a culture of digital entrepreneurship &amp; intrapreneurship across Jordan</a:t>
            </a:r>
          </a:p>
          <a:p>
            <a:endParaRPr lang="en-US" sz="2200" b="1" dirty="0">
              <a:solidFill>
                <a:srgbClr val="004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3" y="852088"/>
            <a:ext cx="11017537" cy="49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621931" y="-912336"/>
            <a:ext cx="13813931" cy="777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01" y="794384"/>
            <a:ext cx="3287660" cy="1847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70" y="2968189"/>
            <a:ext cx="2417438" cy="2428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828194"/>
            <a:ext cx="2685093" cy="2685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53" y="3829050"/>
            <a:ext cx="4079591" cy="9179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64" y="1060481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7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58893" y="2477923"/>
            <a:ext cx="10709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8 </a:t>
            </a:r>
            <a:r>
              <a:rPr lang="en-US" sz="2200" b="1" dirty="0">
                <a:solidFill>
                  <a:srgbClr val="00498F"/>
                </a:solidFill>
              </a:rPr>
              <a:t>Implementing </a:t>
            </a:r>
            <a:r>
              <a:rPr lang="en-US" sz="2800" b="1" dirty="0">
                <a:solidFill>
                  <a:srgbClr val="FF0000"/>
                </a:solidFill>
              </a:rPr>
              <a:t>21st century skills </a:t>
            </a:r>
            <a:r>
              <a:rPr lang="en-US" sz="2200" b="1" dirty="0">
                <a:solidFill>
                  <a:srgbClr val="00498F"/>
                </a:solidFill>
              </a:rPr>
              <a:t>to support the digital economy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886" y="1461866"/>
            <a:ext cx="10584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498F"/>
                </a:solidFill>
              </a:rPr>
              <a:t>Skills, Capacity, and Talent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7406" y="4318949"/>
            <a:ext cx="10656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10 </a:t>
            </a:r>
            <a:r>
              <a:rPr lang="en-US" sz="2200" b="1" dirty="0">
                <a:solidFill>
                  <a:srgbClr val="00498F"/>
                </a:solidFill>
              </a:rPr>
              <a:t>Creating models for </a:t>
            </a:r>
            <a:r>
              <a:rPr lang="en-US" sz="2800" b="1" dirty="0">
                <a:solidFill>
                  <a:srgbClr val="FF0000"/>
                </a:solidFill>
              </a:rPr>
              <a:t>better women participation </a:t>
            </a:r>
            <a:r>
              <a:rPr lang="en-US" sz="2200" b="1" dirty="0">
                <a:solidFill>
                  <a:srgbClr val="00498F"/>
                </a:solidFill>
              </a:rPr>
              <a:t>in the digital economy</a:t>
            </a:r>
          </a:p>
          <a:p>
            <a:endParaRPr lang="en-US" sz="2200" b="1" dirty="0">
              <a:solidFill>
                <a:srgbClr val="00498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405" y="3282579"/>
            <a:ext cx="10820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D1141"/>
                </a:solidFill>
              </a:rPr>
              <a:t>Action 9 </a:t>
            </a:r>
            <a:r>
              <a:rPr lang="en-US" sz="2200" b="1" dirty="0">
                <a:solidFill>
                  <a:srgbClr val="00498F"/>
                </a:solidFill>
              </a:rPr>
              <a:t>Creating a world-class </a:t>
            </a:r>
            <a:r>
              <a:rPr lang="en-US" sz="2800" b="1" dirty="0">
                <a:solidFill>
                  <a:srgbClr val="FF0000"/>
                </a:solidFill>
              </a:rPr>
              <a:t>talent pool </a:t>
            </a:r>
            <a:r>
              <a:rPr lang="en-US" sz="2200" b="1" dirty="0">
                <a:solidFill>
                  <a:srgbClr val="00498F"/>
                </a:solidFill>
              </a:rPr>
              <a:t>to support and drive the digital economy demand locally and globally</a:t>
            </a:r>
          </a:p>
        </p:txBody>
      </p:sp>
    </p:spTree>
    <p:extLst>
      <p:ext uri="{BB962C8B-B14F-4D97-AF65-F5344CB8AC3E}">
        <p14:creationId xmlns:p14="http://schemas.microsoft.com/office/powerpoint/2010/main" val="36152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08" y="922792"/>
            <a:ext cx="6038716" cy="301664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275266" y="3939440"/>
            <a:ext cx="7619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D1141"/>
                </a:solidFill>
              </a:rPr>
              <a:t>6%-8% </a:t>
            </a:r>
            <a:r>
              <a:rPr lang="en-US" sz="4800" b="1" dirty="0">
                <a:solidFill>
                  <a:srgbClr val="00498F"/>
                </a:solidFill>
              </a:rPr>
              <a:t>overall GDP growth by 2025</a:t>
            </a:r>
          </a:p>
        </p:txBody>
      </p:sp>
    </p:spTree>
    <p:extLst>
      <p:ext uri="{BB962C8B-B14F-4D97-AF65-F5344CB8AC3E}">
        <p14:creationId xmlns:p14="http://schemas.microsoft.com/office/powerpoint/2010/main" val="240493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231" y="4056007"/>
            <a:ext cx="88283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D1141"/>
                </a:solidFill>
              </a:rPr>
              <a:t>25%-30% </a:t>
            </a:r>
            <a:r>
              <a:rPr lang="en-US" sz="4800" b="1" dirty="0">
                <a:solidFill>
                  <a:srgbClr val="00498F"/>
                </a:solidFill>
              </a:rPr>
              <a:t>growth in  digital sectors revenue by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3" y="788437"/>
            <a:ext cx="6065950" cy="32675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7954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01264713"/>
              </p:ext>
            </p:extLst>
          </p:nvPr>
        </p:nvGraphicFramePr>
        <p:xfrm>
          <a:off x="1062990" y="365760"/>
          <a:ext cx="10926398" cy="633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8170008" y="604004"/>
            <a:ext cx="3715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CD1141"/>
                </a:solidFill>
              </a:rPr>
              <a:t>130,000-150,000 </a:t>
            </a:r>
            <a:r>
              <a:rPr lang="en-US" sz="2000" b="1" dirty="0">
                <a:solidFill>
                  <a:srgbClr val="00498F"/>
                </a:solidFill>
              </a:rPr>
              <a:t>New digital jobs</a:t>
            </a:r>
          </a:p>
        </p:txBody>
      </p:sp>
    </p:spTree>
    <p:extLst>
      <p:ext uri="{BB962C8B-B14F-4D97-AF65-F5344CB8AC3E}">
        <p14:creationId xmlns:p14="http://schemas.microsoft.com/office/powerpoint/2010/main" val="17919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19587" y="3930842"/>
            <a:ext cx="932990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D1141"/>
                </a:solidFill>
              </a:rPr>
              <a:t>5,000-7,000</a:t>
            </a:r>
            <a:r>
              <a:rPr lang="en-US" sz="4800" b="1" dirty="0">
                <a:solidFill>
                  <a:srgbClr val="00498F"/>
                </a:solidFill>
              </a:rPr>
              <a:t> new businesses in digital economy by 2025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01" y="757266"/>
            <a:ext cx="6065950" cy="317357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128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9446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98F"/>
                </a:solidFill>
              </a:rPr>
              <a:t>Opportunity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Cross Regional Digital Economy</a:t>
            </a:r>
            <a:r>
              <a:rPr lang="en-US" sz="4800" b="1" dirty="0" smtClean="0">
                <a:solidFill>
                  <a:srgbClr val="00498F"/>
                </a:solidFill>
              </a:rPr>
              <a:t> </a:t>
            </a:r>
          </a:p>
          <a:p>
            <a:pPr algn="ctr"/>
            <a:endParaRPr lang="en-US" sz="4800" b="1" dirty="0">
              <a:solidFill>
                <a:srgbClr val="00498F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498F"/>
                </a:solidFill>
              </a:rPr>
              <a:t>Threat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Worldwide Competition</a:t>
            </a:r>
          </a:p>
        </p:txBody>
      </p:sp>
    </p:spTree>
    <p:extLst>
      <p:ext uri="{BB962C8B-B14F-4D97-AF65-F5344CB8AC3E}">
        <p14:creationId xmlns:p14="http://schemas.microsoft.com/office/powerpoint/2010/main" val="34992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7" y="318775"/>
            <a:ext cx="3043502" cy="4342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8835" y="4755640"/>
            <a:ext cx="4404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498F"/>
                </a:solidFill>
              </a:rPr>
              <a:t>Thank You</a:t>
            </a:r>
            <a:endParaRPr lang="en-US" sz="5400" b="1" dirty="0">
              <a:solidFill>
                <a:srgbClr val="004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7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338" y="127339"/>
            <a:ext cx="10463884" cy="6332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561070" y="5936429"/>
            <a:ext cx="1531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&amp; Energy</a:t>
            </a:r>
          </a:p>
        </p:txBody>
      </p:sp>
    </p:spTree>
    <p:extLst>
      <p:ext uri="{BB962C8B-B14F-4D97-AF65-F5344CB8AC3E}">
        <p14:creationId xmlns:p14="http://schemas.microsoft.com/office/powerpoint/2010/main" val="26223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94369" y="5641465"/>
            <a:ext cx="744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498F"/>
                </a:solidFill>
              </a:rPr>
              <a:t>Pillars of Digital Economy</a:t>
            </a:r>
            <a:endParaRPr lang="en-US" sz="5400" b="1" dirty="0">
              <a:solidFill>
                <a:srgbClr val="00498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05" y="256448"/>
            <a:ext cx="7958629" cy="53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486" y="122873"/>
            <a:ext cx="1140618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98F"/>
                </a:solidFill>
              </a:rPr>
              <a:t>Customer Expectations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Digital </a:t>
            </a:r>
            <a:r>
              <a:rPr lang="en-US" sz="3200" b="1" dirty="0">
                <a:solidFill>
                  <a:srgbClr val="00498F"/>
                </a:solidFill>
              </a:rPr>
              <a:t>technologies enable </a:t>
            </a:r>
            <a:r>
              <a:rPr lang="en-US" sz="3200" b="1" dirty="0" smtClean="0">
                <a:solidFill>
                  <a:srgbClr val="00498F"/>
                </a:solidFill>
              </a:rPr>
              <a:t>better customer engagement.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However, Providing </a:t>
            </a:r>
            <a:r>
              <a:rPr lang="en-US" sz="3200" b="1" dirty="0">
                <a:solidFill>
                  <a:srgbClr val="00498F"/>
                </a:solidFill>
              </a:rPr>
              <a:t>outstanding experiences to increasingly </a:t>
            </a:r>
            <a:r>
              <a:rPr lang="en-US" sz="3200" b="1" dirty="0" smtClean="0">
                <a:solidFill>
                  <a:srgbClr val="00498F"/>
                </a:solidFill>
              </a:rPr>
              <a:t>savvy customers </a:t>
            </a:r>
            <a:r>
              <a:rPr lang="en-US" sz="3200" b="1" dirty="0">
                <a:solidFill>
                  <a:srgbClr val="00498F"/>
                </a:solidFill>
              </a:rPr>
              <a:t>is getting harder</a:t>
            </a:r>
            <a:r>
              <a:rPr lang="en-US" sz="3200" b="1" dirty="0" smtClean="0">
                <a:solidFill>
                  <a:srgbClr val="00498F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498F"/>
                </a:solidFill>
              </a:rPr>
              <a:t>Customer expectations go beyond ease of use; they’re now expecting </a:t>
            </a:r>
            <a:r>
              <a:rPr lang="en-US" sz="3200" b="1" dirty="0">
                <a:solidFill>
                  <a:srgbClr val="FF0000"/>
                </a:solidFill>
              </a:rPr>
              <a:t>proactive</a:t>
            </a:r>
            <a:r>
              <a:rPr lang="en-US" sz="3200" b="1" dirty="0">
                <a:solidFill>
                  <a:srgbClr val="00498F"/>
                </a:solidFill>
              </a:rPr>
              <a:t> </a:t>
            </a:r>
            <a:r>
              <a:rPr lang="en-US" sz="3200" b="1" dirty="0" smtClean="0">
                <a:solidFill>
                  <a:srgbClr val="00498F"/>
                </a:solidFill>
              </a:rPr>
              <a:t>experiences</a:t>
            </a:r>
            <a:r>
              <a:rPr lang="en-US" sz="3200" b="1" dirty="0">
                <a:solidFill>
                  <a:srgbClr val="00498F"/>
                </a:solidFill>
              </a:rPr>
              <a:t> </a:t>
            </a:r>
            <a:r>
              <a:rPr lang="en-US" sz="3200" b="1" dirty="0" smtClean="0">
                <a:solidFill>
                  <a:srgbClr val="00498F"/>
                </a:solidFill>
              </a:rPr>
              <a:t>( </a:t>
            </a:r>
            <a:r>
              <a:rPr lang="en-US" sz="3200" b="1" dirty="0" smtClean="0">
                <a:solidFill>
                  <a:srgbClr val="FF0000"/>
                </a:solidFill>
              </a:rPr>
              <a:t>SMART SYSTEMS </a:t>
            </a:r>
            <a:r>
              <a:rPr lang="en-US" sz="3200" b="1" dirty="0" smtClean="0">
                <a:solidFill>
                  <a:srgbClr val="00498F"/>
                </a:solidFill>
              </a:rPr>
              <a:t>).</a:t>
            </a: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Big </a:t>
            </a:r>
            <a:r>
              <a:rPr lang="en-US" sz="3200" b="1" dirty="0" smtClean="0">
                <a:solidFill>
                  <a:srgbClr val="FF0000"/>
                </a:solidFill>
              </a:rPr>
              <a:t>Data </a:t>
            </a:r>
            <a:r>
              <a:rPr lang="en-US" sz="3200" b="1" dirty="0">
                <a:solidFill>
                  <a:srgbClr val="00498F"/>
                </a:solidFill>
              </a:rPr>
              <a:t>is one of the enablers of proactive customer experiences. </a:t>
            </a:r>
          </a:p>
        </p:txBody>
      </p:sp>
    </p:spTree>
    <p:extLst>
      <p:ext uri="{BB962C8B-B14F-4D97-AF65-F5344CB8AC3E}">
        <p14:creationId xmlns:p14="http://schemas.microsoft.com/office/powerpoint/2010/main" val="13846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486" y="122873"/>
            <a:ext cx="1140618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98F"/>
                </a:solidFill>
              </a:rPr>
              <a:t>Product Enhancements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SMART Products </a:t>
            </a:r>
            <a:r>
              <a:rPr lang="en-US" sz="3200" b="1" dirty="0" smtClean="0">
                <a:solidFill>
                  <a:srgbClr val="00498F"/>
                </a:solidFill>
              </a:rPr>
              <a:t>– Connected &amp; Integrated</a:t>
            </a: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Harnessing the power of platforms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498F"/>
                </a:solidFill>
              </a:rPr>
              <a:t>C</a:t>
            </a:r>
            <a:r>
              <a:rPr lang="en-US" sz="3200" b="1" dirty="0" smtClean="0">
                <a:solidFill>
                  <a:srgbClr val="00498F"/>
                </a:solidFill>
              </a:rPr>
              <a:t>onnect </a:t>
            </a:r>
            <a:r>
              <a:rPr lang="en-US" sz="3200" b="1" dirty="0">
                <a:solidFill>
                  <a:srgbClr val="00498F"/>
                </a:solidFill>
              </a:rPr>
              <a:t>buyers </a:t>
            </a:r>
            <a:r>
              <a:rPr lang="en-US" sz="3200" b="1" dirty="0" smtClean="0">
                <a:solidFill>
                  <a:srgbClr val="00498F"/>
                </a:solidFill>
              </a:rPr>
              <a:t>&amp; sellers (Priceline</a:t>
            </a:r>
            <a:r>
              <a:rPr lang="en-US" sz="3200" b="1" dirty="0">
                <a:solidFill>
                  <a:srgbClr val="00498F"/>
                </a:solidFill>
              </a:rPr>
              <a:t>, </a:t>
            </a:r>
            <a:r>
              <a:rPr lang="en-US" sz="3200" b="1" dirty="0" smtClean="0">
                <a:solidFill>
                  <a:srgbClr val="00498F"/>
                </a:solidFill>
              </a:rPr>
              <a:t>Apple’s </a:t>
            </a:r>
            <a:r>
              <a:rPr lang="en-US" sz="3200" b="1" dirty="0">
                <a:solidFill>
                  <a:srgbClr val="00498F"/>
                </a:solidFill>
              </a:rPr>
              <a:t>App Store), 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00498F"/>
                </a:solidFill>
              </a:rPr>
              <a:t>Connect hosts </a:t>
            </a:r>
            <a:r>
              <a:rPr lang="en-US" sz="3200" b="1" dirty="0" smtClean="0">
                <a:solidFill>
                  <a:srgbClr val="00498F"/>
                </a:solidFill>
              </a:rPr>
              <a:t>&amp;visitors (Airbnb </a:t>
            </a:r>
            <a:r>
              <a:rPr lang="en-US" sz="3200" b="1" dirty="0">
                <a:solidFill>
                  <a:srgbClr val="00498F"/>
                </a:solidFill>
              </a:rPr>
              <a:t>and </a:t>
            </a:r>
            <a:r>
              <a:rPr lang="en-US" sz="3200" b="1" dirty="0" err="1">
                <a:solidFill>
                  <a:srgbClr val="00498F"/>
                </a:solidFill>
              </a:rPr>
              <a:t>HomeAway</a:t>
            </a:r>
            <a:r>
              <a:rPr lang="en-US" sz="3200" b="1" dirty="0">
                <a:solidFill>
                  <a:srgbClr val="00498F"/>
                </a:solidFill>
              </a:rPr>
              <a:t>)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3200" b="1" dirty="0" smtClean="0">
                <a:solidFill>
                  <a:srgbClr val="00498F"/>
                </a:solidFill>
              </a:rPr>
              <a:t>Connect drivers &amp; riders (Uber</a:t>
            </a:r>
            <a:r>
              <a:rPr lang="en-US" sz="3200" b="1" dirty="0">
                <a:solidFill>
                  <a:srgbClr val="00498F"/>
                </a:solidFill>
              </a:rPr>
              <a:t>, </a:t>
            </a:r>
            <a:r>
              <a:rPr lang="en-US" sz="3200" b="1" dirty="0" smtClean="0">
                <a:solidFill>
                  <a:srgbClr val="00498F"/>
                </a:solidFill>
              </a:rPr>
              <a:t>Lynx</a:t>
            </a:r>
            <a:r>
              <a:rPr lang="en-US" sz="3200" b="1" dirty="0">
                <a:solidFill>
                  <a:srgbClr val="00498F"/>
                </a:solidFill>
              </a:rPr>
              <a:t> </a:t>
            </a:r>
            <a:r>
              <a:rPr lang="en-US" sz="3200" b="1" dirty="0" smtClean="0">
                <a:solidFill>
                  <a:srgbClr val="00498F"/>
                </a:solidFill>
              </a:rPr>
              <a:t>)</a:t>
            </a:r>
            <a:r>
              <a:rPr lang="en-US" sz="3200" b="1" dirty="0">
                <a:solidFill>
                  <a:srgbClr val="00498F"/>
                </a:solidFill>
              </a:rPr>
              <a:t> 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sz="3200" b="1" dirty="0">
              <a:solidFill>
                <a:srgbClr val="00498F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New </a:t>
            </a:r>
            <a:r>
              <a:rPr lang="en-US" sz="3200" b="1" dirty="0" smtClean="0">
                <a:solidFill>
                  <a:srgbClr val="FF0000"/>
                </a:solidFill>
              </a:rPr>
              <a:t>On-Demand</a:t>
            </a:r>
            <a:r>
              <a:rPr lang="en-US" sz="3200" b="1" dirty="0" smtClean="0">
                <a:solidFill>
                  <a:srgbClr val="00498F"/>
                </a:solidFill>
              </a:rPr>
              <a:t> </a:t>
            </a:r>
            <a:r>
              <a:rPr lang="en-US" sz="3200" b="1" dirty="0">
                <a:solidFill>
                  <a:srgbClr val="00498F"/>
                </a:solidFill>
              </a:rPr>
              <a:t>economy </a:t>
            </a:r>
            <a:r>
              <a:rPr lang="en-US" sz="3200" b="1" dirty="0" smtClean="0">
                <a:solidFill>
                  <a:srgbClr val="00498F"/>
                </a:solidFill>
              </a:rPr>
              <a:t>(UBER) - redefining </a:t>
            </a:r>
            <a:r>
              <a:rPr lang="en-US" sz="3200" b="1" dirty="0">
                <a:solidFill>
                  <a:srgbClr val="00498F"/>
                </a:solidFill>
              </a:rPr>
              <a:t>the nature of work.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209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486" y="122873"/>
            <a:ext cx="1140618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498F"/>
                </a:solidFill>
              </a:rPr>
              <a:t>Collaborative Innovations</a:t>
            </a:r>
          </a:p>
          <a:p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498F"/>
                </a:solidFill>
              </a:rPr>
              <a:t>Collaboration is indispensable for innovation, 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lvl="1" algn="ctr"/>
            <a:r>
              <a:rPr lang="en-US" sz="2800" b="1" dirty="0" smtClean="0">
                <a:solidFill>
                  <a:srgbClr val="00498F"/>
                </a:solidFill>
              </a:rPr>
              <a:t>within </a:t>
            </a:r>
            <a:r>
              <a:rPr lang="en-US" sz="2800" b="1" dirty="0">
                <a:solidFill>
                  <a:srgbClr val="00498F"/>
                </a:solidFill>
              </a:rPr>
              <a:t>the company’s own boundaries and beyond</a:t>
            </a:r>
            <a:r>
              <a:rPr lang="en-US" sz="2800" dirty="0"/>
              <a:t>, </a:t>
            </a:r>
            <a:endParaRPr lang="en-US" sz="2800" dirty="0" smtClean="0"/>
          </a:p>
          <a:p>
            <a:pPr algn="ctr"/>
            <a:r>
              <a:rPr lang="en-US" sz="2800" b="1" dirty="0" smtClean="0">
                <a:solidFill>
                  <a:srgbClr val="00498F"/>
                </a:solidFill>
              </a:rPr>
              <a:t>(customers</a:t>
            </a:r>
            <a:r>
              <a:rPr lang="en-US" sz="2800" b="1" dirty="0">
                <a:solidFill>
                  <a:srgbClr val="00498F"/>
                </a:solidFill>
              </a:rPr>
              <a:t>, partners, startups, </a:t>
            </a:r>
            <a:r>
              <a:rPr lang="en-US" sz="2800" b="1" dirty="0" smtClean="0">
                <a:solidFill>
                  <a:srgbClr val="00498F"/>
                </a:solidFill>
              </a:rPr>
              <a:t>universities)</a:t>
            </a:r>
          </a:p>
          <a:p>
            <a:pPr algn="ctr"/>
            <a:endParaRPr lang="en-US" sz="28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Harnessing </a:t>
            </a:r>
            <a:r>
              <a:rPr lang="en-US" sz="3200" b="1" dirty="0">
                <a:solidFill>
                  <a:srgbClr val="00498F"/>
                </a:solidFill>
              </a:rPr>
              <a:t>C</a:t>
            </a:r>
            <a:r>
              <a:rPr lang="en-US" sz="3200" b="1" dirty="0" smtClean="0">
                <a:solidFill>
                  <a:srgbClr val="00498F"/>
                </a:solidFill>
              </a:rPr>
              <a:t>ollaborative </a:t>
            </a:r>
            <a:r>
              <a:rPr lang="en-US" sz="3200" b="1" dirty="0">
                <a:solidFill>
                  <a:srgbClr val="00498F"/>
                </a:solidFill>
              </a:rPr>
              <a:t>D</a:t>
            </a:r>
            <a:r>
              <a:rPr lang="en-US" sz="3200" b="1" dirty="0" smtClean="0">
                <a:solidFill>
                  <a:srgbClr val="00498F"/>
                </a:solidFill>
              </a:rPr>
              <a:t>igital </a:t>
            </a:r>
            <a:r>
              <a:rPr lang="en-US" sz="3200" b="1" dirty="0">
                <a:solidFill>
                  <a:srgbClr val="00498F"/>
                </a:solidFill>
              </a:rPr>
              <a:t>N</a:t>
            </a:r>
            <a:r>
              <a:rPr lang="en-US" sz="3200" b="1" dirty="0" smtClean="0">
                <a:solidFill>
                  <a:srgbClr val="00498F"/>
                </a:solidFill>
              </a:rPr>
              <a:t>etworks </a:t>
            </a:r>
            <a:r>
              <a:rPr lang="en-US" sz="3200" b="1" dirty="0">
                <a:solidFill>
                  <a:srgbClr val="00498F"/>
                </a:solidFill>
              </a:rPr>
              <a:t>to build ecosystems</a:t>
            </a:r>
            <a:r>
              <a:rPr lang="en-US" sz="3200" b="1" dirty="0" smtClean="0">
                <a:solidFill>
                  <a:srgbClr val="00498F"/>
                </a:solidFill>
              </a:rPr>
              <a:t>,</a:t>
            </a:r>
          </a:p>
          <a:p>
            <a:pPr lvl="1" algn="ctr"/>
            <a:r>
              <a:rPr lang="en-US" sz="3200" b="1" dirty="0" smtClean="0">
                <a:solidFill>
                  <a:srgbClr val="00498F"/>
                </a:solidFill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</a:rPr>
              <a:t>Amazon</a:t>
            </a:r>
            <a:r>
              <a:rPr lang="en-US" sz="3200" b="1" dirty="0">
                <a:solidFill>
                  <a:srgbClr val="00498F"/>
                </a:solidFill>
              </a:rPr>
              <a:t>, </a:t>
            </a:r>
            <a:r>
              <a:rPr lang="en-US" sz="3200" b="1" dirty="0">
                <a:solidFill>
                  <a:srgbClr val="FF0000"/>
                </a:solidFill>
              </a:rPr>
              <a:t>PayPal</a:t>
            </a:r>
            <a:r>
              <a:rPr lang="en-US" sz="3200" b="1" dirty="0" smtClean="0">
                <a:solidFill>
                  <a:srgbClr val="00498F"/>
                </a:solidFill>
              </a:rPr>
              <a:t>, </a:t>
            </a:r>
            <a:r>
              <a:rPr lang="en-US" sz="3200" b="1" dirty="0">
                <a:solidFill>
                  <a:srgbClr val="00498F"/>
                </a:solidFill>
              </a:rPr>
              <a:t>Apple, </a:t>
            </a:r>
            <a:r>
              <a:rPr lang="en-US" sz="3200" b="1" dirty="0" smtClean="0">
                <a:solidFill>
                  <a:srgbClr val="00498F"/>
                </a:solidFill>
              </a:rPr>
              <a:t>&amp;Microsoft</a:t>
            </a:r>
            <a:r>
              <a:rPr lang="en-US" sz="3200" b="1" dirty="0">
                <a:solidFill>
                  <a:srgbClr val="00498F"/>
                </a:solidFill>
              </a:rPr>
              <a:t>)</a:t>
            </a:r>
            <a:r>
              <a:rPr lang="en-US" sz="3200" b="1" dirty="0" smtClean="0">
                <a:solidFill>
                  <a:srgbClr val="00498F"/>
                </a:solidFill>
              </a:rPr>
              <a:t> </a:t>
            </a:r>
          </a:p>
          <a:p>
            <a:pPr lvl="1" algn="ctr"/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498F"/>
                </a:solidFill>
              </a:rPr>
              <a:t>Collaboration and ecosystems are particularly important in the emerging </a:t>
            </a:r>
            <a:r>
              <a:rPr lang="en-US" sz="3200" b="1" dirty="0">
                <a:solidFill>
                  <a:srgbClr val="FF0000"/>
                </a:solidFill>
              </a:rPr>
              <a:t>Internet of Things</a:t>
            </a:r>
            <a:r>
              <a:rPr lang="en-US" sz="3200" b="1" dirty="0">
                <a:solidFill>
                  <a:srgbClr val="00498F"/>
                </a:solidFill>
              </a:rPr>
              <a:t>, </a:t>
            </a:r>
          </a:p>
          <a:p>
            <a:pPr lvl="1" algn="ctr"/>
            <a:r>
              <a:rPr lang="en-US" sz="3200" b="1" dirty="0" smtClean="0">
                <a:solidFill>
                  <a:srgbClr val="00498F"/>
                </a:solidFill>
              </a:rPr>
              <a:t>(health </a:t>
            </a:r>
            <a:r>
              <a:rPr lang="en-US" sz="3200" b="1" dirty="0">
                <a:solidFill>
                  <a:srgbClr val="00498F"/>
                </a:solidFill>
              </a:rPr>
              <a:t>care, home automation, and smart </a:t>
            </a:r>
            <a:r>
              <a:rPr lang="en-US" sz="3200" b="1" dirty="0" smtClean="0">
                <a:solidFill>
                  <a:srgbClr val="00498F"/>
                </a:solidFill>
              </a:rPr>
              <a:t>cities)</a:t>
            </a:r>
            <a:endParaRPr lang="en-US" sz="3200" b="1" dirty="0">
              <a:solidFill>
                <a:srgbClr val="0049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588" y="0"/>
            <a:ext cx="1206341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498F"/>
                </a:solidFill>
              </a:rPr>
              <a:t>Organizational leadership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US" sz="4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Must </a:t>
            </a:r>
            <a:r>
              <a:rPr lang="en-US" sz="3200" b="1" dirty="0">
                <a:solidFill>
                  <a:srgbClr val="00498F"/>
                </a:solidFill>
              </a:rPr>
              <a:t>rethink </a:t>
            </a:r>
            <a:r>
              <a:rPr lang="en-US" sz="3200" b="1" dirty="0" smtClean="0">
                <a:solidFill>
                  <a:srgbClr val="00498F"/>
                </a:solidFill>
              </a:rPr>
              <a:t>company structures &amp; culture </a:t>
            </a:r>
            <a:r>
              <a:rPr lang="en-US" sz="3200" b="1" dirty="0">
                <a:solidFill>
                  <a:srgbClr val="00498F"/>
                </a:solidFill>
              </a:rPr>
              <a:t>to better deal with new market environments and business models. 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498F"/>
                </a:solidFill>
              </a:rPr>
              <a:t>Hierarchic </a:t>
            </a:r>
            <a:r>
              <a:rPr lang="en-US" sz="3200" b="1" dirty="0">
                <a:solidFill>
                  <a:srgbClr val="00498F"/>
                </a:solidFill>
              </a:rPr>
              <a:t>O</a:t>
            </a:r>
            <a:r>
              <a:rPr lang="en-US" sz="3200" b="1" dirty="0" smtClean="0">
                <a:solidFill>
                  <a:srgbClr val="00498F"/>
                </a:solidFill>
              </a:rPr>
              <a:t>rganization will </a:t>
            </a:r>
            <a:r>
              <a:rPr lang="en-US" sz="3200" b="1" dirty="0">
                <a:solidFill>
                  <a:srgbClr val="00498F"/>
                </a:solidFill>
              </a:rPr>
              <a:t>not work in the </a:t>
            </a:r>
            <a:r>
              <a:rPr lang="en-US" sz="3200" b="1" dirty="0" smtClean="0">
                <a:solidFill>
                  <a:srgbClr val="00498F"/>
                </a:solidFill>
              </a:rPr>
              <a:t>fast-changing </a:t>
            </a:r>
            <a:r>
              <a:rPr lang="en-US" sz="3200" b="1" dirty="0">
                <a:solidFill>
                  <a:srgbClr val="00498F"/>
                </a:solidFill>
              </a:rPr>
              <a:t>digital economy. </a:t>
            </a:r>
            <a:endParaRPr lang="en-US" sz="3200" b="1" dirty="0" smtClean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498F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Inventing effective organizations</a:t>
            </a:r>
            <a:r>
              <a:rPr lang="en-US" sz="3200" b="1" dirty="0">
                <a:solidFill>
                  <a:srgbClr val="00498F"/>
                </a:solidFill>
              </a:rPr>
              <a:t> for the digital economy is the grand challenge for our </a:t>
            </a:r>
            <a:r>
              <a:rPr lang="en-US" sz="3200" b="1" dirty="0" smtClean="0">
                <a:solidFill>
                  <a:srgbClr val="00498F"/>
                </a:solidFill>
              </a:rPr>
              <a:t>time</a:t>
            </a:r>
            <a:r>
              <a:rPr lang="en-US" sz="3200" dirty="0" smtClean="0"/>
              <a:t>,</a:t>
            </a:r>
            <a:endParaRPr lang="en-US" sz="3200" b="1" dirty="0">
              <a:solidFill>
                <a:srgbClr val="00498F"/>
              </a:solidFill>
            </a:endParaRPr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Data-Based Decision </a:t>
            </a:r>
            <a:r>
              <a:rPr lang="en-US" sz="3200" b="1" dirty="0">
                <a:solidFill>
                  <a:srgbClr val="FF0000"/>
                </a:solidFill>
              </a:rPr>
              <a:t>making </a:t>
            </a:r>
            <a:r>
              <a:rPr lang="en-US" sz="3200" b="1" dirty="0" smtClean="0">
                <a:solidFill>
                  <a:srgbClr val="00498F"/>
                </a:solidFill>
              </a:rPr>
              <a:t>vs Opinion–Based</a:t>
            </a:r>
            <a:endParaRPr lang="en-US" sz="3200" dirty="0" smtClean="0"/>
          </a:p>
          <a:p>
            <a:pPr algn="ctr"/>
            <a:r>
              <a:rPr lang="en-US" sz="3200" b="1" dirty="0">
                <a:solidFill>
                  <a:srgbClr val="00498F"/>
                </a:solidFill>
              </a:rPr>
              <a:t>Organizational L</a:t>
            </a:r>
            <a:r>
              <a:rPr lang="en-US" sz="3200" b="1" dirty="0" smtClean="0">
                <a:solidFill>
                  <a:srgbClr val="00498F"/>
                </a:solidFill>
              </a:rPr>
              <a:t>earning</a:t>
            </a:r>
            <a:r>
              <a:rPr lang="en-US" sz="3200" b="1" dirty="0">
                <a:solidFill>
                  <a:srgbClr val="00498F"/>
                </a:solidFill>
              </a:rPr>
              <a:t>. Artificial Intelligence, Robotics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1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22896" y="5184265"/>
            <a:ext cx="8178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498F"/>
                </a:solidFill>
              </a:rPr>
              <a:t>Digital Economy Outcomes</a:t>
            </a:r>
            <a:endParaRPr lang="en-US" sz="5400" b="1" dirty="0">
              <a:solidFill>
                <a:srgbClr val="0049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09" y="538013"/>
            <a:ext cx="5443538" cy="46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7484</TotalTime>
  <Words>657</Words>
  <Application>Microsoft Office PowerPoint</Application>
  <PresentationFormat>Widescreen</PresentationFormat>
  <Paragraphs>112</Paragraphs>
  <Slides>27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Helvetica Light</vt:lpstr>
      <vt:lpstr>Tw Cen MT</vt:lpstr>
      <vt:lpstr>Tw Cen MT Condensed</vt:lpstr>
      <vt:lpstr>Wingdings</vt:lpstr>
      <vt:lpstr>Wingdings 3</vt:lpstr>
      <vt:lpstr>Office Theme</vt:lpstr>
      <vt:lpstr>2_Integral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Samer Badawi</dc:creator>
  <cp:lastModifiedBy>mohammad tahboub</cp:lastModifiedBy>
  <cp:revision>161</cp:revision>
  <cp:lastPrinted>2017-11-21T14:55:14Z</cp:lastPrinted>
  <dcterms:created xsi:type="dcterms:W3CDTF">2016-11-02T08:10:08Z</dcterms:created>
  <dcterms:modified xsi:type="dcterms:W3CDTF">2017-11-30T04:31:48Z</dcterms:modified>
</cp:coreProperties>
</file>